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0" r:id="rId4"/>
  </p:sldMasterIdLst>
  <p:notesMasterIdLst>
    <p:notesMasterId r:id="rId49"/>
  </p:notesMasterIdLst>
  <p:handoutMasterIdLst>
    <p:handoutMasterId r:id="rId50"/>
  </p:handoutMasterIdLst>
  <p:sldIdLst>
    <p:sldId id="283" r:id="rId5"/>
    <p:sldId id="358" r:id="rId6"/>
    <p:sldId id="284" r:id="rId7"/>
    <p:sldId id="285" r:id="rId8"/>
    <p:sldId id="286" r:id="rId9"/>
    <p:sldId id="287" r:id="rId10"/>
    <p:sldId id="288" r:id="rId11"/>
    <p:sldId id="289" r:id="rId12"/>
    <p:sldId id="290" r:id="rId13"/>
    <p:sldId id="312" r:id="rId14"/>
    <p:sldId id="313" r:id="rId15"/>
    <p:sldId id="292" r:id="rId16"/>
    <p:sldId id="293" r:id="rId17"/>
    <p:sldId id="294" r:id="rId18"/>
    <p:sldId id="295" r:id="rId19"/>
    <p:sldId id="296" r:id="rId20"/>
    <p:sldId id="297" r:id="rId21"/>
    <p:sldId id="314" r:id="rId22"/>
    <p:sldId id="299" r:id="rId23"/>
    <p:sldId id="300" r:id="rId24"/>
    <p:sldId id="301" r:id="rId25"/>
    <p:sldId id="327" r:id="rId26"/>
    <p:sldId id="320" r:id="rId27"/>
    <p:sldId id="321" r:id="rId28"/>
    <p:sldId id="315" r:id="rId29"/>
    <p:sldId id="319" r:id="rId30"/>
    <p:sldId id="305" r:id="rId31"/>
    <p:sldId id="306" r:id="rId32"/>
    <p:sldId id="318" r:id="rId33"/>
    <p:sldId id="316" r:id="rId34"/>
    <p:sldId id="307" r:id="rId35"/>
    <p:sldId id="349" r:id="rId36"/>
    <p:sldId id="360" r:id="rId37"/>
    <p:sldId id="324" r:id="rId38"/>
    <p:sldId id="322" r:id="rId39"/>
    <p:sldId id="325" r:id="rId40"/>
    <p:sldId id="355" r:id="rId41"/>
    <p:sldId id="350" r:id="rId42"/>
    <p:sldId id="323" r:id="rId43"/>
    <p:sldId id="351" r:id="rId44"/>
    <p:sldId id="352" r:id="rId45"/>
    <p:sldId id="356" r:id="rId46"/>
    <p:sldId id="311" r:id="rId47"/>
    <p:sldId id="347" r:id="rId48"/>
  </p:sldIdLst>
  <p:sldSz cx="9144000" cy="6858000" type="screen4x3"/>
  <p:notesSz cx="6858000" cy="9144000"/>
  <p:embeddedFontLst>
    <p:embeddedFont>
      <p:font typeface="Segoe Semibold" pitchFamily="34" charset="0"/>
      <p:bold r:id="rId51"/>
      <p:boldItalic r:id="rId52"/>
    </p:embeddedFont>
    <p:embeddedFont>
      <p:font typeface="Calibri" pitchFamily="34" charset="0"/>
      <p:regular r:id="rId53"/>
      <p:bold r:id="rId54"/>
      <p:italic r:id="rId55"/>
      <p:boldItalic r:id="rId56"/>
    </p:embeddedFont>
    <p:embeddedFont>
      <p:font typeface="Segoe" pitchFamily="34" charset="0"/>
      <p:regular r:id="rId57"/>
      <p:bold r:id="rId58"/>
      <p:italic r:id="rId59"/>
      <p:boldItalic r:id="rId60"/>
    </p:embeddedFont>
  </p:embeddedFontLst>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C283"/>
    <a:srgbClr val="CE7E5A"/>
    <a:srgbClr val="CF6A3D"/>
    <a:srgbClr val="9C42E6"/>
    <a:srgbClr val="D1943B"/>
    <a:srgbClr val="F8F57B"/>
    <a:srgbClr val="D5B953"/>
    <a:srgbClr val="B87DF3"/>
    <a:srgbClr val="F4A234"/>
    <a:srgbClr val="F7CA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39" autoAdjust="0"/>
    <p:restoredTop sz="83580" autoAdjust="0"/>
  </p:normalViewPr>
  <p:slideViewPr>
    <p:cSldViewPr snapToGrid="0">
      <p:cViewPr varScale="1">
        <p:scale>
          <a:sx n="72" d="100"/>
          <a:sy n="72" d="100"/>
        </p:scale>
        <p:origin x="-762" y="-102"/>
      </p:cViewPr>
      <p:guideLst>
        <p:guide orient="horz" pos="146"/>
        <p:guide orient="horz" pos="889"/>
        <p:guide orient="horz" pos="1490"/>
        <p:guide orient="horz"/>
        <p:guide orient="horz" pos="1200"/>
        <p:guide orient="horz" pos="2737"/>
        <p:guide pos="2880"/>
        <p:guide pos="240"/>
        <p:guide pos="455"/>
        <p:guide pos="5520"/>
        <p:guide pos="863"/>
        <p:guide pos="529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67" d="100"/>
          <a:sy n="67" d="100"/>
        </p:scale>
        <p:origin x="-273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font" Target="fonts/font5.fntdata"/><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font" Target="fonts/font4.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openxmlformats.org/officeDocument/2006/relationships/font" Target="fonts/font7.fntdata"/><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2.fntdata"/><Relationship Id="rId60"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6.fntdata"/><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1.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pPr/>
              <a:t>5/20/2011</a:t>
            </a:fld>
            <a:endParaRPr lang="en-US"/>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pPr/>
              <a:t>‹#›</a:t>
            </a:fld>
            <a:endParaRPr lang="en-US"/>
          </a:p>
        </p:txBody>
      </p:sp>
    </p:spTree>
    <p:extLst>
      <p:ext uri="{BB962C8B-B14F-4D97-AF65-F5344CB8AC3E}">
        <p14:creationId xmlns:p14="http://schemas.microsoft.com/office/powerpoint/2010/main" val="1452682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3FBCD4-166E-446F-AF18-7D4A0CF9AEF6}" type="datetimeFigureOut">
              <a:rPr lang="en-US" smtClean="0"/>
              <a:pPr/>
              <a:t>5/20/2011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1048362642"/>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25</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26</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NSF CPATH Project – </a:t>
            </a:r>
            <a:r>
              <a:rPr lang="en-US" sz="900" kern="1200" dirty="0" smtClean="0">
                <a:solidFill>
                  <a:schemeClr val="tx1"/>
                </a:solidFill>
                <a:effectLst/>
                <a:latin typeface="Segoe" pitchFamily="34" charset="0"/>
                <a:ea typeface="+mn-ea"/>
                <a:cs typeface="+mn-cs"/>
              </a:rPr>
              <a:t>Incorporating Communication Skills Throughout the Computer Science and Software Engineering Curricula – Miami University of Ohio, NCSU (participants</a:t>
            </a:r>
            <a:r>
              <a:rPr lang="en-US" sz="900" kern="1200" baseline="0" dirty="0" smtClean="0">
                <a:solidFill>
                  <a:schemeClr val="tx1"/>
                </a:solidFill>
                <a:effectLst/>
                <a:latin typeface="Segoe" pitchFamily="34" charset="0"/>
                <a:ea typeface="+mn-ea"/>
                <a:cs typeface="+mn-cs"/>
              </a:rPr>
              <a:t> from Eastern Michigan U, MIT, U Minnesota, Chalmers U of Tech, Sweden, U Guelph, Ontario, Clemson U, </a:t>
            </a:r>
            <a:r>
              <a:rPr lang="en-US" sz="900" kern="1200" baseline="0" dirty="0" err="1" smtClean="0">
                <a:solidFill>
                  <a:schemeClr val="tx1"/>
                </a:solidFill>
                <a:effectLst/>
                <a:latin typeface="Segoe" pitchFamily="34" charset="0"/>
                <a:ea typeface="+mn-ea"/>
                <a:cs typeface="+mn-cs"/>
              </a:rPr>
              <a:t>Tenn</a:t>
            </a:r>
            <a:r>
              <a:rPr lang="en-US" sz="900" kern="1200" baseline="0" dirty="0" smtClean="0">
                <a:solidFill>
                  <a:schemeClr val="tx1"/>
                </a:solidFill>
                <a:effectLst/>
                <a:latin typeface="Segoe" pitchFamily="34" charset="0"/>
                <a:ea typeface="+mn-ea"/>
                <a:cs typeface="+mn-cs"/>
              </a:rPr>
              <a:t> Tech U, U Central </a:t>
            </a:r>
            <a:r>
              <a:rPr lang="en-US" sz="900" kern="1200" baseline="0" dirty="0" err="1" smtClean="0">
                <a:solidFill>
                  <a:schemeClr val="tx1"/>
                </a:solidFill>
                <a:effectLst/>
                <a:latin typeface="Segoe" pitchFamily="34" charset="0"/>
                <a:ea typeface="+mn-ea"/>
                <a:cs typeface="+mn-cs"/>
              </a:rPr>
              <a:t>Floria</a:t>
            </a:r>
            <a:r>
              <a:rPr lang="en-US" sz="900" kern="1200" baseline="0" dirty="0" smtClean="0">
                <a:solidFill>
                  <a:schemeClr val="tx1"/>
                </a:solidFill>
                <a:effectLst/>
                <a:latin typeface="Segoe" pitchFamily="34" charset="0"/>
                <a:ea typeface="+mn-ea"/>
                <a:cs typeface="+mn-cs"/>
              </a:rPr>
              <a:t>, Quinnipiac U, Muhlenberg College, Rose-</a:t>
            </a:r>
            <a:r>
              <a:rPr lang="en-US" sz="900" kern="1200" baseline="0" dirty="0" err="1" smtClean="0">
                <a:solidFill>
                  <a:schemeClr val="tx1"/>
                </a:solidFill>
                <a:effectLst/>
                <a:latin typeface="Segoe" pitchFamily="34" charset="0"/>
                <a:ea typeface="+mn-ea"/>
                <a:cs typeface="+mn-cs"/>
              </a:rPr>
              <a:t>Hulman</a:t>
            </a:r>
            <a:r>
              <a:rPr lang="en-US" sz="900" kern="1200" baseline="0" dirty="0" smtClean="0">
                <a:solidFill>
                  <a:schemeClr val="tx1"/>
                </a:solidFill>
                <a:effectLst/>
                <a:latin typeface="Segoe" pitchFamily="34" charset="0"/>
                <a:ea typeface="+mn-ea"/>
                <a:cs typeface="+mn-cs"/>
              </a:rPr>
              <a:t>, Michigan Tech Institute, </a:t>
            </a:r>
            <a:endParaRPr lang="en-US" sz="900" kern="1200" dirty="0" smtClean="0">
              <a:solidFill>
                <a:schemeClr val="tx1"/>
              </a:solidFill>
              <a:effectLst/>
              <a:latin typeface="Segoe" pitchFamily="34" charset="0"/>
              <a:ea typeface="+mn-ea"/>
              <a:cs typeface="+mn-cs"/>
            </a:endParaRP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31</a:t>
            </a:fld>
            <a:endParaRPr lang="en-US" dirty="0"/>
          </a:p>
        </p:txBody>
      </p:sp>
    </p:spTree>
    <p:extLst>
      <p:ext uri="{BB962C8B-B14F-4D97-AF65-F5344CB8AC3E}">
        <p14:creationId xmlns:p14="http://schemas.microsoft.com/office/powerpoint/2010/main" val="4228466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33</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pPr/>
              <a:t>34</a:t>
            </a:fld>
            <a:endParaRPr lang="en-US" dirty="0"/>
          </a:p>
        </p:txBody>
      </p:sp>
    </p:spTree>
    <p:extLst>
      <p:ext uri="{BB962C8B-B14F-4D97-AF65-F5344CB8AC3E}">
        <p14:creationId xmlns:p14="http://schemas.microsoft.com/office/powerpoint/2010/main" val="2211032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pPr/>
              <a:t>35</a:t>
            </a:fld>
            <a:endParaRPr lang="en-US" dirty="0"/>
          </a:p>
        </p:txBody>
      </p:sp>
    </p:spTree>
    <p:extLst>
      <p:ext uri="{BB962C8B-B14F-4D97-AF65-F5344CB8AC3E}">
        <p14:creationId xmlns:p14="http://schemas.microsoft.com/office/powerpoint/2010/main" val="273456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36</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63" rtl="0" eaLnBrk="1" fontAlgn="auto" latinLnBrk="0" hangingPunct="1">
              <a:lnSpc>
                <a:spcPct val="90000"/>
              </a:lnSpc>
              <a:spcBef>
                <a:spcPts val="0"/>
              </a:spcBef>
              <a:spcAft>
                <a:spcPts val="333"/>
              </a:spcAft>
              <a:buClrTx/>
              <a:buSzTx/>
              <a:buFontTx/>
              <a:buNone/>
              <a:tabLst/>
              <a:defRPr/>
            </a:pPr>
            <a:r>
              <a:rPr lang="en-US" dirty="0" smtClean="0"/>
              <a:t>Engineers without Borders</a:t>
            </a:r>
          </a:p>
          <a:p>
            <a:pPr marL="0" marR="0" indent="0" algn="l" defTabSz="914363" rtl="0" eaLnBrk="1" fontAlgn="auto" latinLnBrk="0" hangingPunct="1">
              <a:lnSpc>
                <a:spcPct val="90000"/>
              </a:lnSpc>
              <a:spcBef>
                <a:spcPts val="0"/>
              </a:spcBef>
              <a:spcAft>
                <a:spcPts val="333"/>
              </a:spcAft>
              <a:buClrTx/>
              <a:buSzTx/>
              <a:buFontTx/>
              <a:buNone/>
              <a:tabLst/>
              <a:defRPr/>
            </a:pPr>
            <a:endParaRPr lang="en-US" dirty="0" smtClean="0"/>
          </a:p>
          <a:p>
            <a:r>
              <a:rPr lang="en-US" sz="900" kern="1200" dirty="0" smtClean="0">
                <a:solidFill>
                  <a:schemeClr val="tx1"/>
                </a:solidFill>
                <a:effectLst/>
                <a:latin typeface="Segoe" pitchFamily="34" charset="0"/>
                <a:ea typeface="+mn-ea"/>
                <a:cs typeface="+mn-cs"/>
              </a:rPr>
              <a:t>"Using Community-Based Service Projects to Enhance Undergraduate HCI</a:t>
            </a:r>
          </a:p>
          <a:p>
            <a:r>
              <a:rPr lang="en-US" sz="900" kern="1200" dirty="0" smtClean="0">
                <a:solidFill>
                  <a:schemeClr val="tx1"/>
                </a:solidFill>
                <a:effectLst/>
                <a:latin typeface="Segoe" pitchFamily="34" charset="0"/>
                <a:ea typeface="+mn-ea"/>
                <a:cs typeface="+mn-cs"/>
              </a:rPr>
              <a:t>Education: 10 years of Experience" from Jonathan Lazar at Towson U.</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37</a:t>
            </a:fld>
            <a:endParaRPr lang="en-US" dirty="0"/>
          </a:p>
        </p:txBody>
      </p:sp>
    </p:spTree>
    <p:extLst>
      <p:ext uri="{BB962C8B-B14F-4D97-AF65-F5344CB8AC3E}">
        <p14:creationId xmlns:p14="http://schemas.microsoft.com/office/powerpoint/2010/main" val="3035183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39</a:t>
            </a:fld>
            <a:endParaRPr lang="en-US" dirty="0"/>
          </a:p>
        </p:txBody>
      </p:sp>
    </p:spTree>
    <p:extLst>
      <p:ext uri="{BB962C8B-B14F-4D97-AF65-F5344CB8AC3E}">
        <p14:creationId xmlns:p14="http://schemas.microsoft.com/office/powerpoint/2010/main" val="3853304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40</a:t>
            </a:fld>
            <a:endParaRPr lang="en-US" dirty="0"/>
          </a:p>
        </p:txBody>
      </p:sp>
    </p:spTree>
    <p:extLst>
      <p:ext uri="{BB962C8B-B14F-4D97-AF65-F5344CB8AC3E}">
        <p14:creationId xmlns:p14="http://schemas.microsoft.com/office/powerpoint/2010/main" val="1421202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US" sz="1600" dirty="0" smtClean="0"/>
              <a:t>Cloud services</a:t>
            </a:r>
          </a:p>
          <a:p>
            <a:pPr lvl="1" rtl="0"/>
            <a:r>
              <a:rPr lang="en-US" sz="1200" dirty="0" smtClean="0"/>
              <a:t>Relay</a:t>
            </a:r>
          </a:p>
          <a:p>
            <a:pPr lvl="1" rtl="0"/>
            <a:r>
              <a:rPr lang="en-US" sz="1200" dirty="0" smtClean="0"/>
              <a:t>Rendezvous</a:t>
            </a:r>
          </a:p>
          <a:p>
            <a:pPr lvl="1" rtl="0"/>
            <a:r>
              <a:rPr lang="en-US" sz="1200" dirty="0" smtClean="0"/>
              <a:t>Speech to Text</a:t>
            </a:r>
          </a:p>
          <a:p>
            <a:pPr lvl="1" rtl="0"/>
            <a:r>
              <a:rPr lang="en-US" sz="1200" dirty="0" smtClean="0"/>
              <a:t>OCR in the cloud</a:t>
            </a:r>
          </a:p>
          <a:p>
            <a:pPr lvl="1" rtl="0"/>
            <a:r>
              <a:rPr lang="en-US" sz="1200" dirty="0" smtClean="0"/>
              <a:t>Compute in Windows Azure</a:t>
            </a:r>
          </a:p>
          <a:p>
            <a:pPr lvl="1" rtl="0"/>
            <a:r>
              <a:rPr lang="en-US" sz="1200" dirty="0" smtClean="0"/>
              <a:t>Storage in Windows Azure</a:t>
            </a:r>
          </a:p>
          <a:p>
            <a:pPr lvl="0" rtl="0"/>
            <a:r>
              <a:rPr lang="en-US" sz="1600" dirty="0" smtClean="0"/>
              <a:t>Development Environment (SDKs)</a:t>
            </a:r>
          </a:p>
          <a:p>
            <a:pPr lvl="0" rtl="0"/>
            <a:r>
              <a:rPr lang="en-US" sz="1600" dirty="0" smtClean="0"/>
              <a:t>Windows Phone 7</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41</a:t>
            </a:fld>
            <a:endParaRPr lang="en-US" dirty="0"/>
          </a:p>
        </p:txBody>
      </p:sp>
    </p:spTree>
    <p:extLst>
      <p:ext uri="{BB962C8B-B14F-4D97-AF65-F5344CB8AC3E}">
        <p14:creationId xmlns:p14="http://schemas.microsoft.com/office/powerpoint/2010/main" val="2345541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44</a:t>
            </a:fld>
            <a:endParaRPr lang="en-US" dirty="0"/>
          </a:p>
        </p:txBody>
      </p:sp>
    </p:spTree>
    <p:extLst>
      <p:ext uri="{BB962C8B-B14F-4D97-AF65-F5344CB8AC3E}">
        <p14:creationId xmlns:p14="http://schemas.microsoft.com/office/powerpoint/2010/main" val="25829535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4" name="Picture 3" descr="top_banner.png"/>
          <p:cNvPicPr>
            <a:picLocks noChangeAspect="1"/>
          </p:cNvPicPr>
          <p:nvPr userDrawn="1"/>
        </p:nvPicPr>
        <p:blipFill>
          <a:blip r:embed="rId3"/>
          <a:stretch>
            <a:fillRect/>
          </a:stretch>
        </p:blipFill>
        <p:spPr>
          <a:xfrm>
            <a:off x="571" y="0"/>
            <a:ext cx="9142858" cy="1031746"/>
          </a:xfrm>
          <a:prstGeom prst="rect">
            <a:avLst/>
          </a:prstGeom>
        </p:spPr>
      </p:pic>
      <p:sp>
        <p:nvSpPr>
          <p:cNvPr id="2" name="Title 1"/>
          <p:cNvSpPr>
            <a:spLocks noGrp="1"/>
          </p:cNvSpPr>
          <p:nvPr>
            <p:ph type="ctrTitle"/>
          </p:nvPr>
        </p:nvSpPr>
        <p:spPr>
          <a:xfrm>
            <a:off x="722313" y="1905001"/>
            <a:ext cx="7690115" cy="761747"/>
          </a:xfrm>
        </p:spPr>
        <p:txBody>
          <a:bodyPr/>
          <a:lstStyle>
            <a:lvl1pPr>
              <a:lnSpc>
                <a:spcPct val="90000"/>
              </a:lnSpc>
              <a:defRPr sz="5500"/>
            </a:lvl1pPr>
          </a:lstStyle>
          <a:p>
            <a:r>
              <a:rPr lang="en-US" smtClean="0"/>
              <a:t>Click to edit Master title style</a:t>
            </a:r>
            <a:endParaRPr lang="en-US" dirty="0"/>
          </a:p>
        </p:txBody>
      </p:sp>
      <p:sp>
        <p:nvSpPr>
          <p:cNvPr id="3" name="Subtitle 2"/>
          <p:cNvSpPr>
            <a:spLocks noGrp="1"/>
          </p:cNvSpPr>
          <p:nvPr>
            <p:ph type="subTitle" idx="1"/>
          </p:nvPr>
        </p:nvSpPr>
        <p:spPr>
          <a:xfrm>
            <a:off x="722312" y="4344458"/>
            <a:ext cx="7690116" cy="461665"/>
          </a:xfrm>
        </p:spPr>
        <p:txBody>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2313" y="2365376"/>
            <a:ext cx="7690115" cy="761747"/>
          </a:xfrm>
        </p:spPr>
        <p:txBody>
          <a:bodyPr/>
          <a:lstStyle>
            <a:lvl1pPr>
              <a:lnSpc>
                <a:spcPct val="90000"/>
              </a:lnSpc>
              <a:defRPr sz="5500"/>
            </a:lvl1pPr>
          </a:lstStyle>
          <a:p>
            <a:r>
              <a:rPr lang="en-US" smtClean="0"/>
              <a:t>Click to edit Master title style</a:t>
            </a:r>
            <a:endParaRPr lang="en-US" dirty="0"/>
          </a:p>
        </p:txBody>
      </p:sp>
      <p:sp>
        <p:nvSpPr>
          <p:cNvPr id="3" name="Subtitle 2"/>
          <p:cNvSpPr>
            <a:spLocks noGrp="1"/>
          </p:cNvSpPr>
          <p:nvPr>
            <p:ph type="subTitle" idx="1"/>
          </p:nvPr>
        </p:nvSpPr>
        <p:spPr>
          <a:xfrm>
            <a:off x="722313" y="4344458"/>
            <a:ext cx="7043208" cy="461665"/>
          </a:xfrm>
        </p:spPr>
        <p:txBody>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1369219" y="958122"/>
            <a:ext cx="7043208" cy="1384994"/>
          </a:xfrm>
        </p:spPr>
        <p:txBody>
          <a:bodyPr anchor="b">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Segoe" pitchFamily="34" charset="0"/>
                <a:ea typeface="+mn-ea"/>
                <a:cs typeface="+mn-cs"/>
              </a:defRPr>
            </a:lvl1pPr>
          </a:lstStyle>
          <a:p>
            <a:pPr lvl="0"/>
            <a:r>
              <a:rPr lang="en-US" dirty="0" smtClean="0"/>
              <a:t>click to…</a:t>
            </a:r>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pic>
        <p:nvPicPr>
          <p:cNvPr id="4" name="Picture 3" descr="S:\ResourceDVD\Clip_Installer\DVD_ART\BoxShots_Logos\Microsoft Research\Microsoft Research b.png"/>
          <p:cNvPicPr>
            <a:picLocks noChangeAspect="1" noChangeArrowheads="1"/>
          </p:cNvPicPr>
          <p:nvPr userDrawn="1"/>
        </p:nvPicPr>
        <p:blipFill>
          <a:blip r:embed="rId2">
            <a:lum bright="100000" contrast="-100000"/>
          </a:blip>
          <a:srcRect/>
          <a:stretch>
            <a:fillRect/>
          </a:stretch>
        </p:blipFill>
        <p:spPr bwMode="auto">
          <a:xfrm>
            <a:off x="7452651" y="6247682"/>
            <a:ext cx="1399075" cy="389198"/>
          </a:xfrm>
          <a:prstGeom prst="rect">
            <a:avLst/>
          </a:prstGeom>
          <a:noFill/>
        </p:spPr>
      </p:pic>
      <p:sp>
        <p:nvSpPr>
          <p:cNvPr id="5" name="Content Placeholder 2"/>
          <p:cNvSpPr>
            <a:spLocks noGrp="1"/>
          </p:cNvSpPr>
          <p:nvPr>
            <p:ph idx="1"/>
          </p:nvPr>
        </p:nvSpPr>
        <p:spPr>
          <a:xfrm>
            <a:off x="381000" y="1411552"/>
            <a:ext cx="8382000" cy="2210862"/>
          </a:xfrm>
        </p:spPr>
        <p:txBody>
          <a:bodyPr/>
          <a:lstStyle>
            <a:lvl1pPr>
              <a:lnSpc>
                <a:spcPct val="90000"/>
              </a:lnSpc>
              <a:defRPr/>
            </a:lvl1pPr>
            <a:lvl2pPr>
              <a:lnSpc>
                <a:spcPct val="90000"/>
              </a:lnSpc>
              <a:defRPr lang="en-US" sz="3000" kern="1200" dirty="0" smtClean="0">
                <a:solidFill>
                  <a:schemeClr val="tx1"/>
                </a:solidFill>
                <a:latin typeface="+mn-lt"/>
                <a:ea typeface="+mn-ea"/>
                <a:cs typeface="+mn-cs"/>
              </a:defRPr>
            </a:lvl2pPr>
            <a:lvl3pPr>
              <a:lnSpc>
                <a:spcPct val="90000"/>
              </a:lnSpc>
              <a:defRPr lang="en-US" sz="2700" kern="1200" dirty="0" smtClean="0">
                <a:solidFill>
                  <a:schemeClr val="tx1"/>
                </a:solidFill>
                <a:latin typeface="+mn-lt"/>
                <a:ea typeface="+mn-ea"/>
                <a:cs typeface="+mn-cs"/>
              </a:defRPr>
            </a:lvl3pPr>
            <a:lvl4pPr>
              <a:lnSpc>
                <a:spcPct val="90000"/>
              </a:lnSpc>
              <a:defRPr lang="en-US" sz="2300" kern="1200" dirty="0" smtClean="0">
                <a:solidFill>
                  <a:schemeClr val="tx1"/>
                </a:solidFill>
                <a:latin typeface="+mn-lt"/>
                <a:ea typeface="+mn-ea"/>
                <a:cs typeface="+mn-cs"/>
              </a:defRPr>
            </a:lvl4pPr>
            <a:lvl5pPr>
              <a:lnSpc>
                <a:spcPct val="90000"/>
              </a:lnSpc>
              <a:defRPr lang="en-US" sz="2300" kern="1200" dirty="0">
                <a:solidFill>
                  <a:schemeClr val="tx1"/>
                </a:solidFill>
                <a:latin typeface="+mn-lt"/>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w/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1552"/>
            <a:ext cx="8382000" cy="2210862"/>
          </a:xfrm>
        </p:spPr>
        <p:txBody>
          <a:bodyPr/>
          <a:lstStyle>
            <a:lvl1pPr>
              <a:lnSpc>
                <a:spcPct val="90000"/>
              </a:lnSpc>
              <a:defRPr/>
            </a:lvl1pPr>
            <a:lvl2pPr>
              <a:lnSpc>
                <a:spcPct val="90000"/>
              </a:lnSpc>
              <a:defRPr lang="en-US" sz="3000" kern="1200" dirty="0" smtClean="0">
                <a:solidFill>
                  <a:schemeClr val="tx1"/>
                </a:solidFill>
                <a:latin typeface="+mn-lt"/>
                <a:ea typeface="+mn-ea"/>
                <a:cs typeface="+mn-cs"/>
              </a:defRPr>
            </a:lvl2pPr>
            <a:lvl3pPr>
              <a:lnSpc>
                <a:spcPct val="90000"/>
              </a:lnSpc>
              <a:defRPr lang="en-US" sz="2700" kern="1200" dirty="0" smtClean="0">
                <a:solidFill>
                  <a:schemeClr val="tx1"/>
                </a:solidFill>
                <a:latin typeface="+mn-lt"/>
                <a:ea typeface="+mn-ea"/>
                <a:cs typeface="+mn-cs"/>
              </a:defRPr>
            </a:lvl3pPr>
            <a:lvl4pPr>
              <a:lnSpc>
                <a:spcPct val="90000"/>
              </a:lnSpc>
              <a:defRPr lang="en-US" sz="2300" kern="1200" dirty="0" smtClean="0">
                <a:solidFill>
                  <a:schemeClr val="tx1"/>
                </a:solidFill>
                <a:latin typeface="+mn-lt"/>
                <a:ea typeface="+mn-ea"/>
                <a:cs typeface="+mn-cs"/>
              </a:defRPr>
            </a:lvl4pPr>
            <a:lvl5pPr>
              <a:lnSpc>
                <a:spcPct val="90000"/>
              </a:lnSpc>
              <a:defRPr lang="en-US" sz="2300" kern="1200" dirty="0">
                <a:solidFill>
                  <a:schemeClr val="tx1"/>
                </a:solidFill>
                <a:latin typeface="+mn-lt"/>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39048"/>
          </a:xfrm>
        </p:spPr>
        <p:txBody>
          <a:bodyPr/>
          <a:lstStyle>
            <a:lvl1pPr marL="339976" indent="-339976">
              <a:lnSpc>
                <a:spcPct val="90000"/>
              </a:lnSpc>
              <a:defRPr sz="2800"/>
            </a:lvl1pPr>
            <a:lvl2pPr marL="673338" indent="-325424">
              <a:lnSpc>
                <a:spcPct val="90000"/>
              </a:lnSpc>
              <a:defRPr lang="en-US" sz="2300" kern="1200" dirty="0">
                <a:solidFill>
                  <a:schemeClr val="tx1"/>
                </a:solidFill>
                <a:latin typeface="+mn-lt"/>
                <a:ea typeface="+mn-ea"/>
                <a:cs typeface="+mn-cs"/>
              </a:defRPr>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39048"/>
          </a:xfrm>
        </p:spPr>
        <p:txBody>
          <a:bodyPr/>
          <a:lstStyle>
            <a:lvl1pPr marL="347914" indent="-347914">
              <a:lnSpc>
                <a:spcPct val="90000"/>
              </a:lnSpc>
              <a:defRPr sz="2800"/>
            </a:lvl1pPr>
            <a:lvl2pPr marL="673338" indent="-339976">
              <a:lnSpc>
                <a:spcPct val="90000"/>
              </a:lnSpc>
              <a:defRPr lang="en-US" sz="2300" kern="1200" dirty="0" smtClean="0">
                <a:solidFill>
                  <a:schemeClr val="tx1"/>
                </a:solidFill>
                <a:latin typeface="+mn-lt"/>
                <a:ea typeface="+mn-ea"/>
                <a:cs typeface="+mn-cs"/>
              </a:defRPr>
            </a:lvl2pPr>
            <a:lvl3pPr marL="961722" indent="-302936">
              <a:lnSpc>
                <a:spcPct val="90000"/>
              </a:lnSpc>
              <a:defRPr lang="en-US" sz="2000" kern="1200" dirty="0" smtClean="0">
                <a:solidFill>
                  <a:schemeClr val="tx1"/>
                </a:solidFill>
                <a:latin typeface="+mn-lt"/>
                <a:ea typeface="+mn-ea"/>
                <a:cs typeface="+mn-cs"/>
              </a:defRPr>
            </a:lvl3pPr>
            <a:lvl4pPr marL="1227618" indent="-265896">
              <a:lnSpc>
                <a:spcPct val="90000"/>
              </a:lnSpc>
              <a:defRPr lang="en-US" sz="1800" kern="1200" dirty="0" smtClean="0">
                <a:solidFill>
                  <a:schemeClr val="tx1"/>
                </a:solidFill>
                <a:latin typeface="+mn-lt"/>
                <a:ea typeface="+mn-ea"/>
                <a:cs typeface="+mn-cs"/>
              </a:defRPr>
            </a:lvl4pPr>
            <a:lvl5pPr marL="1516002" indent="-273833">
              <a:lnSpc>
                <a:spcPct val="90000"/>
              </a:lnSpc>
              <a:defRPr lang="en-US" sz="1800" kern="1200" dirty="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p>
            <a:r>
              <a:rPr lang="en-US" smtClean="0"/>
              <a:t>insert footer text here</a:t>
            </a:r>
            <a:endParaRPr lang="en-US"/>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lang="en-US" sz="2000" kern="1200" dirty="0">
                <a:solidFill>
                  <a:schemeClr val="tx1"/>
                </a:solidFill>
                <a:latin typeface="+mn-lt"/>
                <a:ea typeface="+mn-ea"/>
                <a:cs typeface="+mn-cs"/>
              </a:defRPr>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7" name="Content Placeholder 3"/>
          <p:cNvSpPr>
            <a:spLocks noGrp="1"/>
          </p:cNvSpPr>
          <p:nvPr>
            <p:ph sz="half" idx="10"/>
          </p:nvPr>
        </p:nvSpPr>
        <p:spPr>
          <a:xfrm>
            <a:off x="4648200" y="2174875"/>
            <a:ext cx="4114800" cy="1537344"/>
          </a:xfrm>
        </p:spPr>
        <p:txBody>
          <a:bodyPr/>
          <a:lstStyle>
            <a:lvl1pPr marL="281770" indent="-281770">
              <a:defRPr sz="2300"/>
            </a:lvl1pPr>
            <a:lvl2pPr marL="562218" indent="-265896">
              <a:defRPr lang="en-US" sz="2000" kern="1200" dirty="0">
                <a:solidFill>
                  <a:schemeClr val="tx1"/>
                </a:solidFill>
                <a:latin typeface="+mn-lt"/>
                <a:ea typeface="+mn-ea"/>
                <a:cs typeface="+mn-cs"/>
              </a:defRPr>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n-US" smtClean="0"/>
              <a:t>insert footer text here</a:t>
            </a:r>
            <a:endParaRPr lang="en-US"/>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n-US" smtClean="0"/>
              <a:t>insert footer text here</a:t>
            </a:r>
            <a:endParaRPr lang="en-US"/>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w/Top Banner">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3" name="Picture 2" descr="top_banner.png"/>
          <p:cNvPicPr>
            <a:picLocks noChangeAspect="1"/>
          </p:cNvPicPr>
          <p:nvPr userDrawn="1"/>
        </p:nvPicPr>
        <p:blipFill>
          <a:blip r:embed="rId3"/>
          <a:stretch>
            <a:fillRect/>
          </a:stretch>
        </p:blipFill>
        <p:spPr>
          <a:xfrm>
            <a:off x="571" y="0"/>
            <a:ext cx="9142858" cy="1031746"/>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gray">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920226" y="2365376"/>
            <a:ext cx="7303549" cy="1000274"/>
          </a:xfrm>
          <a:prstGeom prst="rect">
            <a:avLst/>
          </a:prstGeom>
          <a:noFill/>
        </p:spPr>
        <p:txBody>
          <a:bodyPr wrap="none" lIns="76197" tIns="38098" rIns="76197" bIns="38098" rtlCol="0">
            <a:spAutoFit/>
          </a:bodyPr>
          <a:lstStyle/>
          <a:p>
            <a:r>
              <a:rPr lang="en-US" sz="6000" baseline="0" dirty="0" smtClean="0">
                <a:solidFill>
                  <a:schemeClr val="tx1"/>
                </a:solidFill>
              </a:rPr>
              <a:t>WALK-IN GOES HERE</a:t>
            </a:r>
            <a:endParaRPr lang="en-US" sz="6000" dirty="0">
              <a:solidFill>
                <a:schemeClr val="tx1"/>
              </a:solidFill>
            </a:endParaRPr>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Segoe Semibold" pitchFamily="34" charset="0"/>
              </a:defRPr>
            </a:lvl1pPr>
          </a:lstStyle>
          <a:p>
            <a:pPr lvl="0"/>
            <a:r>
              <a:rPr lang="en-US" smtClean="0"/>
              <a:t>Click to edit Master text styles</a:t>
            </a:r>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7"/>
            <a:ext cx="8382000" cy="75020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210862"/>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insert footer text here</a:t>
            </a:r>
            <a:endParaRPr lang="en-US"/>
          </a:p>
        </p:txBody>
      </p:sp>
    </p:spTree>
  </p:cSld>
  <p:clrMap bg1="dk1" tx1="lt1" bg2="dk2" tx2="lt2" accent1="accent1" accent2="accent2" accent3="accent3" accent4="accent4" accent5="accent5" accent6="accent6" hlink="hlink" folHlink="folHlink"/>
  <p:sldLayoutIdLst>
    <p:sldLayoutId id="2147483681" r:id="rId1"/>
    <p:sldLayoutId id="2147483692" r:id="rId2"/>
    <p:sldLayoutId id="2147483683" r:id="rId3"/>
    <p:sldLayoutId id="2147483684" r:id="rId4"/>
    <p:sldLayoutId id="2147483685" r:id="rId5"/>
    <p:sldLayoutId id="2147483686" r:id="rId6"/>
    <p:sldLayoutId id="2147483687" r:id="rId7"/>
    <p:sldLayoutId id="2147483688" r:id="rId8"/>
    <p:sldLayoutId id="2147483693" r:id="rId9"/>
    <p:sldLayoutId id="2147483689" r:id="rId10"/>
    <p:sldLayoutId id="2147483690" r:id="rId11"/>
    <p:sldLayoutId id="2147483691" r:id="rId12"/>
  </p:sldLayoutIdLst>
  <p:transition>
    <p:fade/>
  </p:transition>
  <p:hf sldNum="0" hdr="0" dt="0"/>
  <p:txStyles>
    <p:titleStyle>
      <a:lvl1pPr algn="l" defTabSz="914027" rtl="0" eaLnBrk="1" fontAlgn="base" latinLnBrk="0" hangingPunct="1">
        <a:lnSpc>
          <a:spcPct val="90000"/>
        </a:lnSpc>
        <a:spcBef>
          <a:spcPct val="0"/>
        </a:spcBef>
        <a:spcAft>
          <a:spcPct val="0"/>
        </a:spcAft>
        <a:buNone/>
        <a:defRPr lang="en-US" sz="5400" b="0" kern="1200" cap="none" spc="-300" dirty="0">
          <a:ln w="3175">
            <a:noFill/>
          </a:ln>
          <a:gradFill flip="none" rotWithShape="1">
            <a:gsLst>
              <a:gs pos="28000">
                <a:srgbClr val="FEF9DA"/>
              </a:gs>
              <a:gs pos="52000">
                <a:srgbClr val="FCE974"/>
              </a:gs>
              <a:gs pos="68000">
                <a:srgbClr val="F79A1D"/>
              </a:gs>
            </a:gsLst>
            <a:lin ang="5400000" scaled="1"/>
            <a:tileRect/>
          </a:gradFill>
          <a:effectLst>
            <a:outerShdw blurRad="50800" dist="38100" dir="2700000" algn="tl" rotWithShape="0">
              <a:prstClr val="black">
                <a:alpha val="40000"/>
              </a:prstClr>
            </a:outerShdw>
          </a:effectLst>
          <a:latin typeface="Segoe" pitchFamily="34" charset="0"/>
          <a:ea typeface="+mn-ea"/>
          <a:cs typeface="Arial" charset="0"/>
        </a:defRPr>
      </a:lvl1pPr>
    </p:titleStyle>
    <p:bodyStyle>
      <a:lvl1pPr marL="384954" indent="-384954" algn="l" defTabSz="914363" rtl="0" eaLnBrk="1" latinLnBrk="0" hangingPunct="1">
        <a:lnSpc>
          <a:spcPct val="90000"/>
        </a:lnSpc>
        <a:spcBef>
          <a:spcPct val="20000"/>
        </a:spcBef>
        <a:buSzPct val="90000"/>
        <a:buFontTx/>
        <a:buBlip>
          <a:blip r:embed="rId15"/>
        </a:buBlip>
        <a:defRPr sz="3300" kern="1200">
          <a:solidFill>
            <a:schemeClr val="tx1"/>
          </a:solidFill>
          <a:latin typeface="+mn-lt"/>
          <a:ea typeface="+mn-ea"/>
          <a:cs typeface="+mn-cs"/>
        </a:defRPr>
      </a:lvl1pPr>
      <a:lvl2pPr marL="739481" indent="-362465" algn="l" defTabSz="914363" rtl="0" eaLnBrk="1" latinLnBrk="0" hangingPunct="1">
        <a:lnSpc>
          <a:spcPct val="90000"/>
        </a:lnSpc>
        <a:spcBef>
          <a:spcPct val="20000"/>
        </a:spcBef>
        <a:buSzPct val="90000"/>
        <a:buFontTx/>
        <a:buBlip>
          <a:blip r:embed="rId16"/>
        </a:buBlip>
        <a:defRPr lang="en-US" sz="3000" kern="1200" dirty="0" smtClean="0">
          <a:solidFill>
            <a:schemeClr val="tx1"/>
          </a:solidFill>
          <a:latin typeface="+mn-lt"/>
          <a:ea typeface="+mn-ea"/>
          <a:cs typeface="+mn-cs"/>
        </a:defRPr>
      </a:lvl2pPr>
      <a:lvl3pPr marL="1101946" indent="-347914" algn="l" defTabSz="914363" rtl="0" eaLnBrk="1" latinLnBrk="0" hangingPunct="1">
        <a:lnSpc>
          <a:spcPct val="90000"/>
        </a:lnSpc>
        <a:spcBef>
          <a:spcPct val="20000"/>
        </a:spcBef>
        <a:buSzPct val="90000"/>
        <a:buFontTx/>
        <a:buBlip>
          <a:blip r:embed="rId16"/>
        </a:buBlip>
        <a:defRPr lang="en-US" sz="2700" kern="1200" dirty="0" smtClean="0">
          <a:solidFill>
            <a:schemeClr val="tx1"/>
          </a:solidFill>
          <a:latin typeface="+mn-lt"/>
          <a:ea typeface="+mn-ea"/>
          <a:cs typeface="+mn-cs"/>
        </a:defRPr>
      </a:lvl3pPr>
      <a:lvl4pPr marL="1420756" indent="-318811" algn="l" defTabSz="914363" rtl="0" eaLnBrk="1" latinLnBrk="0" hangingPunct="1">
        <a:lnSpc>
          <a:spcPct val="90000"/>
        </a:lnSpc>
        <a:spcBef>
          <a:spcPct val="20000"/>
        </a:spcBef>
        <a:buSzPct val="90000"/>
        <a:buFontTx/>
        <a:buBlip>
          <a:blip r:embed="rId16"/>
        </a:buBlip>
        <a:defRPr lang="en-US" sz="2300" kern="1200" dirty="0" smtClean="0">
          <a:solidFill>
            <a:schemeClr val="tx1"/>
          </a:solidFill>
          <a:latin typeface="+mn-lt"/>
          <a:ea typeface="+mn-ea"/>
          <a:cs typeface="+mn-cs"/>
        </a:defRPr>
      </a:lvl4pPr>
      <a:lvl5pPr marL="1760732" indent="-318811" algn="l" defTabSz="914363" rtl="0" eaLnBrk="1" latinLnBrk="0" hangingPunct="1">
        <a:lnSpc>
          <a:spcPct val="90000"/>
        </a:lnSpc>
        <a:spcBef>
          <a:spcPct val="20000"/>
        </a:spcBef>
        <a:buSzPct val="90000"/>
        <a:buFontTx/>
        <a:buBlip>
          <a:blip r:embed="rId16"/>
        </a:buBlip>
        <a:defRPr lang="en-US" sz="2300" kern="1200" dirty="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hyperlink" Target="http://cpath.csi.muohio.edu"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hyperlink" Target="http://www.cpathi18n.org/" TargetMode="Externa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4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www.imaginecup.com/" TargetMode="External"/><Relationship Id="rId7" Type="http://schemas.openxmlformats.org/officeDocument/2006/relationships/hyperlink" Target="http://bit.ly/kodu1"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4.png"/><Relationship Id="rId5" Type="http://schemas.microsoft.com/office/2007/relationships/hdphoto" Target="../media/hdphoto1.wdp"/><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effectLst/>
              </a:rPr>
              <a:t>Soft but not Squishy: Enhancing Social Realism in Computer Science Education</a:t>
            </a:r>
            <a:endParaRPr lang="en-US" dirty="0"/>
          </a:p>
        </p:txBody>
      </p:sp>
      <p:sp>
        <p:nvSpPr>
          <p:cNvPr id="3" name="Subtitle 2"/>
          <p:cNvSpPr>
            <a:spLocks noGrp="1"/>
          </p:cNvSpPr>
          <p:nvPr>
            <p:ph type="subTitle" idx="1"/>
          </p:nvPr>
        </p:nvSpPr>
        <p:spPr>
          <a:xfrm>
            <a:off x="722312" y="5058122"/>
            <a:ext cx="7690116" cy="1554537"/>
          </a:xfrm>
        </p:spPr>
        <p:txBody>
          <a:bodyPr>
            <a:normAutofit/>
          </a:bodyPr>
          <a:lstStyle/>
          <a:p>
            <a:r>
              <a:rPr lang="en-US" dirty="0" smtClean="0"/>
              <a:t>Andrew Begel</a:t>
            </a:r>
          </a:p>
          <a:p>
            <a:r>
              <a:rPr lang="en-US" dirty="0" smtClean="0"/>
              <a:t>Microsoft Research, Redmond, USA</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itle 248833"/>
          <p:cNvSpPr>
            <a:spLocks noGrp="1" noChangeArrowheads="1"/>
          </p:cNvSpPr>
          <p:nvPr>
            <p:ph type="title" idx="4294967295"/>
          </p:nvPr>
        </p:nvSpPr>
        <p:spPr>
          <a:xfrm>
            <a:off x="495299" y="139700"/>
            <a:ext cx="8229600" cy="1524000"/>
          </a:xfrm>
        </p:spPr>
        <p:txBody>
          <a:bodyPr/>
          <a:lstStyle/>
          <a:p>
            <a:r>
              <a:rPr lang="en-US" dirty="0"/>
              <a:t>User-centered tool design</a:t>
            </a:r>
          </a:p>
        </p:txBody>
      </p:sp>
      <p:sp>
        <p:nvSpPr>
          <p:cNvPr id="25605" name="Rectangle 5"/>
          <p:cNvSpPr>
            <a:spLocks noChangeArrowheads="1"/>
          </p:cNvSpPr>
          <p:nvPr/>
        </p:nvSpPr>
        <p:spPr bwMode="auto">
          <a:xfrm>
            <a:off x="4800600" y="2895600"/>
            <a:ext cx="3733800" cy="1828800"/>
          </a:xfrm>
          <a:prstGeom prst="rect">
            <a:avLst/>
          </a:prstGeom>
          <a:solidFill>
            <a:srgbClr val="5555C7"/>
          </a:solidFill>
          <a:ln w="9525">
            <a:solidFill>
              <a:schemeClr val="tx1"/>
            </a:solidFill>
            <a:miter lim="800000"/>
            <a:headEnd/>
            <a:tailEnd/>
          </a:ln>
          <a:effectLst/>
        </p:spPr>
        <p:txBody>
          <a:bodyPr vert="horz" wrap="none" lIns="91440" tIns="45720" rIns="91440" bIns="45720" numCol="1" anchor="ctr" anchorCtr="0" compatLnSpc="1">
            <a:prstTxWarp prst="textNoShape">
              <a:avLst/>
            </a:prstTxWarp>
          </a:bodyPr>
          <a:lstStyle/>
          <a:p>
            <a:r>
              <a:rPr lang="en-US" dirty="0" smtClean="0"/>
              <a:t>We create new tools</a:t>
            </a:r>
          </a:p>
          <a:p>
            <a:pPr>
              <a:buFontTx/>
              <a:buChar char="•"/>
            </a:pPr>
            <a:r>
              <a:rPr lang="en-US" dirty="0" smtClean="0"/>
              <a:t> based on what we observe</a:t>
            </a:r>
          </a:p>
          <a:p>
            <a:pPr>
              <a:buFontTx/>
              <a:buChar char="•"/>
            </a:pPr>
            <a:r>
              <a:rPr lang="en-US" dirty="0" smtClean="0"/>
              <a:t> releasing within Microsoft</a:t>
            </a:r>
          </a:p>
          <a:p>
            <a:pPr>
              <a:buFontTx/>
              <a:buChar char="•"/>
            </a:pPr>
            <a:r>
              <a:rPr lang="en-US" dirty="0" smtClean="0"/>
              <a:t> influencing Microsoft products</a:t>
            </a:r>
            <a:endParaRPr lang="en-US" dirty="0"/>
          </a:p>
        </p:txBody>
      </p:sp>
      <p:sp>
        <p:nvSpPr>
          <p:cNvPr id="25604" name="AutoShape 4"/>
          <p:cNvSpPr>
            <a:spLocks noChangeArrowheads="1"/>
          </p:cNvSpPr>
          <p:nvPr/>
        </p:nvSpPr>
        <p:spPr bwMode="auto">
          <a:xfrm>
            <a:off x="609600" y="2895600"/>
            <a:ext cx="3733800" cy="1828800"/>
          </a:xfrm>
          <a:prstGeom prst="roundRect">
            <a:avLst>
              <a:gd name="adj" fmla="val 16667"/>
            </a:avLst>
          </a:prstGeom>
          <a:solidFill>
            <a:srgbClr val="669900"/>
          </a:solidFill>
          <a:ln w="9525">
            <a:solidFill>
              <a:schemeClr val="tx1"/>
            </a:solidFill>
            <a:round/>
            <a:headEnd/>
            <a:tailEnd/>
          </a:ln>
          <a:effectLst/>
        </p:spPr>
        <p:txBody>
          <a:bodyPr vert="horz" wrap="none" lIns="91440" tIns="45720" rIns="91440" bIns="45720" numCol="1" anchor="ctr" anchorCtr="0" compatLnSpc="1">
            <a:prstTxWarp prst="textNoShape">
              <a:avLst/>
            </a:prstTxWarp>
          </a:bodyPr>
          <a:lstStyle/>
          <a:p>
            <a:r>
              <a:rPr lang="en-US" dirty="0" smtClean="0"/>
              <a:t>We study software development</a:t>
            </a:r>
          </a:p>
          <a:p>
            <a:pPr>
              <a:buFontTx/>
              <a:buChar char="•"/>
            </a:pPr>
            <a:r>
              <a:rPr lang="en-US" dirty="0" smtClean="0"/>
              <a:t> recording current practice</a:t>
            </a:r>
          </a:p>
          <a:p>
            <a:pPr>
              <a:buFontTx/>
              <a:buChar char="•"/>
            </a:pPr>
            <a:r>
              <a:rPr lang="en-US" dirty="0" smtClean="0"/>
              <a:t> observing in the lab &amp; in the field</a:t>
            </a:r>
          </a:p>
          <a:p>
            <a:pPr>
              <a:buFontTx/>
              <a:buChar char="•"/>
            </a:pPr>
            <a:r>
              <a:rPr lang="en-US" dirty="0" smtClean="0"/>
              <a:t> evaluating tool solutions</a:t>
            </a:r>
            <a:endParaRPr lang="en-US" dirty="0"/>
          </a:p>
        </p:txBody>
      </p:sp>
      <p:sp>
        <p:nvSpPr>
          <p:cNvPr id="25606" name="AutoShape 6"/>
          <p:cNvSpPr>
            <a:spLocks noChangeArrowheads="1"/>
          </p:cNvSpPr>
          <p:nvPr/>
        </p:nvSpPr>
        <p:spPr bwMode="auto">
          <a:xfrm>
            <a:off x="3314700" y="1524000"/>
            <a:ext cx="2438400" cy="2362200"/>
          </a:xfrm>
          <a:custGeom>
            <a:avLst/>
            <a:gdLst>
              <a:gd name="G0" fmla="+- -1967665 0 0"/>
              <a:gd name="G1" fmla="+- -11796480 0 0"/>
              <a:gd name="G2" fmla="+- -1967665 0 -11796480"/>
              <a:gd name="G3" fmla="+- 10800 0 0"/>
              <a:gd name="G4" fmla="+- 0 0 -1967665"/>
              <a:gd name="T0" fmla="*/ 360 256 1"/>
              <a:gd name="T1" fmla="*/ 0 256 1"/>
              <a:gd name="G5" fmla="+- G2 T0 T1"/>
              <a:gd name="G6" fmla="?: G2 G2 G5"/>
              <a:gd name="G7" fmla="+- 0 0 G6"/>
              <a:gd name="G8" fmla="+- 6641 0 0"/>
              <a:gd name="G9" fmla="+- 0 0 -11796480"/>
              <a:gd name="G10" fmla="+- 6641 0 2700"/>
              <a:gd name="G11" fmla="cos G10 -1967665"/>
              <a:gd name="G12" fmla="sin G10 -1967665"/>
              <a:gd name="G13" fmla="cos 13500 -1967665"/>
              <a:gd name="G14" fmla="sin 13500 -1967665"/>
              <a:gd name="G15" fmla="+- G11 10800 0"/>
              <a:gd name="G16" fmla="+- G12 10800 0"/>
              <a:gd name="G17" fmla="+- G13 10800 0"/>
              <a:gd name="G18" fmla="+- G14 10800 0"/>
              <a:gd name="G19" fmla="*/ 6641 1 2"/>
              <a:gd name="G20" fmla="+- G19 5400 0"/>
              <a:gd name="G21" fmla="cos G20 -1967665"/>
              <a:gd name="G22" fmla="sin G20 -1967665"/>
              <a:gd name="G23" fmla="+- G21 10800 0"/>
              <a:gd name="G24" fmla="+- G12 G23 G22"/>
              <a:gd name="G25" fmla="+- G22 G23 G11"/>
              <a:gd name="G26" fmla="cos 10800 -1967665"/>
              <a:gd name="G27" fmla="sin 10800 -1967665"/>
              <a:gd name="G28" fmla="cos 6641 -1967665"/>
              <a:gd name="G29" fmla="sin 6641 -1967665"/>
              <a:gd name="G30" fmla="+- G26 10800 0"/>
              <a:gd name="G31" fmla="+- G27 10800 0"/>
              <a:gd name="G32" fmla="+- G28 10800 0"/>
              <a:gd name="G33" fmla="+- G29 10800 0"/>
              <a:gd name="G34" fmla="+- G19 5400 0"/>
              <a:gd name="G35" fmla="cos G34 -11796480"/>
              <a:gd name="G36" fmla="sin G34 -11796480"/>
              <a:gd name="G37" fmla="+/ -11796480 -1967665 2"/>
              <a:gd name="T2" fmla="*/ 180 256 1"/>
              <a:gd name="T3" fmla="*/ 0 256 1"/>
              <a:gd name="G38" fmla="+- G37 T2 T3"/>
              <a:gd name="G39" fmla="?: G2 G37 G38"/>
              <a:gd name="G40" fmla="cos 10800 G39"/>
              <a:gd name="G41" fmla="sin 10800 G39"/>
              <a:gd name="G42" fmla="cos 6641 G39"/>
              <a:gd name="G43" fmla="sin 6641 G39"/>
              <a:gd name="G44" fmla="+- G40 10800 0"/>
              <a:gd name="G45" fmla="+- G41 10800 0"/>
              <a:gd name="G46" fmla="+- G42 10800 0"/>
              <a:gd name="G47" fmla="+- G43 10800 0"/>
              <a:gd name="G48" fmla="+- G35 10800 0"/>
              <a:gd name="G49" fmla="+- G36 10800 0"/>
              <a:gd name="T4" fmla="*/ 8002 w 21600"/>
              <a:gd name="T5" fmla="*/ 368 h 21600"/>
              <a:gd name="T6" fmla="*/ 2079 w 21600"/>
              <a:gd name="T7" fmla="*/ 10800 h 21600"/>
              <a:gd name="T8" fmla="*/ 9079 w 21600"/>
              <a:gd name="T9" fmla="*/ 4385 h 21600"/>
              <a:gd name="T10" fmla="*/ 22488 w 21600"/>
              <a:gd name="T11" fmla="*/ 4045 h 21600"/>
              <a:gd name="T12" fmla="*/ 20742 w 21600"/>
              <a:gd name="T13" fmla="*/ 10574 h 21600"/>
              <a:gd name="T14" fmla="*/ 14212 w 21600"/>
              <a:gd name="T15" fmla="*/ 882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549" y="7477"/>
                </a:moveTo>
                <a:cubicBezTo>
                  <a:pt x="15363" y="5423"/>
                  <a:pt x="13171" y="4159"/>
                  <a:pt x="10800" y="4159"/>
                </a:cubicBezTo>
                <a:cubicBezTo>
                  <a:pt x="7132" y="4159"/>
                  <a:pt x="4159" y="7132"/>
                  <a:pt x="4159" y="10800"/>
                </a:cubicBezTo>
                <a:lnTo>
                  <a:pt x="0" y="10800"/>
                </a:lnTo>
                <a:cubicBezTo>
                  <a:pt x="0" y="4835"/>
                  <a:pt x="4835" y="0"/>
                  <a:pt x="10800" y="0"/>
                </a:cubicBezTo>
                <a:cubicBezTo>
                  <a:pt x="14656" y="0"/>
                  <a:pt x="18220" y="2056"/>
                  <a:pt x="20150" y="5396"/>
                </a:cubicBezTo>
                <a:lnTo>
                  <a:pt x="22488" y="4045"/>
                </a:lnTo>
                <a:lnTo>
                  <a:pt x="20742" y="10574"/>
                </a:lnTo>
                <a:lnTo>
                  <a:pt x="14212" y="8828"/>
                </a:lnTo>
                <a:lnTo>
                  <a:pt x="16549" y="7477"/>
                </a:lnTo>
                <a:close/>
              </a:path>
            </a:pathLst>
          </a:custGeom>
          <a:solidFill>
            <a:srgbClr val="EAEAEA"/>
          </a:solidFill>
          <a:ln w="9525">
            <a:solidFill>
              <a:schemeClr val="tx1"/>
            </a:solidFill>
            <a:miter lim="800000"/>
            <a:headEnd/>
            <a:tailEnd/>
          </a:ln>
          <a:effectLst/>
        </p:spPr>
        <p:txBody>
          <a:bodyPr vert="horz" wrap="none" lIns="91440" tIns="45720" rIns="91440" bIns="45720" numCol="1" anchor="ctr" anchorCtr="0" compatLnSpc="1">
            <a:prstTxWarp prst="textNoShape">
              <a:avLst/>
            </a:prstTxWarp>
          </a:bodyPr>
          <a:lstStyle/>
          <a:p>
            <a:endParaRPr lang="en-US">
              <a:latin typeface="+mj-lt"/>
            </a:endParaRPr>
          </a:p>
        </p:txBody>
      </p:sp>
      <p:sp>
        <p:nvSpPr>
          <p:cNvPr id="25607" name="AutoShape 7"/>
          <p:cNvSpPr>
            <a:spLocks noChangeArrowheads="1"/>
          </p:cNvSpPr>
          <p:nvPr/>
        </p:nvSpPr>
        <p:spPr bwMode="auto">
          <a:xfrm rot="10800000">
            <a:off x="3390900" y="3733800"/>
            <a:ext cx="2438400" cy="2362200"/>
          </a:xfrm>
          <a:custGeom>
            <a:avLst/>
            <a:gdLst>
              <a:gd name="G0" fmla="+- -2085048 0 0"/>
              <a:gd name="G1" fmla="+- -11796480 0 0"/>
              <a:gd name="G2" fmla="+- -2085048 0 -11796480"/>
              <a:gd name="G3" fmla="+- 10800 0 0"/>
              <a:gd name="G4" fmla="+- 0 0 -2085048"/>
              <a:gd name="T0" fmla="*/ 360 256 1"/>
              <a:gd name="T1" fmla="*/ 0 256 1"/>
              <a:gd name="G5" fmla="+- G2 T0 T1"/>
              <a:gd name="G6" fmla="?: G2 G2 G5"/>
              <a:gd name="G7" fmla="+- 0 0 G6"/>
              <a:gd name="G8" fmla="+- 5942 0 0"/>
              <a:gd name="G9" fmla="+- 0 0 -11796480"/>
              <a:gd name="G10" fmla="+- 5942 0 2700"/>
              <a:gd name="G11" fmla="cos G10 -2085048"/>
              <a:gd name="G12" fmla="sin G10 -2085048"/>
              <a:gd name="G13" fmla="cos 13500 -2085048"/>
              <a:gd name="G14" fmla="sin 13500 -2085048"/>
              <a:gd name="G15" fmla="+- G11 10800 0"/>
              <a:gd name="G16" fmla="+- G12 10800 0"/>
              <a:gd name="G17" fmla="+- G13 10800 0"/>
              <a:gd name="G18" fmla="+- G14 10800 0"/>
              <a:gd name="G19" fmla="*/ 5942 1 2"/>
              <a:gd name="G20" fmla="+- G19 5400 0"/>
              <a:gd name="G21" fmla="cos G20 -2085048"/>
              <a:gd name="G22" fmla="sin G20 -2085048"/>
              <a:gd name="G23" fmla="+- G21 10800 0"/>
              <a:gd name="G24" fmla="+- G12 G23 G22"/>
              <a:gd name="G25" fmla="+- G22 G23 G11"/>
              <a:gd name="G26" fmla="cos 10800 -2085048"/>
              <a:gd name="G27" fmla="sin 10800 -2085048"/>
              <a:gd name="G28" fmla="cos 5942 -2085048"/>
              <a:gd name="G29" fmla="sin 5942 -2085048"/>
              <a:gd name="G30" fmla="+- G26 10800 0"/>
              <a:gd name="G31" fmla="+- G27 10800 0"/>
              <a:gd name="G32" fmla="+- G28 10800 0"/>
              <a:gd name="G33" fmla="+- G29 10800 0"/>
              <a:gd name="G34" fmla="+- G19 5400 0"/>
              <a:gd name="G35" fmla="cos G34 -11796480"/>
              <a:gd name="G36" fmla="sin G34 -11796480"/>
              <a:gd name="G37" fmla="+/ -11796480 -2085048 2"/>
              <a:gd name="T2" fmla="*/ 180 256 1"/>
              <a:gd name="T3" fmla="*/ 0 256 1"/>
              <a:gd name="G38" fmla="+- G37 T2 T3"/>
              <a:gd name="G39" fmla="?: G2 G37 G38"/>
              <a:gd name="G40" fmla="cos 10800 G39"/>
              <a:gd name="G41" fmla="sin 10800 G39"/>
              <a:gd name="G42" fmla="cos 5942 G39"/>
              <a:gd name="G43" fmla="sin 5942 G39"/>
              <a:gd name="G44" fmla="+- G40 10800 0"/>
              <a:gd name="G45" fmla="+- G41 10800 0"/>
              <a:gd name="G46" fmla="+- G42 10800 0"/>
              <a:gd name="G47" fmla="+- G43 10800 0"/>
              <a:gd name="G48" fmla="+- G35 10800 0"/>
              <a:gd name="G49" fmla="+- G36 10800 0"/>
              <a:gd name="T4" fmla="*/ 7839 w 21600"/>
              <a:gd name="T5" fmla="*/ 413 h 21600"/>
              <a:gd name="T6" fmla="*/ 2429 w 21600"/>
              <a:gd name="T7" fmla="*/ 10800 h 21600"/>
              <a:gd name="T8" fmla="*/ 9171 w 21600"/>
              <a:gd name="T9" fmla="*/ 5085 h 21600"/>
              <a:gd name="T10" fmla="*/ 22271 w 21600"/>
              <a:gd name="T11" fmla="*/ 3683 h 21600"/>
              <a:gd name="T12" fmla="*/ 20617 w 21600"/>
              <a:gd name="T13" fmla="*/ 10745 h 21600"/>
              <a:gd name="T14" fmla="*/ 13554 w 21600"/>
              <a:gd name="T15" fmla="*/ 909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849" y="7667"/>
                </a:moveTo>
                <a:cubicBezTo>
                  <a:pt x="14765" y="5920"/>
                  <a:pt x="12855" y="4858"/>
                  <a:pt x="10800" y="4858"/>
                </a:cubicBezTo>
                <a:cubicBezTo>
                  <a:pt x="7518" y="4858"/>
                  <a:pt x="4858" y="7518"/>
                  <a:pt x="4858" y="10800"/>
                </a:cubicBezTo>
                <a:lnTo>
                  <a:pt x="0" y="10800"/>
                </a:lnTo>
                <a:cubicBezTo>
                  <a:pt x="0" y="4835"/>
                  <a:pt x="4835" y="0"/>
                  <a:pt x="10800" y="0"/>
                </a:cubicBezTo>
                <a:cubicBezTo>
                  <a:pt x="14536" y="0"/>
                  <a:pt x="18007" y="1931"/>
                  <a:pt x="19977" y="5106"/>
                </a:cubicBezTo>
                <a:lnTo>
                  <a:pt x="22271" y="3683"/>
                </a:lnTo>
                <a:lnTo>
                  <a:pt x="20617" y="10745"/>
                </a:lnTo>
                <a:lnTo>
                  <a:pt x="13554" y="9090"/>
                </a:lnTo>
                <a:lnTo>
                  <a:pt x="15849" y="7667"/>
                </a:lnTo>
                <a:close/>
              </a:path>
            </a:pathLst>
          </a:custGeom>
          <a:solidFill>
            <a:srgbClr val="EAEAEA"/>
          </a:solidFill>
          <a:ln w="9525">
            <a:solidFill>
              <a:schemeClr val="tx1"/>
            </a:solidFill>
            <a:miter lim="800000"/>
            <a:headEnd/>
            <a:tailEnd/>
          </a:ln>
          <a:effectLst/>
        </p:spPr>
        <p:txBody>
          <a:bodyPr vert="horz" wrap="none" lIns="91440" tIns="45720" rIns="91440" bIns="45720" numCol="1" anchor="ctr" anchorCtr="0" compatLnSpc="1">
            <a:prstTxWarp prst="textNoShape">
              <a:avLst/>
            </a:prstTxWarp>
          </a:bodyPr>
          <a:lstStyle/>
          <a:p>
            <a:endParaRPr lang="en-US">
              <a:latin typeface="+mj-lt"/>
            </a:endParaRPr>
          </a:p>
        </p:txBody>
      </p:sp>
    </p:spTree>
    <p:extLst>
      <p:ext uri="{BB962C8B-B14F-4D97-AF65-F5344CB8AC3E}">
        <p14:creationId xmlns:p14="http://schemas.microsoft.com/office/powerpoint/2010/main" val="3445384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0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animBg="1"/>
      <p:bldP spid="25606" grpId="0" animBg="1"/>
      <p:bldP spid="2560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MS Stock Art\DVD_ART35\Artwork_Imagery\Brand Photos\Scenarios\FY09 Customer Business Center - no exp\man standing laptop business casual tie people.png"/>
          <p:cNvPicPr>
            <a:picLocks noChangeAspect="1" noChangeArrowheads="1"/>
          </p:cNvPicPr>
          <p:nvPr/>
        </p:nvPicPr>
        <p:blipFill>
          <a:blip r:embed="rId2"/>
          <a:srcRect/>
          <a:stretch>
            <a:fillRect/>
          </a:stretch>
        </p:blipFill>
        <p:spPr bwMode="auto">
          <a:xfrm>
            <a:off x="5942069" y="2705621"/>
            <a:ext cx="3141784" cy="3823672"/>
          </a:xfrm>
          <a:prstGeom prst="rect">
            <a:avLst/>
          </a:prstGeom>
          <a:noFill/>
        </p:spPr>
      </p:pic>
      <p:sp>
        <p:nvSpPr>
          <p:cNvPr id="3" name="Content Placeholder 2"/>
          <p:cNvSpPr>
            <a:spLocks noGrp="1"/>
          </p:cNvSpPr>
          <p:nvPr>
            <p:ph type="subTitle" idx="1"/>
          </p:nvPr>
        </p:nvSpPr>
        <p:spPr>
          <a:xfrm>
            <a:off x="238539" y="1179444"/>
            <a:ext cx="6480313" cy="5678556"/>
          </a:xfrm>
        </p:spPr>
        <p:txBody>
          <a:bodyPr>
            <a:normAutofit fontScale="70000" lnSpcReduction="20000"/>
          </a:bodyPr>
          <a:lstStyle/>
          <a:p>
            <a:pPr marL="0" lvl="1" algn="l">
              <a:lnSpc>
                <a:spcPct val="120000"/>
              </a:lnSpc>
              <a:buFont typeface="Arial" pitchFamily="34" charset="0"/>
              <a:buChar char="•"/>
            </a:pPr>
            <a:r>
              <a:rPr sz="3600" dirty="0" smtClean="0"/>
              <a:t>Background</a:t>
            </a:r>
          </a:p>
          <a:p>
            <a:pPr lvl="1" algn="l">
              <a:lnSpc>
                <a:spcPct val="120000"/>
              </a:lnSpc>
              <a:buFont typeface="Arial" pitchFamily="34" charset="0"/>
              <a:buChar char="•"/>
            </a:pPr>
            <a:r>
              <a:rPr sz="3300" dirty="0" smtClean="0"/>
              <a:t>Programmed in Basic on his Mac in </a:t>
            </a:r>
            <a:br>
              <a:rPr sz="3300" dirty="0" smtClean="0"/>
            </a:br>
            <a:r>
              <a:rPr sz="3300" dirty="0" smtClean="0"/>
              <a:t>elementary school.</a:t>
            </a:r>
          </a:p>
          <a:p>
            <a:pPr lvl="1" algn="l">
              <a:lnSpc>
                <a:spcPct val="120000"/>
              </a:lnSpc>
              <a:buFont typeface="Arial" pitchFamily="34" charset="0"/>
              <a:buChar char="•"/>
            </a:pPr>
            <a:r>
              <a:rPr sz="3300" dirty="0" smtClean="0"/>
              <a:t>Dad is a software engineer.</a:t>
            </a:r>
          </a:p>
          <a:p>
            <a:pPr lvl="1" algn="l">
              <a:lnSpc>
                <a:spcPct val="120000"/>
              </a:lnSpc>
              <a:buFont typeface="Arial" pitchFamily="34" charset="0"/>
              <a:buChar char="•"/>
            </a:pPr>
            <a:r>
              <a:rPr sz="3300" dirty="0" smtClean="0"/>
              <a:t>Was into math, web programming in high school</a:t>
            </a:r>
          </a:p>
          <a:p>
            <a:pPr marL="0" lvl="1" algn="l">
              <a:lnSpc>
                <a:spcPct val="120000"/>
              </a:lnSpc>
              <a:buFont typeface="Arial" pitchFamily="34" charset="0"/>
              <a:buChar char="•"/>
            </a:pPr>
            <a:r>
              <a:rPr sz="3600" dirty="0" smtClean="0"/>
              <a:t>Computer Science major, Bachelors degree</a:t>
            </a:r>
          </a:p>
          <a:p>
            <a:pPr lvl="1" algn="l">
              <a:lnSpc>
                <a:spcPct val="120000"/>
              </a:lnSpc>
              <a:buFont typeface="Arial" pitchFamily="34" charset="0"/>
              <a:buChar char="•"/>
            </a:pPr>
            <a:r>
              <a:rPr sz="3300" dirty="0" smtClean="0"/>
              <a:t>Educated in coastal USA</a:t>
            </a:r>
          </a:p>
          <a:p>
            <a:pPr lvl="1" algn="l">
              <a:lnSpc>
                <a:spcPct val="120000"/>
              </a:lnSpc>
              <a:buFont typeface="Arial" pitchFamily="34" charset="0"/>
              <a:buChar char="•"/>
            </a:pPr>
            <a:r>
              <a:rPr sz="3300" dirty="0" smtClean="0"/>
              <a:t>Favorite class: Cryptography</a:t>
            </a:r>
          </a:p>
          <a:p>
            <a:pPr lvl="1" algn="l">
              <a:lnSpc>
                <a:spcPct val="120000"/>
              </a:lnSpc>
              <a:buFont typeface="Arial" pitchFamily="34" charset="0"/>
              <a:buChar char="•"/>
            </a:pPr>
            <a:r>
              <a:rPr sz="3300" dirty="0" smtClean="0"/>
              <a:t>Participated in contests to break ciphers</a:t>
            </a:r>
          </a:p>
          <a:p>
            <a:pPr lvl="1" algn="l">
              <a:lnSpc>
                <a:spcPct val="120000"/>
              </a:lnSpc>
              <a:buFont typeface="Arial" pitchFamily="34" charset="0"/>
              <a:buChar char="•"/>
            </a:pPr>
            <a:r>
              <a:rPr sz="3300" dirty="0" smtClean="0"/>
              <a:t>Languages: C, C++, Java, </a:t>
            </a:r>
            <a:r>
              <a:rPr sz="3300" dirty="0" err="1" smtClean="0"/>
              <a:t>Javascript</a:t>
            </a:r>
            <a:r>
              <a:rPr sz="3300" dirty="0" smtClean="0"/>
              <a:t>, </a:t>
            </a:r>
            <a:r>
              <a:rPr sz="3300" dirty="0" smtClean="0"/>
              <a:t/>
            </a:r>
            <a:br>
              <a:rPr sz="3300" dirty="0" smtClean="0"/>
            </a:br>
            <a:r>
              <a:rPr sz="3300" dirty="0" smtClean="0"/>
              <a:t>Python</a:t>
            </a:r>
            <a:endParaRPr sz="3300" dirty="0" smtClean="0"/>
          </a:p>
          <a:p>
            <a:pPr lvl="1" algn="l">
              <a:lnSpc>
                <a:spcPct val="120000"/>
              </a:lnSpc>
              <a:buFont typeface="Arial" pitchFamily="34" charset="0"/>
              <a:buChar char="•"/>
            </a:pPr>
            <a:r>
              <a:rPr sz="3300" dirty="0" smtClean="0"/>
              <a:t>Learned ASP, COM, Win32</a:t>
            </a:r>
            <a:endParaRPr lang="en-US" sz="3300" dirty="0"/>
          </a:p>
        </p:txBody>
      </p:sp>
      <p:sp>
        <p:nvSpPr>
          <p:cNvPr id="4" name="Text Placeholder 3"/>
          <p:cNvSpPr>
            <a:spLocks noGrp="1"/>
          </p:cNvSpPr>
          <p:nvPr>
            <p:ph type="body" sz="quarter" idx="10"/>
          </p:nvPr>
        </p:nvSpPr>
        <p:spPr>
          <a:xfrm>
            <a:off x="1766784" y="0"/>
            <a:ext cx="7043208" cy="1384994"/>
          </a:xfrm>
        </p:spPr>
        <p:txBody>
          <a:bodyPr/>
          <a:lstStyle/>
          <a:p>
            <a:r>
              <a:rPr dirty="0" smtClean="0"/>
              <a:t>James</a:t>
            </a:r>
            <a:endParaRPr lang="en-US" dirty="0"/>
          </a:p>
        </p:txBody>
      </p:sp>
      <p:pic>
        <p:nvPicPr>
          <p:cNvPr id="3075" name="Picture 3" descr="C:\MS Stock Art\DVD_ART35\Artwork_Imagery\Icons - Illustrations\Misc\billg Bill Gates portrait.png"/>
          <p:cNvPicPr>
            <a:picLocks noChangeAspect="1" noChangeArrowheads="1"/>
          </p:cNvPicPr>
          <p:nvPr/>
        </p:nvPicPr>
        <p:blipFill>
          <a:blip r:embed="rId3"/>
          <a:srcRect/>
          <a:stretch>
            <a:fillRect/>
          </a:stretch>
        </p:blipFill>
        <p:spPr bwMode="auto">
          <a:xfrm>
            <a:off x="5933399" y="2402752"/>
            <a:ext cx="3071446" cy="4254080"/>
          </a:xfrm>
          <a:prstGeom prst="rect">
            <a:avLst/>
          </a:prstGeom>
          <a:noFill/>
        </p:spPr>
      </p:pic>
      <p:sp>
        <p:nvSpPr>
          <p:cNvPr id="6" name="Text Placeholder 3"/>
          <p:cNvSpPr txBox="1">
            <a:spLocks/>
          </p:cNvSpPr>
          <p:nvPr/>
        </p:nvSpPr>
        <p:spPr>
          <a:xfrm>
            <a:off x="1820455" y="0"/>
            <a:ext cx="7043208" cy="1384994"/>
          </a:xfrm>
          <a:prstGeom prst="rect">
            <a:avLst/>
          </a:prstGeom>
        </p:spPr>
        <p:txBody>
          <a:bodyPr vert="horz" lIns="0" tIns="0" rIns="0" bIns="0" rtlCol="0" anchor="b">
            <a:spAutoFit/>
            <a:scene3d>
              <a:camera prst="orthographicFront"/>
              <a:lightRig rig="flat" dir="t"/>
            </a:scene3d>
            <a:sp3d extrusionH="88900" contourW="2540">
              <a:bevelT w="38100" h="31750"/>
              <a:contourClr>
                <a:srgbClr val="F4A234"/>
              </a:contourClr>
            </a:sp3d>
          </a:bodyPr>
          <a:lstStyle>
            <a:lvl1pPr marL="0" indent="0" algn="r" defTabSz="914363" rtl="0" eaLnBrk="1" latinLnBrk="0" hangingPunct="1">
              <a:lnSpc>
                <a:spcPct val="90000"/>
              </a:lnSpc>
              <a:spcBef>
                <a:spcPct val="20000"/>
              </a:spcBef>
              <a:buSzPct val="90000"/>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Segoe" pitchFamily="34" charset="0"/>
                <a:ea typeface="+mn-ea"/>
                <a:cs typeface="+mn-cs"/>
              </a:defRPr>
            </a:lvl1pPr>
            <a:lvl2pPr marL="739481" indent="-362465" algn="l" defTabSz="914363" rtl="0" eaLnBrk="1" latinLnBrk="0" hangingPunct="1">
              <a:lnSpc>
                <a:spcPct val="90000"/>
              </a:lnSpc>
              <a:spcBef>
                <a:spcPct val="20000"/>
              </a:spcBef>
              <a:buSzPct val="90000"/>
              <a:buFontTx/>
              <a:buBlip>
                <a:blip r:embed="rId4"/>
              </a:buBlip>
              <a:defRPr lang="en-US" sz="3000" kern="1200" dirty="0" smtClean="0">
                <a:solidFill>
                  <a:schemeClr val="tx1"/>
                </a:solidFill>
                <a:latin typeface="+mn-lt"/>
                <a:ea typeface="+mn-ea"/>
                <a:cs typeface="+mn-cs"/>
              </a:defRPr>
            </a:lvl2pPr>
            <a:lvl3pPr marL="1101946" indent="-347914" algn="l" defTabSz="914363" rtl="0" eaLnBrk="1" latinLnBrk="0" hangingPunct="1">
              <a:lnSpc>
                <a:spcPct val="90000"/>
              </a:lnSpc>
              <a:spcBef>
                <a:spcPct val="20000"/>
              </a:spcBef>
              <a:buSzPct val="90000"/>
              <a:buFontTx/>
              <a:buBlip>
                <a:blip r:embed="rId4"/>
              </a:buBlip>
              <a:defRPr lang="en-US" sz="2700" kern="1200" dirty="0" smtClean="0">
                <a:solidFill>
                  <a:schemeClr val="tx1"/>
                </a:solidFill>
                <a:latin typeface="+mn-lt"/>
                <a:ea typeface="+mn-ea"/>
                <a:cs typeface="+mn-cs"/>
              </a:defRPr>
            </a:lvl3pPr>
            <a:lvl4pPr marL="1420756" indent="-318811" algn="l" defTabSz="914363" rtl="0" eaLnBrk="1" latinLnBrk="0" hangingPunct="1">
              <a:lnSpc>
                <a:spcPct val="90000"/>
              </a:lnSpc>
              <a:spcBef>
                <a:spcPct val="20000"/>
              </a:spcBef>
              <a:buSzPct val="90000"/>
              <a:buFontTx/>
              <a:buBlip>
                <a:blip r:embed="rId4"/>
              </a:buBlip>
              <a:defRPr lang="en-US" sz="2300" kern="1200" dirty="0" smtClean="0">
                <a:solidFill>
                  <a:schemeClr val="tx1"/>
                </a:solidFill>
                <a:latin typeface="+mn-lt"/>
                <a:ea typeface="+mn-ea"/>
                <a:cs typeface="+mn-cs"/>
              </a:defRPr>
            </a:lvl4pPr>
            <a:lvl5pPr marL="1760732" indent="-318811" algn="l" defTabSz="914363" rtl="0" eaLnBrk="1" latinLnBrk="0" hangingPunct="1">
              <a:lnSpc>
                <a:spcPct val="90000"/>
              </a:lnSpc>
              <a:spcBef>
                <a:spcPct val="20000"/>
              </a:spcBef>
              <a:buSzPct val="90000"/>
              <a:buFontTx/>
              <a:buBlip>
                <a:blip r:embed="rId4"/>
              </a:buBlip>
              <a:defRPr lang="en-US" sz="2300" kern="1200" dirty="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Bill</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07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Joins Microsoft</a:t>
            </a:r>
            <a:endParaRPr lang="en-US" dirty="0"/>
          </a:p>
        </p:txBody>
      </p:sp>
      <p:sp>
        <p:nvSpPr>
          <p:cNvPr id="3" name="Content Placeholder 2"/>
          <p:cNvSpPr>
            <a:spLocks noGrp="1"/>
          </p:cNvSpPr>
          <p:nvPr>
            <p:ph idx="1"/>
          </p:nvPr>
        </p:nvSpPr>
        <p:spPr>
          <a:xfrm>
            <a:off x="381000" y="1411552"/>
            <a:ext cx="8382000" cy="4021101"/>
          </a:xfrm>
        </p:spPr>
        <p:txBody>
          <a:bodyPr/>
          <a:lstStyle/>
          <a:p>
            <a:pPr marL="514350" indent="-514350">
              <a:buFont typeface="+mj-lt"/>
              <a:buAutoNum type="arabicPeriod"/>
            </a:pPr>
            <a:r>
              <a:rPr lang="en-US" dirty="0" smtClean="0"/>
              <a:t>Meets manager – meets team</a:t>
            </a:r>
          </a:p>
          <a:p>
            <a:pPr marL="514350" indent="-514350">
              <a:buFont typeface="+mj-lt"/>
              <a:buAutoNum type="arabicPeriod"/>
            </a:pPr>
            <a:r>
              <a:rPr lang="en-US" dirty="0" smtClean="0"/>
              <a:t>Has no mentor – sets up computer, toolchain by himself</a:t>
            </a:r>
          </a:p>
          <a:p>
            <a:pPr marL="514350" indent="-514350">
              <a:buFont typeface="+mj-lt"/>
              <a:buAutoNum type="arabicPeriod"/>
            </a:pPr>
            <a:r>
              <a:rPr lang="en-US" dirty="0" smtClean="0"/>
              <a:t>Gets first task from Developer Lead</a:t>
            </a:r>
          </a:p>
          <a:p>
            <a:pPr marL="514350" indent="-514350">
              <a:buFont typeface="+mj-lt"/>
              <a:buAutoNum type="arabicPeriod"/>
            </a:pPr>
            <a:r>
              <a:rPr lang="en-US" dirty="0" smtClean="0"/>
              <a:t>First assignment</a:t>
            </a:r>
          </a:p>
          <a:p>
            <a:pPr lvl="1"/>
            <a:r>
              <a:rPr lang="en-US" dirty="0" smtClean="0"/>
              <a:t>Take over two bugs from another dev who is out</a:t>
            </a:r>
          </a:p>
          <a:p>
            <a:pPr lvl="1"/>
            <a:r>
              <a:rPr lang="en-US" dirty="0" smtClean="0"/>
              <a:t>Debug some code owned by another team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Fixes a Bug</a:t>
            </a:r>
            <a:endParaRPr lang="en-US" dirty="0"/>
          </a:p>
        </p:txBody>
      </p:sp>
      <p:sp>
        <p:nvSpPr>
          <p:cNvPr id="3" name="Content Placeholder 2"/>
          <p:cNvSpPr>
            <a:spLocks noGrp="1"/>
          </p:cNvSpPr>
          <p:nvPr>
            <p:ph idx="1"/>
          </p:nvPr>
        </p:nvSpPr>
        <p:spPr>
          <a:xfrm>
            <a:off x="381000" y="1411551"/>
            <a:ext cx="8382000" cy="4632409"/>
          </a:xfrm>
        </p:spPr>
        <p:txBody>
          <a:bodyPr>
            <a:normAutofit fontScale="92500"/>
          </a:bodyPr>
          <a:lstStyle/>
          <a:p>
            <a:r>
              <a:rPr lang="en-US" dirty="0" smtClean="0"/>
              <a:t>While reading through the code, spots a funny-looking line of code.</a:t>
            </a:r>
          </a:p>
          <a:p>
            <a:r>
              <a:rPr lang="en-US" dirty="0" smtClean="0"/>
              <a:t>Decides it’s wrong, fixes the code.</a:t>
            </a:r>
          </a:p>
          <a:p>
            <a:r>
              <a:rPr lang="en-US" dirty="0" smtClean="0"/>
              <a:t>The rules say to </a:t>
            </a:r>
            <a:r>
              <a:rPr lang="en-US" dirty="0" smtClean="0"/>
              <a:t>file a bug report, so he does.</a:t>
            </a:r>
          </a:p>
          <a:p>
            <a:r>
              <a:rPr lang="en-US" dirty="0" smtClean="0"/>
              <a:t>At bug triage meeting the next day, he volunteers for the bug.</a:t>
            </a:r>
          </a:p>
          <a:p>
            <a:r>
              <a:rPr lang="en-US" dirty="0" smtClean="0"/>
              <a:t>At his desk, he checks in his fix and marks the bug closed.</a:t>
            </a:r>
          </a:p>
          <a:p>
            <a:r>
              <a:rPr lang="en-US" dirty="0" smtClean="0"/>
              <a:t>His “fix” breaks the build, and he must revert.</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James do wrong?</a:t>
            </a:r>
            <a:endParaRPr lang="en-US" dirty="0"/>
          </a:p>
        </p:txBody>
      </p:sp>
      <p:sp>
        <p:nvSpPr>
          <p:cNvPr id="3" name="Content Placeholder 2"/>
          <p:cNvSpPr>
            <a:spLocks noGrp="1"/>
          </p:cNvSpPr>
          <p:nvPr>
            <p:ph idx="1"/>
          </p:nvPr>
        </p:nvSpPr>
        <p:spPr>
          <a:xfrm>
            <a:off x="381000" y="1411552"/>
            <a:ext cx="8382000" cy="4844282"/>
          </a:xfrm>
        </p:spPr>
        <p:txBody>
          <a:bodyPr>
            <a:normAutofit lnSpcReduction="10000"/>
          </a:bodyPr>
          <a:lstStyle/>
          <a:p>
            <a:r>
              <a:rPr lang="en-US" dirty="0" smtClean="0"/>
              <a:t>James did not follow team’s procedure for finding and triaging bugs.</a:t>
            </a:r>
          </a:p>
          <a:p>
            <a:r>
              <a:rPr lang="en-US" dirty="0" smtClean="0"/>
              <a:t>The code is MUCH bigger and more tightly integrated than James realized.</a:t>
            </a:r>
          </a:p>
          <a:p>
            <a:r>
              <a:rPr lang="en-US" dirty="0" smtClean="0"/>
              <a:t>James did not ask anyone to check his fix before deciding it was right.</a:t>
            </a:r>
          </a:p>
          <a:p>
            <a:r>
              <a:rPr lang="en-US" dirty="0" smtClean="0"/>
              <a:t>The code in question actually did not need to </a:t>
            </a:r>
            <a:r>
              <a:rPr lang="en-US" i="1" dirty="0" smtClean="0"/>
              <a:t>be</a:t>
            </a:r>
            <a:r>
              <a:rPr lang="en-US" dirty="0" smtClean="0"/>
              <a:t> fixed.</a:t>
            </a:r>
          </a:p>
          <a:p>
            <a:r>
              <a:rPr lang="en-US" dirty="0" smtClean="0"/>
              <a:t>James wanted to impress his team with a non-essential bug fix.</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 Beliefs about Starting a Job in Software Engineering</a:t>
            </a:r>
            <a:endParaRPr lang="en-US" dirty="0"/>
          </a:p>
        </p:txBody>
      </p:sp>
      <p:sp>
        <p:nvSpPr>
          <p:cNvPr id="3" name="Content Placeholder 2"/>
          <p:cNvSpPr>
            <a:spLocks noGrp="1"/>
          </p:cNvSpPr>
          <p:nvPr>
            <p:ph idx="1"/>
          </p:nvPr>
        </p:nvSpPr>
        <p:spPr>
          <a:xfrm>
            <a:off x="381000" y="2056317"/>
            <a:ext cx="8382000" cy="4270913"/>
          </a:xfrm>
        </p:spPr>
        <p:txBody>
          <a:bodyPr/>
          <a:lstStyle/>
          <a:p>
            <a:pPr marL="514350" indent="-514350">
              <a:lnSpc>
                <a:spcPct val="100000"/>
              </a:lnSpc>
              <a:spcAft>
                <a:spcPts val="2000"/>
              </a:spcAft>
              <a:buFont typeface="+mj-lt"/>
              <a:buAutoNum type="arabicPeriod"/>
            </a:pPr>
            <a:r>
              <a:rPr lang="en-US" dirty="0" smtClean="0"/>
              <a:t>I have to be perfect, or else I’ll get fired.</a:t>
            </a:r>
          </a:p>
          <a:p>
            <a:pPr marL="514350" indent="-514350">
              <a:lnSpc>
                <a:spcPct val="100000"/>
              </a:lnSpc>
              <a:spcAft>
                <a:spcPts val="2000"/>
              </a:spcAft>
              <a:buFont typeface="+mj-lt"/>
              <a:buAutoNum type="arabicPeriod"/>
            </a:pPr>
            <a:r>
              <a:rPr lang="en-US" dirty="0" smtClean="0"/>
              <a:t>It can’t be the documentation, it must be me.</a:t>
            </a:r>
          </a:p>
          <a:p>
            <a:pPr marL="514350" indent="-514350">
              <a:lnSpc>
                <a:spcPct val="100000"/>
              </a:lnSpc>
              <a:spcAft>
                <a:spcPts val="2000"/>
              </a:spcAft>
              <a:buFont typeface="+mj-lt"/>
              <a:buAutoNum type="arabicPeriod"/>
            </a:pPr>
            <a:r>
              <a:rPr lang="en-US" dirty="0" smtClean="0"/>
              <a:t>If it compiles, I’m done. </a:t>
            </a:r>
            <a:br>
              <a:rPr lang="en-US" dirty="0" smtClean="0"/>
            </a:br>
            <a:r>
              <a:rPr lang="en-US" dirty="0" smtClean="0"/>
              <a:t>If it doesn’t work, I will try every possible thing I can to make it work,</a:t>
            </a:r>
            <a:br>
              <a:rPr lang="en-US" dirty="0" smtClean="0"/>
            </a:br>
            <a:r>
              <a:rPr lang="en-US" dirty="0" smtClean="0"/>
              <a:t>even if it is unlikely I will succeed.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382000" cy="1495794"/>
          </a:xfrm>
        </p:spPr>
        <p:txBody>
          <a:bodyPr/>
          <a:lstStyle/>
          <a:p>
            <a:r>
              <a:rPr lang="en-US" dirty="0" smtClean="0"/>
              <a:t>Technical </a:t>
            </a:r>
            <a:r>
              <a:rPr lang="en-US" dirty="0" smtClean="0"/>
              <a:t>Education vs</a:t>
            </a:r>
            <a:r>
              <a:rPr lang="en-US" dirty="0" smtClean="0"/>
              <a:t>. </a:t>
            </a:r>
            <a:r>
              <a:rPr lang="en-US" dirty="0" smtClean="0"/>
              <a:t/>
            </a:r>
            <a:br>
              <a:rPr lang="en-US" dirty="0" smtClean="0"/>
            </a:br>
            <a:r>
              <a:rPr lang="en-US" dirty="0" smtClean="0"/>
              <a:t>Social Education</a:t>
            </a:r>
            <a:endParaRPr lang="en-US" dirty="0"/>
          </a:p>
        </p:txBody>
      </p:sp>
      <p:sp>
        <p:nvSpPr>
          <p:cNvPr id="3" name="Content Placeholder 2"/>
          <p:cNvSpPr>
            <a:spLocks noGrp="1"/>
          </p:cNvSpPr>
          <p:nvPr>
            <p:ph idx="1"/>
          </p:nvPr>
        </p:nvSpPr>
        <p:spPr>
          <a:xfrm>
            <a:off x="381000" y="1941631"/>
            <a:ext cx="8382000" cy="4825125"/>
          </a:xfrm>
        </p:spPr>
        <p:txBody>
          <a:bodyPr>
            <a:normAutofit/>
          </a:bodyPr>
          <a:lstStyle/>
          <a:p>
            <a:r>
              <a:rPr lang="en-US" sz="2800" dirty="0" smtClean="0"/>
              <a:t>Computer Science Curricular Organization</a:t>
            </a:r>
          </a:p>
          <a:p>
            <a:pPr lvl="1">
              <a:buFont typeface="Arial" pitchFamily="34" charset="0"/>
              <a:buChar char="•"/>
            </a:pPr>
            <a:r>
              <a:rPr lang="en-US" sz="2400" dirty="0" smtClean="0"/>
              <a:t>Hard skills – programming, debugging, design</a:t>
            </a:r>
          </a:p>
          <a:p>
            <a:pPr lvl="1">
              <a:buFont typeface="Arial" pitchFamily="34" charset="0"/>
              <a:buChar char="•"/>
            </a:pPr>
            <a:r>
              <a:rPr lang="en-US" sz="2400" dirty="0" smtClean="0"/>
              <a:t>Soft skills – specifications, documentation, development methodology, teamwork</a:t>
            </a:r>
          </a:p>
          <a:p>
            <a:endParaRPr lang="en-US" sz="2800" dirty="0" smtClean="0"/>
          </a:p>
          <a:p>
            <a:r>
              <a:rPr lang="en-US" sz="2800" dirty="0" smtClean="0"/>
              <a:t>Newcomer Socialization – Organizational Behavior</a:t>
            </a:r>
          </a:p>
          <a:p>
            <a:pPr lvl="1">
              <a:buFont typeface="Arial" pitchFamily="34" charset="0"/>
              <a:buChar char="•"/>
            </a:pPr>
            <a:r>
              <a:rPr lang="en-US" sz="2400" dirty="0" smtClean="0"/>
              <a:t>Function, Hierarchy, Social Network</a:t>
            </a:r>
          </a:p>
          <a:p>
            <a:pPr lvl="1">
              <a:buFont typeface="Arial" pitchFamily="34" charset="0"/>
              <a:buChar char="•"/>
            </a:pPr>
            <a:r>
              <a:rPr lang="en-US" sz="2400" dirty="0" smtClean="0"/>
              <a:t>Evaluation Metrics</a:t>
            </a:r>
          </a:p>
          <a:p>
            <a:pPr lvl="2"/>
            <a:r>
              <a:rPr lang="en-US" sz="2400" dirty="0" smtClean="0"/>
              <a:t>Stress, Anxiety, Role Clarity, Role Orientation, Job Satisfaction, Person-Group Fit, Person-Organization Fit, Intention to Quit</a:t>
            </a: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New Developers Do</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376816"/>
              </p:ext>
            </p:extLst>
          </p:nvPr>
        </p:nvGraphicFramePr>
        <p:xfrm>
          <a:off x="457200" y="1371600"/>
          <a:ext cx="8388350" cy="5182037"/>
        </p:xfrm>
        <a:graphic>
          <a:graphicData uri="http://schemas.openxmlformats.org/drawingml/2006/table">
            <a:tbl>
              <a:tblPr firstCol="1" bandRow="1">
                <a:tableStyleId>{D03447BB-5D67-496B-8E87-E561075AD55C}</a:tableStyleId>
              </a:tblPr>
              <a:tblGrid>
                <a:gridCol w="1905000"/>
                <a:gridCol w="6483350"/>
              </a:tblGrid>
              <a:tr h="617966">
                <a:tc>
                  <a:txBody>
                    <a:bodyPr/>
                    <a:lstStyle/>
                    <a:p>
                      <a:pPr marL="0" marR="0" algn="l">
                        <a:spcBef>
                          <a:spcPts val="0"/>
                        </a:spcBef>
                        <a:spcAft>
                          <a:spcPts val="400"/>
                        </a:spcAft>
                      </a:pPr>
                      <a:r>
                        <a:rPr lang="en-US" sz="1800" dirty="0" smtClean="0"/>
                        <a:t>Programming</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dirty="0"/>
                        <a:t>Reading, Writing, Commenting, Proof-reading, Code Review</a:t>
                      </a:r>
                      <a:endParaRPr lang="en-US" sz="1800" dirty="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a:t>Working on </a:t>
                      </a:r>
                      <a:r>
                        <a:rPr lang="en-US" sz="1800" dirty="0" smtClean="0"/>
                        <a:t>Bugs</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a:t>Reproduction, Reporting, Triage, Debugging</a:t>
                      </a:r>
                      <a:endParaRPr lang="en-US" sz="180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smtClean="0"/>
                        <a:t>Testing</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dirty="0" smtClean="0"/>
                        <a:t>Reading, Writing</a:t>
                      </a:r>
                      <a:r>
                        <a:rPr lang="en-US" sz="1800" dirty="0"/>
                        <a:t>, Running</a:t>
                      </a:r>
                      <a:endParaRPr lang="en-US" sz="1800" dirty="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a:t>Project Management </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a:t>Check in, Check out, Revert</a:t>
                      </a:r>
                      <a:endParaRPr lang="en-US" sz="180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smtClean="0"/>
                        <a:t>Documentation</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a:t>Reading, Writing, Search</a:t>
                      </a:r>
                      <a:endParaRPr lang="en-US" sz="180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smtClean="0"/>
                        <a:t>Specifications</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a:t>Reading, Writing</a:t>
                      </a:r>
                      <a:endParaRPr lang="en-US" sz="180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smtClean="0"/>
                        <a:t>Tools</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a:t>Discovering, Finding, Installing, Using, Building</a:t>
                      </a:r>
                      <a:endParaRPr lang="en-US" sz="1800">
                        <a:solidFill>
                          <a:srgbClr val="000000"/>
                        </a:solidFill>
                        <a:latin typeface="Times New Roman"/>
                        <a:ea typeface="Times New Roman"/>
                      </a:endParaRPr>
                    </a:p>
                  </a:txBody>
                  <a:tcPr marL="68580" marR="68580" marT="0" marB="0"/>
                </a:tc>
              </a:tr>
              <a:tr h="856275">
                <a:tc>
                  <a:txBody>
                    <a:bodyPr/>
                    <a:lstStyle/>
                    <a:p>
                      <a:pPr marL="0" marR="0" algn="l">
                        <a:spcBef>
                          <a:spcPts val="0"/>
                        </a:spcBef>
                        <a:spcAft>
                          <a:spcPts val="400"/>
                        </a:spcAft>
                      </a:pPr>
                      <a:r>
                        <a:rPr lang="en-US" sz="1800" dirty="0" smtClean="0"/>
                        <a:t>Communication</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dirty="0"/>
                        <a:t>Asking Questions, Persuasion, Coordination, Email, Meetings, Meeting Prep, Finding People, Interacting with Managers, Teaching, Learning, Mentoring</a:t>
                      </a:r>
                      <a:endParaRPr lang="en-US" sz="1800" dirty="0">
                        <a:solidFill>
                          <a:srgbClr val="000000"/>
                        </a:solidFill>
                        <a:latin typeface="Times New Roman"/>
                        <a:ea typeface="Times New Roman"/>
                      </a:endParaRPr>
                    </a:p>
                  </a:txBody>
                  <a:tcPr marL="68580" marR="68580" marT="0" marB="0"/>
                </a:tc>
              </a:tr>
            </a:tbl>
          </a:graphicData>
        </a:graphic>
      </p:graphicFrame>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Developers </a:t>
            </a:r>
            <a:r>
              <a:rPr lang="en-US" dirty="0" smtClean="0"/>
              <a:t>Communicate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48964759"/>
              </p:ext>
            </p:extLst>
          </p:nvPr>
        </p:nvGraphicFramePr>
        <p:xfrm>
          <a:off x="457200" y="1371600"/>
          <a:ext cx="8388350" cy="5182037"/>
        </p:xfrm>
        <a:graphic>
          <a:graphicData uri="http://schemas.openxmlformats.org/drawingml/2006/table">
            <a:tbl>
              <a:tblPr firstCol="1" bandRow="1">
                <a:tableStyleId>{D03447BB-5D67-496B-8E87-E561075AD55C}</a:tableStyleId>
              </a:tblPr>
              <a:tblGrid>
                <a:gridCol w="1905000"/>
                <a:gridCol w="6483350"/>
              </a:tblGrid>
              <a:tr h="617966">
                <a:tc>
                  <a:txBody>
                    <a:bodyPr/>
                    <a:lstStyle/>
                    <a:p>
                      <a:pPr marL="0" marR="0" algn="l">
                        <a:spcBef>
                          <a:spcPts val="0"/>
                        </a:spcBef>
                        <a:spcAft>
                          <a:spcPts val="400"/>
                        </a:spcAft>
                      </a:pPr>
                      <a:r>
                        <a:rPr lang="en-US" sz="1800" dirty="0" smtClean="0"/>
                        <a:t>Programming</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dirty="0"/>
                        <a:t>Reading, Writing, Commenting, Proof-reading,</a:t>
                      </a:r>
                      <a:r>
                        <a:rPr lang="en-US" sz="1800" dirty="0">
                          <a:solidFill>
                            <a:schemeClr val="bg1">
                              <a:lumMod val="85000"/>
                              <a:lumOff val="15000"/>
                            </a:schemeClr>
                          </a:solidFill>
                        </a:rPr>
                        <a:t> </a:t>
                      </a:r>
                      <a:r>
                        <a:rPr lang="en-US" sz="1800" b="1" dirty="0">
                          <a:solidFill>
                            <a:schemeClr val="bg1">
                              <a:lumMod val="85000"/>
                              <a:lumOff val="15000"/>
                            </a:schemeClr>
                          </a:solidFill>
                        </a:rPr>
                        <a:t>Code Review</a:t>
                      </a:r>
                      <a:endParaRPr lang="en-US" sz="1800" b="1" dirty="0">
                        <a:solidFill>
                          <a:schemeClr val="bg1">
                            <a:lumMod val="85000"/>
                            <a:lumOff val="15000"/>
                          </a:schemeClr>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a:t>Working on </a:t>
                      </a:r>
                      <a:r>
                        <a:rPr lang="en-US" sz="1800" dirty="0" smtClean="0"/>
                        <a:t>Bugs</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dirty="0"/>
                        <a:t>Reproduction, Reporting, </a:t>
                      </a:r>
                      <a:r>
                        <a:rPr lang="en-US" sz="1800" b="1" dirty="0">
                          <a:solidFill>
                            <a:schemeClr val="bg1">
                              <a:lumMod val="85000"/>
                              <a:lumOff val="15000"/>
                            </a:schemeClr>
                          </a:solidFill>
                        </a:rPr>
                        <a:t>Triage</a:t>
                      </a:r>
                      <a:r>
                        <a:rPr lang="en-US" sz="1800" dirty="0"/>
                        <a:t>, Debugging</a:t>
                      </a:r>
                      <a:endParaRPr lang="en-US" sz="1800" dirty="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smtClean="0"/>
                        <a:t>Testing</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dirty="0" smtClean="0"/>
                        <a:t>Reading,</a:t>
                      </a:r>
                      <a:r>
                        <a:rPr lang="en-US" sz="1800" baseline="0" dirty="0" smtClean="0"/>
                        <a:t> </a:t>
                      </a:r>
                      <a:r>
                        <a:rPr lang="en-US" sz="1800" dirty="0" smtClean="0"/>
                        <a:t>Writing</a:t>
                      </a:r>
                      <a:r>
                        <a:rPr lang="en-US" sz="1800" dirty="0"/>
                        <a:t>, Running</a:t>
                      </a:r>
                      <a:endParaRPr lang="en-US" sz="1800" dirty="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a:t>Project Management </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dirty="0"/>
                        <a:t>Check in, Check out, Revert</a:t>
                      </a:r>
                      <a:endParaRPr lang="en-US" sz="1800" dirty="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smtClean="0"/>
                        <a:t>Documentation</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b="1" dirty="0">
                          <a:solidFill>
                            <a:schemeClr val="bg1">
                              <a:lumMod val="85000"/>
                              <a:lumOff val="15000"/>
                            </a:schemeClr>
                          </a:solidFill>
                        </a:rPr>
                        <a:t>Reading, Writing</a:t>
                      </a:r>
                      <a:r>
                        <a:rPr lang="en-US" sz="1800" dirty="0"/>
                        <a:t>, Search</a:t>
                      </a:r>
                      <a:endParaRPr lang="en-US" sz="1800" dirty="0">
                        <a:solidFill>
                          <a:srgbClr val="000000"/>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smtClean="0"/>
                        <a:t>Specifications</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b="1" dirty="0">
                          <a:solidFill>
                            <a:schemeClr val="bg1">
                              <a:lumMod val="85000"/>
                              <a:lumOff val="15000"/>
                            </a:schemeClr>
                          </a:solidFill>
                        </a:rPr>
                        <a:t>Reading, Writing</a:t>
                      </a:r>
                      <a:endParaRPr lang="en-US" sz="1800" b="1" dirty="0">
                        <a:solidFill>
                          <a:schemeClr val="bg1">
                            <a:lumMod val="85000"/>
                            <a:lumOff val="15000"/>
                          </a:schemeClr>
                        </a:solidFill>
                        <a:latin typeface="Times New Roman"/>
                        <a:ea typeface="Times New Roman"/>
                      </a:endParaRPr>
                    </a:p>
                  </a:txBody>
                  <a:tcPr marL="68580" marR="68580" marT="0" marB="0"/>
                </a:tc>
              </a:tr>
              <a:tr h="617966">
                <a:tc>
                  <a:txBody>
                    <a:bodyPr/>
                    <a:lstStyle/>
                    <a:p>
                      <a:pPr marL="0" marR="0" algn="l">
                        <a:spcBef>
                          <a:spcPts val="0"/>
                        </a:spcBef>
                        <a:spcAft>
                          <a:spcPts val="400"/>
                        </a:spcAft>
                      </a:pPr>
                      <a:r>
                        <a:rPr lang="en-US" sz="1800" dirty="0" smtClean="0"/>
                        <a:t>Tools</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dirty="0"/>
                        <a:t>Discovering, </a:t>
                      </a:r>
                      <a:r>
                        <a:rPr lang="en-US" sz="1800" b="1" dirty="0">
                          <a:solidFill>
                            <a:schemeClr val="bg1">
                              <a:lumMod val="85000"/>
                              <a:lumOff val="15000"/>
                            </a:schemeClr>
                          </a:solidFill>
                        </a:rPr>
                        <a:t>Finding</a:t>
                      </a:r>
                      <a:r>
                        <a:rPr lang="en-US" sz="1800" dirty="0"/>
                        <a:t>, Installing, Using, Building</a:t>
                      </a:r>
                      <a:endParaRPr lang="en-US" sz="1800" dirty="0">
                        <a:solidFill>
                          <a:srgbClr val="000000"/>
                        </a:solidFill>
                        <a:latin typeface="Times New Roman"/>
                        <a:ea typeface="Times New Roman"/>
                      </a:endParaRPr>
                    </a:p>
                  </a:txBody>
                  <a:tcPr marL="68580" marR="68580" marT="0" marB="0"/>
                </a:tc>
              </a:tr>
              <a:tr h="856275">
                <a:tc>
                  <a:txBody>
                    <a:bodyPr/>
                    <a:lstStyle/>
                    <a:p>
                      <a:pPr marL="0" marR="0" algn="l">
                        <a:spcBef>
                          <a:spcPts val="0"/>
                        </a:spcBef>
                        <a:spcAft>
                          <a:spcPts val="400"/>
                        </a:spcAft>
                      </a:pPr>
                      <a:r>
                        <a:rPr lang="en-US" sz="1800" dirty="0" smtClean="0"/>
                        <a:t>Communication</a:t>
                      </a:r>
                      <a:endParaRPr lang="en-US" sz="1800" dirty="0">
                        <a:solidFill>
                          <a:schemeClr val="bg2"/>
                        </a:solidFill>
                        <a:latin typeface="Times New Roman"/>
                        <a:ea typeface="Times New Roman"/>
                      </a:endParaRPr>
                    </a:p>
                  </a:txBody>
                  <a:tcPr marL="68580" marR="68580" marT="0" marB="0"/>
                </a:tc>
                <a:tc>
                  <a:txBody>
                    <a:bodyPr/>
                    <a:lstStyle/>
                    <a:p>
                      <a:pPr marL="0" marR="0" algn="l">
                        <a:spcBef>
                          <a:spcPts val="0"/>
                        </a:spcBef>
                        <a:spcAft>
                          <a:spcPts val="400"/>
                        </a:spcAft>
                      </a:pPr>
                      <a:r>
                        <a:rPr lang="en-US" sz="1800" b="1" dirty="0">
                          <a:solidFill>
                            <a:schemeClr val="bg1">
                              <a:lumMod val="85000"/>
                              <a:lumOff val="15000"/>
                            </a:schemeClr>
                          </a:solidFill>
                        </a:rPr>
                        <a:t>Asking Questions, Persuasion, Coordination, Email, Meetings, Meeting Prep, Finding People, Interacting with Managers, Teaching, Learning, Mentoring</a:t>
                      </a:r>
                      <a:endParaRPr lang="en-US" sz="1800" b="1" dirty="0">
                        <a:solidFill>
                          <a:schemeClr val="bg1">
                            <a:lumMod val="85000"/>
                            <a:lumOff val="15000"/>
                          </a:schemeClr>
                        </a:solidFill>
                        <a:latin typeface="Times New Roman"/>
                        <a:ea typeface="Times New Roman"/>
                      </a:endParaRPr>
                    </a:p>
                  </a:txBody>
                  <a:tcPr marL="68580" marR="68580" marT="0" marB="0"/>
                </a:tc>
              </a:tr>
            </a:tbl>
          </a:graphicData>
        </a:graphic>
      </p:graphicFrame>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1"/>
          </p:nvPr>
        </p:nvSpPr>
        <p:spPr>
          <a:xfrm>
            <a:off x="304800" y="1532660"/>
            <a:ext cx="7867428" cy="4532243"/>
          </a:xfrm>
        </p:spPr>
        <p:txBody>
          <a:bodyPr>
            <a:normAutofit fontScale="70000" lnSpcReduction="20000"/>
          </a:bodyPr>
          <a:lstStyle/>
          <a:p>
            <a:pPr>
              <a:lnSpc>
                <a:spcPct val="120000"/>
              </a:lnSpc>
              <a:spcBef>
                <a:spcPts val="480"/>
              </a:spcBef>
              <a:buFont typeface="Arial" pitchFamily="34" charset="0"/>
              <a:buChar char="•"/>
            </a:pPr>
            <a:r>
              <a:rPr lang="en-US" sz="3600" dirty="0" smtClean="0"/>
              <a:t>Background</a:t>
            </a:r>
          </a:p>
          <a:p>
            <a:pPr marL="457218">
              <a:lnSpc>
                <a:spcPct val="120000"/>
              </a:lnSpc>
              <a:spcBef>
                <a:spcPts val="480"/>
              </a:spcBef>
              <a:buFont typeface="Arial" pitchFamily="34" charset="0"/>
              <a:buChar char="•"/>
            </a:pPr>
            <a:r>
              <a:rPr lang="en-US" dirty="0" smtClean="0"/>
              <a:t>Played games on computers since junior high.</a:t>
            </a:r>
          </a:p>
          <a:p>
            <a:pPr marL="457218">
              <a:lnSpc>
                <a:spcPct val="120000"/>
              </a:lnSpc>
              <a:spcBef>
                <a:spcPts val="480"/>
              </a:spcBef>
              <a:buFont typeface="Arial" pitchFamily="34" charset="0"/>
              <a:buChar char="•"/>
            </a:pPr>
            <a:r>
              <a:rPr lang="en-US" dirty="0" smtClean="0"/>
              <a:t>Programmed a little in high school.</a:t>
            </a:r>
          </a:p>
          <a:p>
            <a:pPr marL="914400">
              <a:lnSpc>
                <a:spcPct val="120000"/>
              </a:lnSpc>
              <a:spcBef>
                <a:spcPts val="480"/>
              </a:spcBef>
              <a:buFont typeface="Arial" pitchFamily="34" charset="0"/>
              <a:buChar char="•"/>
            </a:pPr>
            <a:endParaRPr lang="en-US" dirty="0" smtClean="0"/>
          </a:p>
          <a:p>
            <a:pPr>
              <a:lnSpc>
                <a:spcPct val="120000"/>
              </a:lnSpc>
              <a:spcBef>
                <a:spcPts val="480"/>
              </a:spcBef>
              <a:buFont typeface="Arial" pitchFamily="34" charset="0"/>
              <a:buChar char="•"/>
            </a:pPr>
            <a:r>
              <a:rPr lang="en-US" sz="3600" dirty="0" smtClean="0"/>
              <a:t>Education</a:t>
            </a:r>
          </a:p>
          <a:p>
            <a:pPr marL="457218">
              <a:lnSpc>
                <a:spcPct val="120000"/>
              </a:lnSpc>
              <a:spcBef>
                <a:spcPts val="480"/>
              </a:spcBef>
              <a:buFont typeface="Arial" pitchFamily="34" charset="0"/>
              <a:buChar char="•"/>
            </a:pPr>
            <a:r>
              <a:rPr lang="en-US" dirty="0" smtClean="0"/>
              <a:t>Computer Science major, </a:t>
            </a:r>
            <a:r>
              <a:rPr lang="en-US" dirty="0" smtClean="0"/>
              <a:t>Bachelors</a:t>
            </a:r>
            <a:r>
              <a:rPr lang="en-US" dirty="0" smtClean="0"/>
              <a:t>, Ph.D.</a:t>
            </a:r>
            <a:endParaRPr dirty="0" smtClean="0"/>
          </a:p>
          <a:p>
            <a:pPr marL="457218">
              <a:lnSpc>
                <a:spcPct val="120000"/>
              </a:lnSpc>
              <a:spcBef>
                <a:spcPts val="480"/>
              </a:spcBef>
              <a:buFont typeface="Arial" pitchFamily="34" charset="0"/>
              <a:buChar char="•"/>
            </a:pPr>
            <a:r>
              <a:rPr lang="en-US" dirty="0" smtClean="0"/>
              <a:t>Educated in China and USA.</a:t>
            </a:r>
          </a:p>
          <a:p>
            <a:pPr marL="457218">
              <a:lnSpc>
                <a:spcPct val="120000"/>
              </a:lnSpc>
              <a:spcBef>
                <a:spcPts val="480"/>
              </a:spcBef>
              <a:buFont typeface="Arial" pitchFamily="34" charset="0"/>
              <a:buChar char="•"/>
            </a:pPr>
            <a:r>
              <a:rPr dirty="0" smtClean="0"/>
              <a:t>Learned technology useful for </a:t>
            </a:r>
            <a:r>
              <a:rPr lang="en-US" dirty="0" smtClean="0"/>
              <a:t/>
            </a:r>
            <a:br>
              <a:rPr lang="en-US" dirty="0" smtClean="0"/>
            </a:br>
            <a:r>
              <a:rPr dirty="0" smtClean="0"/>
              <a:t>research </a:t>
            </a:r>
            <a:r>
              <a:rPr dirty="0" smtClean="0"/>
              <a:t>in college and</a:t>
            </a:r>
            <a:r>
              <a:rPr lang="en-US" dirty="0" smtClean="0"/>
              <a:t> </a:t>
            </a:r>
            <a:r>
              <a:rPr dirty="0" smtClean="0"/>
              <a:t>university</a:t>
            </a:r>
          </a:p>
          <a:p>
            <a:pPr marL="457218">
              <a:lnSpc>
                <a:spcPct val="120000"/>
              </a:lnSpc>
              <a:spcBef>
                <a:spcPts val="480"/>
              </a:spcBef>
              <a:buFont typeface="Arial" pitchFamily="34" charset="0"/>
              <a:buChar char="•"/>
            </a:pPr>
            <a:r>
              <a:rPr dirty="0" smtClean="0"/>
              <a:t>Worked on multimedia codecs </a:t>
            </a:r>
            <a:r>
              <a:rPr lang="en-US" dirty="0" smtClean="0"/>
              <a:t/>
            </a:r>
            <a:br>
              <a:rPr lang="en-US" dirty="0" smtClean="0"/>
            </a:br>
            <a:r>
              <a:rPr dirty="0" smtClean="0"/>
              <a:t>for </a:t>
            </a:r>
            <a:r>
              <a:rPr dirty="0" smtClean="0"/>
              <a:t>his Ph.D.</a:t>
            </a:r>
          </a:p>
        </p:txBody>
      </p:sp>
      <p:sp>
        <p:nvSpPr>
          <p:cNvPr id="4" name="Text Placeholder 3"/>
          <p:cNvSpPr>
            <a:spLocks noGrp="1"/>
          </p:cNvSpPr>
          <p:nvPr>
            <p:ph type="body" sz="quarter" idx="10"/>
          </p:nvPr>
        </p:nvSpPr>
        <p:spPr>
          <a:xfrm>
            <a:off x="1872802" y="0"/>
            <a:ext cx="7043208" cy="1384994"/>
          </a:xfrm>
        </p:spPr>
        <p:txBody>
          <a:bodyPr/>
          <a:lstStyle/>
          <a:p>
            <a:r>
              <a:rPr dirty="0" smtClean="0"/>
              <a:t>Xin</a:t>
            </a:r>
            <a:endParaRPr lang="en-US" dirty="0"/>
          </a:p>
        </p:txBody>
      </p:sp>
      <p:pic>
        <p:nvPicPr>
          <p:cNvPr id="1026" name="Picture 2" descr="C:\MS Stock Art\DVD_ART35\Artwork_Imagery\Brand Photos\Scenarios\FY07 Windows Vista Regional - no exp\Man casual outdoors park relaxed.png"/>
          <p:cNvPicPr>
            <a:picLocks noChangeAspect="1" noChangeArrowheads="1"/>
          </p:cNvPicPr>
          <p:nvPr/>
        </p:nvPicPr>
        <p:blipFill>
          <a:blip r:embed="rId2"/>
          <a:srcRect/>
          <a:stretch>
            <a:fillRect/>
          </a:stretch>
        </p:blipFill>
        <p:spPr bwMode="auto">
          <a:xfrm>
            <a:off x="6302844" y="3798786"/>
            <a:ext cx="3603760" cy="2919046"/>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Xin</a:t>
            </a:r>
            <a:r>
              <a:rPr lang="en-US" dirty="0" smtClean="0"/>
              <a:t> Joins Microsoft</a:t>
            </a:r>
            <a:endParaRPr lang="en-US" dirty="0"/>
          </a:p>
        </p:txBody>
      </p:sp>
      <p:sp>
        <p:nvSpPr>
          <p:cNvPr id="3" name="Content Placeholder 2"/>
          <p:cNvSpPr>
            <a:spLocks noGrp="1"/>
          </p:cNvSpPr>
          <p:nvPr>
            <p:ph idx="1"/>
          </p:nvPr>
        </p:nvSpPr>
        <p:spPr>
          <a:xfrm>
            <a:off x="381000" y="1411552"/>
            <a:ext cx="8382000" cy="2691506"/>
          </a:xfrm>
        </p:spPr>
        <p:txBody>
          <a:bodyPr/>
          <a:lstStyle/>
          <a:p>
            <a:r>
              <a:rPr lang="en-US" dirty="0" smtClean="0"/>
              <a:t>Joins team – meets manager</a:t>
            </a:r>
          </a:p>
          <a:p>
            <a:r>
              <a:rPr lang="en-US" dirty="0" smtClean="0"/>
              <a:t>Group reorganized – no more manager</a:t>
            </a:r>
          </a:p>
          <a:p>
            <a:r>
              <a:rPr lang="en-US" dirty="0" smtClean="0"/>
              <a:t>Xin gets manager after a few </a:t>
            </a:r>
            <a:r>
              <a:rPr lang="en-US" dirty="0" smtClean="0"/>
              <a:t>weeks</a:t>
            </a:r>
          </a:p>
          <a:p>
            <a:endParaRPr lang="en-US" dirty="0" smtClean="0"/>
          </a:p>
          <a:p>
            <a:r>
              <a:rPr lang="en-US" dirty="0" smtClean="0"/>
              <a:t>First task – fix a </a:t>
            </a:r>
            <a:r>
              <a:rPr lang="en-US" dirty="0" smtClean="0"/>
              <a:t>bug</a:t>
            </a:r>
            <a:endParaRPr lang="en-US"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must be me</a:t>
            </a:r>
            <a:endParaRPr lang="en-US" dirty="0"/>
          </a:p>
        </p:txBody>
      </p:sp>
      <p:sp>
        <p:nvSpPr>
          <p:cNvPr id="3" name="Content Placeholder 2"/>
          <p:cNvSpPr>
            <a:spLocks noGrp="1"/>
          </p:cNvSpPr>
          <p:nvPr>
            <p:ph idx="1"/>
          </p:nvPr>
        </p:nvSpPr>
        <p:spPr>
          <a:xfrm>
            <a:off x="381000" y="1411551"/>
            <a:ext cx="8382000" cy="4754787"/>
          </a:xfrm>
        </p:spPr>
        <p:txBody>
          <a:bodyPr>
            <a:normAutofit fontScale="70000" lnSpcReduction="20000"/>
          </a:bodyPr>
          <a:lstStyle/>
          <a:p>
            <a:pPr marL="514350" indent="-514350">
              <a:lnSpc>
                <a:spcPct val="120000"/>
              </a:lnSpc>
              <a:buFont typeface="+mj-lt"/>
              <a:buAutoNum type="arabicPeriod"/>
            </a:pPr>
            <a:r>
              <a:rPr lang="en-US" dirty="0" smtClean="0"/>
              <a:t>Follows bug reproduction steps, but cannot reproduce the bug</a:t>
            </a:r>
          </a:p>
          <a:p>
            <a:pPr marL="514350" indent="-514350">
              <a:lnSpc>
                <a:spcPct val="120000"/>
              </a:lnSpc>
              <a:buFont typeface="+mj-lt"/>
              <a:buAutoNum type="arabicPeriod"/>
            </a:pPr>
            <a:r>
              <a:rPr lang="en-US" dirty="0" smtClean="0"/>
              <a:t>Tries a new machine, new OS, debug/release binaries, 32/64-bit code, new binaries from a file share. Nothing works.</a:t>
            </a:r>
          </a:p>
          <a:p>
            <a:pPr marL="514350" indent="-514350">
              <a:lnSpc>
                <a:spcPct val="120000"/>
              </a:lnSpc>
              <a:buFont typeface="+mj-lt"/>
              <a:buAutoNum type="arabicPeriod"/>
            </a:pPr>
            <a:r>
              <a:rPr lang="en-US" dirty="0" smtClean="0"/>
              <a:t>After 45 minutes, asks guy across hall for help, but doesn’t get good advice.</a:t>
            </a:r>
          </a:p>
          <a:p>
            <a:pPr marL="514350" indent="-514350">
              <a:lnSpc>
                <a:spcPct val="120000"/>
              </a:lnSpc>
              <a:buFont typeface="+mj-lt"/>
              <a:buAutoNum type="arabicPeriod"/>
            </a:pPr>
            <a:r>
              <a:rPr lang="en-US" dirty="0" smtClean="0"/>
              <a:t>After 40 minutes, asks guy again, but again, doesn’t get good advice.</a:t>
            </a:r>
          </a:p>
          <a:p>
            <a:pPr marL="514350" indent="-514350">
              <a:lnSpc>
                <a:spcPct val="120000"/>
              </a:lnSpc>
              <a:buFont typeface="+mj-lt"/>
              <a:buAutoNum type="arabicPeriod"/>
            </a:pPr>
            <a:r>
              <a:rPr lang="en-US" dirty="0" smtClean="0"/>
              <a:t>After 20 minutes, makes guy come over to his office, where he finds out he has the wrong understanding of the system, and he screwed something up 1.5 hours ago.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a:t>
            </a:r>
            <a:r>
              <a:rPr lang="en-US" dirty="0" err="1" smtClean="0"/>
              <a:t>Xin</a:t>
            </a:r>
            <a:r>
              <a:rPr lang="en-US" dirty="0" smtClean="0"/>
              <a:t> learn?</a:t>
            </a:r>
            <a:endParaRPr lang="en-US" dirty="0"/>
          </a:p>
        </p:txBody>
      </p:sp>
      <p:sp>
        <p:nvSpPr>
          <p:cNvPr id="3" name="Content Placeholder 2"/>
          <p:cNvSpPr>
            <a:spLocks noGrp="1"/>
          </p:cNvSpPr>
          <p:nvPr>
            <p:ph idx="1"/>
          </p:nvPr>
        </p:nvSpPr>
        <p:spPr>
          <a:xfrm>
            <a:off x="381000" y="1411551"/>
            <a:ext cx="8382000" cy="4930633"/>
          </a:xfrm>
        </p:spPr>
        <p:txBody>
          <a:bodyPr/>
          <a:lstStyle/>
          <a:p>
            <a:r>
              <a:rPr lang="en-US" dirty="0" smtClean="0"/>
              <a:t>Just because someone with more experience than you wrote it down, it isn’t necessarily correct.</a:t>
            </a:r>
          </a:p>
          <a:p>
            <a:r>
              <a:rPr lang="en-US" dirty="0" smtClean="0"/>
              <a:t>Persistence without reflection = STUCK</a:t>
            </a:r>
          </a:p>
          <a:p>
            <a:r>
              <a:rPr lang="en-US" dirty="0" smtClean="0"/>
              <a:t>When asking a question, make sure you explain enough to get the answer you want.</a:t>
            </a:r>
          </a:p>
          <a:p>
            <a:r>
              <a:rPr lang="en-US" dirty="0" smtClean="0"/>
              <a:t>Live in-person helps always beats documentation.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Fixing a Bug (University)</a:t>
            </a:r>
            <a:endParaRPr lang="en-US" dirty="0"/>
          </a:p>
        </p:txBody>
      </p:sp>
      <p:sp>
        <p:nvSpPr>
          <p:cNvPr id="4" name="Content Placeholder 2"/>
          <p:cNvSpPr>
            <a:spLocks noGrp="1"/>
          </p:cNvSpPr>
          <p:nvPr>
            <p:ph idx="1"/>
          </p:nvPr>
        </p:nvSpPr>
        <p:spPr>
          <a:xfrm>
            <a:off x="381000" y="1066800"/>
            <a:ext cx="8388350" cy="2446824"/>
          </a:xfrm>
        </p:spPr>
        <p:txBody>
          <a:bodyPr numCol="1"/>
          <a:lstStyle/>
          <a:p>
            <a:pPr marL="514350" indent="-514350">
              <a:lnSpc>
                <a:spcPct val="100000"/>
              </a:lnSpc>
              <a:buFont typeface="+mj-lt"/>
              <a:buAutoNum type="arabicPeriod"/>
            </a:pPr>
            <a:r>
              <a:rPr lang="en-US" sz="1800" dirty="0" smtClean="0"/>
              <a:t>Reproduce the bug in the runtime, </a:t>
            </a:r>
          </a:p>
          <a:p>
            <a:pPr marL="514350" indent="-514350">
              <a:lnSpc>
                <a:spcPct val="100000"/>
              </a:lnSpc>
              <a:buFont typeface="+mj-lt"/>
              <a:buAutoNum type="arabicPeriod"/>
            </a:pPr>
            <a:r>
              <a:rPr lang="en-US" sz="1800" dirty="0" smtClean="0"/>
              <a:t>Isolate the bug in a debugger, </a:t>
            </a:r>
          </a:p>
          <a:p>
            <a:pPr marL="514350" indent="-514350">
              <a:lnSpc>
                <a:spcPct val="100000"/>
              </a:lnSpc>
              <a:buFont typeface="+mj-lt"/>
              <a:buAutoNum type="arabicPeriod"/>
            </a:pPr>
            <a:r>
              <a:rPr lang="en-US" sz="1800" dirty="0" smtClean="0"/>
              <a:t>Read the source code for the program, </a:t>
            </a:r>
          </a:p>
          <a:p>
            <a:pPr marL="514350" indent="-514350">
              <a:lnSpc>
                <a:spcPct val="100000"/>
              </a:lnSpc>
              <a:buFont typeface="+mj-lt"/>
              <a:buAutoNum type="arabicPeriod"/>
            </a:pPr>
            <a:r>
              <a:rPr lang="en-US" sz="1800" dirty="0" smtClean="0"/>
              <a:t>Fix the bug by programming workaround code, </a:t>
            </a:r>
          </a:p>
          <a:p>
            <a:pPr marL="514350" indent="-514350">
              <a:lnSpc>
                <a:spcPct val="100000"/>
              </a:lnSpc>
              <a:buFont typeface="+mj-lt"/>
              <a:buAutoNum type="arabicPeriod"/>
            </a:pPr>
            <a:r>
              <a:rPr lang="en-US" sz="1800" dirty="0" smtClean="0"/>
              <a:t>Test the fix, </a:t>
            </a:r>
          </a:p>
          <a:p>
            <a:pPr marL="514350" indent="-514350">
              <a:lnSpc>
                <a:spcPct val="100000"/>
              </a:lnSpc>
              <a:buFont typeface="+mj-lt"/>
              <a:buAutoNum type="arabicPeriod"/>
            </a:pPr>
            <a:r>
              <a:rPr lang="en-US" sz="1800" dirty="0" smtClean="0"/>
              <a:t>Check in the fix into source control.</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Fixing a Bug (Industry)	</a:t>
            </a:r>
            <a:endParaRPr lang="en-US" dirty="0"/>
          </a:p>
        </p:txBody>
      </p:sp>
      <p:sp>
        <p:nvSpPr>
          <p:cNvPr id="3" name="Content Placeholder 2"/>
          <p:cNvSpPr>
            <a:spLocks noGrp="1"/>
          </p:cNvSpPr>
          <p:nvPr>
            <p:ph idx="1"/>
          </p:nvPr>
        </p:nvSpPr>
        <p:spPr>
          <a:xfrm>
            <a:off x="381000" y="1066800"/>
            <a:ext cx="8388350" cy="5355312"/>
          </a:xfrm>
        </p:spPr>
        <p:txBody>
          <a:bodyPr numCol="2"/>
          <a:lstStyle/>
          <a:p>
            <a:pPr marL="514350" indent="-514350">
              <a:lnSpc>
                <a:spcPct val="100000"/>
              </a:lnSpc>
              <a:buFont typeface="+mj-lt"/>
              <a:buAutoNum type="arabicPeriod"/>
            </a:pPr>
            <a:r>
              <a:rPr lang="en-US" sz="1800" dirty="0" smtClean="0"/>
              <a:t>Read the bug report, </a:t>
            </a:r>
          </a:p>
          <a:p>
            <a:pPr marL="514350" indent="-514350">
              <a:lnSpc>
                <a:spcPct val="100000"/>
              </a:lnSpc>
              <a:buFont typeface="+mj-lt"/>
              <a:buAutoNum type="arabicPeriod"/>
            </a:pPr>
            <a:r>
              <a:rPr lang="en-US" sz="1800" dirty="0" smtClean="0"/>
              <a:t>Reproduce the bug in the runtime, </a:t>
            </a:r>
          </a:p>
          <a:p>
            <a:pPr marL="514350" indent="-514350">
              <a:lnSpc>
                <a:spcPct val="100000"/>
              </a:lnSpc>
              <a:buFont typeface="+mj-lt"/>
              <a:buAutoNum type="arabicPeriod"/>
            </a:pPr>
            <a:r>
              <a:rPr lang="en-US" sz="1800" dirty="0" smtClean="0"/>
              <a:t>Isolate the bug in a debugger, </a:t>
            </a:r>
          </a:p>
          <a:p>
            <a:pPr marL="514350" indent="-514350">
              <a:lnSpc>
                <a:spcPct val="100000"/>
              </a:lnSpc>
              <a:buFont typeface="+mj-lt"/>
              <a:buAutoNum type="arabicPeriod"/>
            </a:pPr>
            <a:r>
              <a:rPr lang="en-US" sz="1800" dirty="0" smtClean="0"/>
              <a:t>Read the source code for the program, </a:t>
            </a:r>
          </a:p>
          <a:p>
            <a:pPr marL="514350" indent="-514350">
              <a:lnSpc>
                <a:spcPct val="100000"/>
              </a:lnSpc>
              <a:buFont typeface="+mj-lt"/>
              <a:buAutoNum type="arabicPeriod"/>
            </a:pPr>
            <a:r>
              <a:rPr lang="en-US" sz="1800" dirty="0" smtClean="0"/>
              <a:t>Ask questions of co-workers to understand the source code and the root cause of the bug, </a:t>
            </a:r>
          </a:p>
          <a:p>
            <a:pPr marL="514350" indent="-514350">
              <a:lnSpc>
                <a:spcPct val="100000"/>
              </a:lnSpc>
              <a:buFont typeface="+mj-lt"/>
              <a:buAutoNum type="arabicPeriod"/>
            </a:pPr>
            <a:r>
              <a:rPr lang="en-US" sz="1800" dirty="0" smtClean="0"/>
              <a:t>Fix the bug by programming several different code workarounds, </a:t>
            </a:r>
          </a:p>
          <a:p>
            <a:pPr marL="514350" indent="-514350">
              <a:lnSpc>
                <a:spcPct val="100000"/>
              </a:lnSpc>
              <a:buFont typeface="+mj-lt"/>
              <a:buAutoNum type="arabicPeriod"/>
            </a:pPr>
            <a:r>
              <a:rPr lang="en-US" sz="1800" dirty="0" smtClean="0"/>
              <a:t>Test the fixes, </a:t>
            </a:r>
          </a:p>
          <a:p>
            <a:pPr marL="514350" indent="-514350">
              <a:buFont typeface="+mj-lt"/>
              <a:buAutoNum type="arabicPeriod"/>
            </a:pPr>
            <a:r>
              <a:rPr lang="en-US" sz="1800" dirty="0" smtClean="0"/>
              <a:t>Get the fixes reviewed by a manager or co-worker, </a:t>
            </a:r>
          </a:p>
          <a:p>
            <a:pPr marL="514350" indent="-514350">
              <a:buFont typeface="+mj-lt"/>
              <a:buAutoNum type="arabicPeriod"/>
            </a:pPr>
            <a:r>
              <a:rPr lang="en-US" sz="1800" dirty="0" smtClean="0"/>
              <a:t>Attend a bug triage meeting to report on the status of the bug, </a:t>
            </a:r>
          </a:p>
          <a:p>
            <a:pPr marL="514350" indent="-514350">
              <a:buFont typeface="+mj-lt"/>
              <a:buAutoNum type="arabicPeriod"/>
            </a:pPr>
            <a:r>
              <a:rPr lang="en-US" sz="1800" dirty="0" smtClean="0"/>
              <a:t>Convince co-workers that one of the  fixes is the right one under the circumstances, </a:t>
            </a:r>
          </a:p>
          <a:p>
            <a:pPr marL="514350" indent="-514350">
              <a:buFont typeface="+mj-lt"/>
              <a:buAutoNum type="arabicPeriod"/>
            </a:pPr>
            <a:r>
              <a:rPr lang="en-US" sz="1800" dirty="0" smtClean="0"/>
              <a:t>Figure out if a new regression test should be written, </a:t>
            </a:r>
          </a:p>
          <a:p>
            <a:pPr marL="514350" indent="-514350">
              <a:buFont typeface="+mj-lt"/>
              <a:buAutoNum type="arabicPeriod"/>
            </a:pPr>
            <a:r>
              <a:rPr lang="en-US" sz="1800" dirty="0" smtClean="0"/>
              <a:t>Work with a tester to verify that the chosen fix did not cause any further regressions, </a:t>
            </a:r>
          </a:p>
          <a:p>
            <a:pPr marL="514350" indent="-514350">
              <a:lnSpc>
                <a:spcPct val="100000"/>
              </a:lnSpc>
              <a:buFont typeface="+mj-lt"/>
              <a:buAutoNum type="arabicPeriod"/>
            </a:pPr>
            <a:r>
              <a:rPr lang="en-US" sz="1800" dirty="0" smtClean="0"/>
              <a:t>Attend another bug triage meeting to report on the status of the bug, </a:t>
            </a:r>
          </a:p>
          <a:p>
            <a:pPr marL="514350" indent="-514350">
              <a:lnSpc>
                <a:spcPct val="100000"/>
              </a:lnSpc>
              <a:buFont typeface="+mj-lt"/>
              <a:buAutoNum type="arabicPeriod"/>
            </a:pPr>
            <a:r>
              <a:rPr lang="en-US" sz="1800" dirty="0" smtClean="0"/>
              <a:t>Meet with managers of other components that may be affected by the bug fix and persuade them to sign off on it, </a:t>
            </a:r>
          </a:p>
          <a:p>
            <a:pPr marL="514350" indent="-514350">
              <a:buFont typeface="+mj-lt"/>
              <a:buAutoNum type="arabicPeriod"/>
            </a:pPr>
            <a:r>
              <a:rPr lang="en-US" sz="1800" dirty="0" smtClean="0"/>
              <a:t>Check in the fix into source control, </a:t>
            </a:r>
          </a:p>
          <a:p>
            <a:pPr marL="514350" indent="-514350">
              <a:lnSpc>
                <a:spcPct val="100000"/>
              </a:lnSpc>
              <a:buFont typeface="+mj-lt"/>
              <a:buAutoNum type="arabicPeriod"/>
            </a:pPr>
            <a:r>
              <a:rPr lang="en-US" sz="1800" dirty="0" smtClean="0"/>
              <a:t>Finally, write up the results of the investigation and bug fix in the bug report. </a:t>
            </a:r>
          </a:p>
          <a:p>
            <a:pPr marL="514350" indent="-514350">
              <a:buFont typeface="+mj-lt"/>
              <a:buAutoNum type="arabicPeriod"/>
            </a:pPr>
            <a:endParaRPr lang="en-US" sz="1100"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Fixing a Bug (Industry)	</a:t>
            </a:r>
            <a:endParaRPr lang="en-US" dirty="0"/>
          </a:p>
        </p:txBody>
      </p:sp>
      <p:sp>
        <p:nvSpPr>
          <p:cNvPr id="3" name="Content Placeholder 2"/>
          <p:cNvSpPr>
            <a:spLocks noGrp="1"/>
          </p:cNvSpPr>
          <p:nvPr>
            <p:ph idx="1"/>
          </p:nvPr>
        </p:nvSpPr>
        <p:spPr>
          <a:xfrm>
            <a:off x="381000" y="1066800"/>
            <a:ext cx="8388350" cy="5355312"/>
          </a:xfrm>
        </p:spPr>
        <p:txBody>
          <a:bodyPr numCol="2">
            <a:normAutofit/>
          </a:bodyPr>
          <a:lstStyle/>
          <a:p>
            <a:pPr marL="514350" indent="-514350">
              <a:lnSpc>
                <a:spcPct val="100000"/>
              </a:lnSpc>
              <a:buFont typeface="+mj-lt"/>
              <a:buAutoNum type="arabicPeriod"/>
            </a:pPr>
            <a:r>
              <a:rPr lang="en-US" sz="1800" dirty="0" smtClean="0">
                <a:solidFill>
                  <a:schemeClr val="accent5"/>
                </a:solidFill>
              </a:rPr>
              <a:t>Read the bug report, </a:t>
            </a:r>
          </a:p>
          <a:p>
            <a:pPr marL="514350" indent="-514350">
              <a:lnSpc>
                <a:spcPct val="100000"/>
              </a:lnSpc>
              <a:buFont typeface="+mj-lt"/>
              <a:buAutoNum type="arabicPeriod"/>
            </a:pPr>
            <a:r>
              <a:rPr lang="en-US" sz="1800" dirty="0" smtClean="0"/>
              <a:t>Reproduce the bug in the runtime, </a:t>
            </a:r>
          </a:p>
          <a:p>
            <a:pPr marL="514350" indent="-514350">
              <a:lnSpc>
                <a:spcPct val="100000"/>
              </a:lnSpc>
              <a:buFont typeface="+mj-lt"/>
              <a:buAutoNum type="arabicPeriod"/>
            </a:pPr>
            <a:r>
              <a:rPr lang="en-US" sz="1800" dirty="0" smtClean="0"/>
              <a:t>Isolate the bug in a debugger, </a:t>
            </a:r>
          </a:p>
          <a:p>
            <a:pPr marL="514350" indent="-514350">
              <a:lnSpc>
                <a:spcPct val="100000"/>
              </a:lnSpc>
              <a:buFont typeface="+mj-lt"/>
              <a:buAutoNum type="arabicPeriod"/>
            </a:pPr>
            <a:r>
              <a:rPr lang="en-US" sz="1800" dirty="0" smtClean="0"/>
              <a:t>Read the source code for the program, </a:t>
            </a:r>
          </a:p>
          <a:p>
            <a:pPr marL="514350" indent="-514350">
              <a:lnSpc>
                <a:spcPct val="100000"/>
              </a:lnSpc>
              <a:buFont typeface="+mj-lt"/>
              <a:buAutoNum type="arabicPeriod"/>
            </a:pPr>
            <a:r>
              <a:rPr lang="en-US" sz="1800" dirty="0" smtClean="0">
                <a:solidFill>
                  <a:schemeClr val="accent5"/>
                </a:solidFill>
              </a:rPr>
              <a:t>Ask questions of co-workers to understand the source code and the root cause of the bug, </a:t>
            </a:r>
          </a:p>
          <a:p>
            <a:pPr marL="514350" indent="-514350">
              <a:lnSpc>
                <a:spcPct val="100000"/>
              </a:lnSpc>
              <a:buFont typeface="+mj-lt"/>
              <a:buAutoNum type="arabicPeriod"/>
            </a:pPr>
            <a:r>
              <a:rPr lang="en-US" sz="1800" dirty="0" smtClean="0"/>
              <a:t>Fix the bug by programming several different code workarounds, </a:t>
            </a:r>
          </a:p>
          <a:p>
            <a:pPr marL="514350" indent="-514350">
              <a:lnSpc>
                <a:spcPct val="100000"/>
              </a:lnSpc>
              <a:buFont typeface="+mj-lt"/>
              <a:buAutoNum type="arabicPeriod"/>
            </a:pPr>
            <a:r>
              <a:rPr lang="en-US" sz="1800" dirty="0" smtClean="0"/>
              <a:t>Test the fixes, </a:t>
            </a:r>
          </a:p>
          <a:p>
            <a:pPr marL="514350" indent="-514350">
              <a:buFont typeface="+mj-lt"/>
              <a:buAutoNum type="arabicPeriod"/>
            </a:pPr>
            <a:r>
              <a:rPr lang="en-US" sz="1800" dirty="0" smtClean="0">
                <a:solidFill>
                  <a:schemeClr val="accent5"/>
                </a:solidFill>
              </a:rPr>
              <a:t>Get the fixes reviewed by a manager or co-worker, </a:t>
            </a:r>
          </a:p>
          <a:p>
            <a:pPr marL="514350" indent="-514350">
              <a:buFont typeface="+mj-lt"/>
              <a:buAutoNum type="arabicPeriod"/>
            </a:pPr>
            <a:r>
              <a:rPr lang="en-US" sz="1800" dirty="0" smtClean="0">
                <a:solidFill>
                  <a:schemeClr val="accent5"/>
                </a:solidFill>
              </a:rPr>
              <a:t>Attend a bug triage meeting to report on the status of the bug, </a:t>
            </a:r>
          </a:p>
          <a:p>
            <a:pPr marL="514350" indent="-514350">
              <a:buFont typeface="+mj-lt"/>
              <a:buAutoNum type="arabicPeriod"/>
            </a:pPr>
            <a:r>
              <a:rPr lang="en-US" sz="1800" dirty="0" smtClean="0">
                <a:solidFill>
                  <a:schemeClr val="accent5"/>
                </a:solidFill>
              </a:rPr>
              <a:t>Convince co-workers that one of the  fixes is the right one under the circumstances, </a:t>
            </a:r>
          </a:p>
          <a:p>
            <a:pPr marL="514350" indent="-514350">
              <a:buFont typeface="+mj-lt"/>
              <a:buAutoNum type="arabicPeriod"/>
            </a:pPr>
            <a:r>
              <a:rPr lang="en-US" sz="1800" dirty="0" smtClean="0">
                <a:solidFill>
                  <a:schemeClr val="accent5"/>
                </a:solidFill>
              </a:rPr>
              <a:t>Figure out if a new regression test should be written, </a:t>
            </a:r>
          </a:p>
          <a:p>
            <a:pPr marL="514350" indent="-514350">
              <a:buFont typeface="+mj-lt"/>
              <a:buAutoNum type="arabicPeriod"/>
            </a:pPr>
            <a:r>
              <a:rPr lang="en-US" sz="1800" dirty="0" smtClean="0">
                <a:solidFill>
                  <a:schemeClr val="accent5"/>
                </a:solidFill>
              </a:rPr>
              <a:t>Work with a tester to verify that the chosen fix did not cause any further regressions, </a:t>
            </a:r>
          </a:p>
          <a:p>
            <a:pPr marL="514350" indent="-514350">
              <a:lnSpc>
                <a:spcPct val="100000"/>
              </a:lnSpc>
              <a:buFont typeface="+mj-lt"/>
              <a:buAutoNum type="arabicPeriod"/>
            </a:pPr>
            <a:r>
              <a:rPr lang="en-US" sz="1800" dirty="0" smtClean="0">
                <a:solidFill>
                  <a:schemeClr val="accent5"/>
                </a:solidFill>
              </a:rPr>
              <a:t>Attend another bug triage meeting to report on the status of the bug, </a:t>
            </a:r>
          </a:p>
          <a:p>
            <a:pPr marL="514350" indent="-514350">
              <a:lnSpc>
                <a:spcPct val="100000"/>
              </a:lnSpc>
              <a:buFont typeface="+mj-lt"/>
              <a:buAutoNum type="arabicPeriod"/>
            </a:pPr>
            <a:r>
              <a:rPr lang="en-US" sz="1800" dirty="0" smtClean="0">
                <a:solidFill>
                  <a:schemeClr val="accent5"/>
                </a:solidFill>
              </a:rPr>
              <a:t>Meet with managers of other components that may be affected by the bug fix and persuade them to sign off on it, </a:t>
            </a:r>
          </a:p>
          <a:p>
            <a:pPr marL="514350" indent="-514350">
              <a:buFont typeface="+mj-lt"/>
              <a:buAutoNum type="arabicPeriod"/>
            </a:pPr>
            <a:r>
              <a:rPr lang="en-US" sz="1800" dirty="0" smtClean="0"/>
              <a:t>Check in the fix into source control, </a:t>
            </a:r>
          </a:p>
          <a:p>
            <a:pPr marL="514350" indent="-514350">
              <a:lnSpc>
                <a:spcPct val="100000"/>
              </a:lnSpc>
              <a:buFont typeface="+mj-lt"/>
              <a:buAutoNum type="arabicPeriod"/>
            </a:pPr>
            <a:r>
              <a:rPr lang="en-US" sz="1800" dirty="0" smtClean="0">
                <a:solidFill>
                  <a:schemeClr val="accent5"/>
                </a:solidFill>
              </a:rPr>
              <a:t>Finally, write up the results of the investigation and bug fix in the bug report. </a:t>
            </a:r>
          </a:p>
          <a:p>
            <a:pPr marL="514350" indent="-514350">
              <a:buFont typeface="+mj-lt"/>
              <a:buAutoNum type="arabicPeriod"/>
            </a:pPr>
            <a:endParaRPr lang="en-US" sz="1100" dirty="0"/>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MS Stock Art\DVD_ART35\Artwork_Imagery\Brand Photos\Scenarios\FY09 Customer Business Center - no exp\woman standing working notebook computer business casual people.png"/>
          <p:cNvPicPr>
            <a:picLocks noChangeAspect="1" noChangeArrowheads="1"/>
          </p:cNvPicPr>
          <p:nvPr/>
        </p:nvPicPr>
        <p:blipFill>
          <a:blip r:embed="rId2"/>
          <a:srcRect/>
          <a:stretch>
            <a:fillRect/>
          </a:stretch>
        </p:blipFill>
        <p:spPr bwMode="auto">
          <a:xfrm>
            <a:off x="6564923" y="2835339"/>
            <a:ext cx="2438400" cy="3508488"/>
          </a:xfrm>
          <a:prstGeom prst="rect">
            <a:avLst/>
          </a:prstGeom>
          <a:noFill/>
        </p:spPr>
      </p:pic>
      <p:sp>
        <p:nvSpPr>
          <p:cNvPr id="3" name="Content Placeholder 2"/>
          <p:cNvSpPr>
            <a:spLocks noGrp="1"/>
          </p:cNvSpPr>
          <p:nvPr>
            <p:ph type="subTitle" idx="1"/>
          </p:nvPr>
        </p:nvSpPr>
        <p:spPr>
          <a:xfrm>
            <a:off x="304800" y="1139687"/>
            <a:ext cx="8158975" cy="5261113"/>
          </a:xfrm>
        </p:spPr>
        <p:txBody>
          <a:bodyPr>
            <a:normAutofit fontScale="77500" lnSpcReduction="20000"/>
          </a:bodyPr>
          <a:lstStyle/>
          <a:p>
            <a:pPr marL="0" lvl="1" algn="l">
              <a:lnSpc>
                <a:spcPct val="120000"/>
              </a:lnSpc>
              <a:buFont typeface="Arial" pitchFamily="34" charset="0"/>
              <a:buChar char="•"/>
            </a:pPr>
            <a:r>
              <a:rPr sz="3200" dirty="0" smtClean="0"/>
              <a:t>Background</a:t>
            </a:r>
          </a:p>
          <a:p>
            <a:pPr lvl="1" algn="l">
              <a:lnSpc>
                <a:spcPct val="120000"/>
              </a:lnSpc>
              <a:buFont typeface="Arial" pitchFamily="34" charset="0"/>
              <a:buChar char="•"/>
            </a:pPr>
            <a:r>
              <a:rPr lang="en-US" dirty="0" smtClean="0"/>
              <a:t>Worked with computers in primary school</a:t>
            </a:r>
          </a:p>
          <a:p>
            <a:pPr lvl="1" algn="l">
              <a:lnSpc>
                <a:spcPct val="120000"/>
              </a:lnSpc>
              <a:buFont typeface="Arial" pitchFamily="34" charset="0"/>
              <a:buChar char="•"/>
            </a:pPr>
            <a:r>
              <a:rPr dirty="0" smtClean="0"/>
              <a:t>Usually created software by herself</a:t>
            </a:r>
          </a:p>
          <a:p>
            <a:pPr lvl="1" algn="l">
              <a:lnSpc>
                <a:spcPct val="120000"/>
              </a:lnSpc>
              <a:buFont typeface="Arial" pitchFamily="34" charset="0"/>
              <a:buChar char="•"/>
            </a:pPr>
            <a:r>
              <a:rPr dirty="0" smtClean="0"/>
              <a:t>Computer options at school were too much about playing</a:t>
            </a:r>
          </a:p>
          <a:p>
            <a:pPr lvl="1" algn="l">
              <a:lnSpc>
                <a:spcPct val="120000"/>
              </a:lnSpc>
              <a:buFont typeface="Arial" pitchFamily="34" charset="0"/>
              <a:buChar char="•"/>
            </a:pPr>
            <a:r>
              <a:rPr lang="en-US" dirty="0" smtClean="0"/>
              <a:t>Decided on software engineering in high school</a:t>
            </a:r>
          </a:p>
          <a:p>
            <a:pPr marL="0" lvl="1" algn="l">
              <a:lnSpc>
                <a:spcPct val="120000"/>
              </a:lnSpc>
              <a:buFont typeface="Arial" pitchFamily="34" charset="0"/>
              <a:buChar char="•"/>
            </a:pPr>
            <a:r>
              <a:rPr sz="3200" dirty="0" smtClean="0"/>
              <a:t>Education</a:t>
            </a:r>
          </a:p>
          <a:p>
            <a:pPr lvl="1" algn="l">
              <a:lnSpc>
                <a:spcPct val="120000"/>
              </a:lnSpc>
              <a:buFont typeface="Arial" pitchFamily="34" charset="0"/>
              <a:buChar char="•"/>
            </a:pPr>
            <a:r>
              <a:rPr dirty="0" smtClean="0"/>
              <a:t>Computer Science major, Bachelors degree</a:t>
            </a:r>
          </a:p>
          <a:p>
            <a:pPr lvl="1" algn="l">
              <a:lnSpc>
                <a:spcPct val="120000"/>
              </a:lnSpc>
              <a:buFont typeface="Arial" pitchFamily="34" charset="0"/>
              <a:buChar char="•"/>
            </a:pPr>
            <a:r>
              <a:rPr dirty="0" smtClean="0"/>
              <a:t>Educated in Mexico</a:t>
            </a:r>
          </a:p>
          <a:p>
            <a:pPr lvl="1" algn="l">
              <a:lnSpc>
                <a:spcPct val="120000"/>
              </a:lnSpc>
              <a:buFont typeface="Arial" pitchFamily="34" charset="0"/>
              <a:buChar char="•"/>
            </a:pPr>
            <a:r>
              <a:rPr dirty="0" smtClean="0"/>
              <a:t>Favorite classes: Compilers, AI, </a:t>
            </a:r>
            <a:r>
              <a:rPr dirty="0"/>
              <a:t>G</a:t>
            </a:r>
            <a:r>
              <a:rPr dirty="0" smtClean="0"/>
              <a:t>raphics</a:t>
            </a:r>
            <a:endParaRPr dirty="0" smtClean="0"/>
          </a:p>
          <a:p>
            <a:pPr lvl="1" algn="l">
              <a:lnSpc>
                <a:spcPct val="120000"/>
              </a:lnSpc>
              <a:buFont typeface="Arial" pitchFamily="34" charset="0"/>
              <a:buChar char="•"/>
            </a:pPr>
            <a:r>
              <a:rPr dirty="0" smtClean="0"/>
              <a:t>Languages: Java, C and C++</a:t>
            </a:r>
          </a:p>
          <a:p>
            <a:pPr lvl="1" algn="l">
              <a:lnSpc>
                <a:spcPct val="120000"/>
              </a:lnSpc>
              <a:buFont typeface="Arial" pitchFamily="34" charset="0"/>
              <a:buChar char="•"/>
            </a:pPr>
            <a:r>
              <a:rPr dirty="0" smtClean="0"/>
              <a:t>Worked with Microsoft and FOSS toolsets</a:t>
            </a:r>
          </a:p>
          <a:p>
            <a:pPr lvl="1" algn="l">
              <a:lnSpc>
                <a:spcPct val="120000"/>
              </a:lnSpc>
              <a:buFont typeface="Arial" pitchFamily="34" charset="0"/>
              <a:buChar char="•"/>
            </a:pPr>
            <a:r>
              <a:rPr dirty="0" smtClean="0"/>
              <a:t>Had coding projects, but never wrote tests</a:t>
            </a:r>
          </a:p>
        </p:txBody>
      </p:sp>
      <p:sp>
        <p:nvSpPr>
          <p:cNvPr id="4" name="Text Placeholder 3"/>
          <p:cNvSpPr>
            <a:spLocks noGrp="1"/>
          </p:cNvSpPr>
          <p:nvPr>
            <p:ph type="body" sz="quarter" idx="10"/>
          </p:nvPr>
        </p:nvSpPr>
        <p:spPr>
          <a:xfrm>
            <a:off x="1787839" y="0"/>
            <a:ext cx="7043208" cy="1384994"/>
          </a:xfrm>
        </p:spPr>
        <p:txBody>
          <a:bodyPr/>
          <a:lstStyle/>
          <a:p>
            <a:r>
              <a:rPr dirty="0" smtClean="0"/>
              <a:t>Esperanza</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Esperanza Joins Microsoft</a:t>
            </a:r>
            <a:endParaRPr lang="en-US" dirty="0"/>
          </a:p>
        </p:txBody>
      </p:sp>
      <p:sp>
        <p:nvSpPr>
          <p:cNvPr id="3" name="Content Placeholder 2"/>
          <p:cNvSpPr>
            <a:spLocks noGrp="1"/>
          </p:cNvSpPr>
          <p:nvPr>
            <p:ph idx="1"/>
          </p:nvPr>
        </p:nvSpPr>
        <p:spPr>
          <a:xfrm>
            <a:off x="381000" y="1411552"/>
            <a:ext cx="8382000" cy="4021101"/>
          </a:xfrm>
        </p:spPr>
        <p:txBody>
          <a:bodyPr/>
          <a:lstStyle/>
          <a:p>
            <a:r>
              <a:rPr lang="en-US" dirty="0" smtClean="0"/>
              <a:t>Meets manager – meets team</a:t>
            </a:r>
          </a:p>
          <a:p>
            <a:r>
              <a:rPr lang="en-US" dirty="0" smtClean="0"/>
              <a:t>Meets mentor, who helps her set up computer, toolchain</a:t>
            </a:r>
          </a:p>
          <a:p>
            <a:r>
              <a:rPr lang="en-US" dirty="0" smtClean="0"/>
              <a:t>Gets first task</a:t>
            </a:r>
          </a:p>
          <a:p>
            <a:pPr lvl="1"/>
            <a:r>
              <a:rPr lang="en-US" dirty="0" smtClean="0"/>
              <a:t>Port software from 32-bit to 64-bit</a:t>
            </a:r>
          </a:p>
          <a:p>
            <a:pPr lvl="1"/>
            <a:r>
              <a:rPr lang="en-US" dirty="0" smtClean="0"/>
              <a:t>First assignment: Fix 200 out of 1300 compiler warnings</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Automation is the Solution</a:t>
            </a:r>
            <a:endParaRPr lang="en-US" dirty="0"/>
          </a:p>
        </p:txBody>
      </p:sp>
      <p:sp>
        <p:nvSpPr>
          <p:cNvPr id="3" name="Content Placeholder 2"/>
          <p:cNvSpPr>
            <a:spLocks noGrp="1"/>
          </p:cNvSpPr>
          <p:nvPr>
            <p:ph idx="1"/>
          </p:nvPr>
        </p:nvSpPr>
        <p:spPr>
          <a:xfrm>
            <a:off x="381000" y="1411551"/>
            <a:ext cx="8382000" cy="4977525"/>
          </a:xfrm>
        </p:spPr>
        <p:txBody>
          <a:bodyPr>
            <a:normAutofit fontScale="92500"/>
          </a:bodyPr>
          <a:lstStyle/>
          <a:p>
            <a:pPr>
              <a:lnSpc>
                <a:spcPct val="100000"/>
              </a:lnSpc>
            </a:pPr>
            <a:r>
              <a:rPr lang="en-US" dirty="0" smtClean="0"/>
              <a:t>Many of the compiler warnings are similar</a:t>
            </a:r>
          </a:p>
          <a:p>
            <a:pPr>
              <a:lnSpc>
                <a:spcPct val="100000"/>
              </a:lnSpc>
            </a:pPr>
            <a:r>
              <a:rPr lang="en-US" dirty="0" smtClean="0"/>
              <a:t>Write a Perl script to fix 60 warnings at a shot!</a:t>
            </a:r>
          </a:p>
          <a:p>
            <a:pPr marL="971550" lvl="1" indent="-514350">
              <a:lnSpc>
                <a:spcPct val="100000"/>
              </a:lnSpc>
              <a:buFont typeface="+mj-lt"/>
              <a:buAutoNum type="arabicPeriod"/>
            </a:pPr>
            <a:r>
              <a:rPr lang="en-US" dirty="0" smtClean="0"/>
              <a:t>Check out code</a:t>
            </a:r>
          </a:p>
          <a:p>
            <a:pPr marL="971550" lvl="1" indent="-514350">
              <a:lnSpc>
                <a:spcPct val="100000"/>
              </a:lnSpc>
              <a:buFont typeface="+mj-lt"/>
              <a:buAutoNum type="arabicPeriod"/>
            </a:pPr>
            <a:r>
              <a:rPr lang="en-US" dirty="0" smtClean="0"/>
              <a:t>Execute </a:t>
            </a:r>
            <a:r>
              <a:rPr lang="en-US" dirty="0" err="1" smtClean="0"/>
              <a:t>perl</a:t>
            </a:r>
            <a:r>
              <a:rPr lang="en-US" dirty="0" smtClean="0"/>
              <a:t> script to </a:t>
            </a:r>
            <a:r>
              <a:rPr lang="en-US" dirty="0" err="1" smtClean="0"/>
              <a:t>regexp</a:t>
            </a:r>
            <a:r>
              <a:rPr lang="en-US" dirty="0" smtClean="0"/>
              <a:t> replace code</a:t>
            </a:r>
          </a:p>
          <a:p>
            <a:pPr marL="971550" lvl="1" indent="-514350">
              <a:lnSpc>
                <a:spcPct val="100000"/>
              </a:lnSpc>
              <a:buFont typeface="+mj-lt"/>
              <a:buAutoNum type="arabicPeriod"/>
            </a:pPr>
            <a:r>
              <a:rPr lang="en-US" dirty="0" smtClean="0"/>
              <a:t>Use </a:t>
            </a:r>
            <a:r>
              <a:rPr lang="en-US" dirty="0" err="1" smtClean="0"/>
              <a:t>WinDiff</a:t>
            </a:r>
            <a:r>
              <a:rPr lang="en-US" dirty="0" smtClean="0"/>
              <a:t> to check 2-3 files to see if replacement looks good</a:t>
            </a:r>
          </a:p>
          <a:p>
            <a:pPr marL="1371600" lvl="2" indent="-514350">
              <a:lnSpc>
                <a:spcPct val="100000"/>
              </a:lnSpc>
              <a:buFont typeface="+mj-lt"/>
              <a:buAutoNum type="alphaLcParenR"/>
            </a:pPr>
            <a:r>
              <a:rPr lang="en-US" dirty="0" smtClean="0"/>
              <a:t>If not, revert changes that </a:t>
            </a:r>
            <a:r>
              <a:rPr lang="en-US" dirty="0" err="1" smtClean="0"/>
              <a:t>WinDiff</a:t>
            </a:r>
            <a:r>
              <a:rPr lang="en-US" dirty="0" smtClean="0"/>
              <a:t> reported, edit Perl script </a:t>
            </a:r>
            <a:r>
              <a:rPr lang="en-US" dirty="0" err="1" smtClean="0"/>
              <a:t>regexp</a:t>
            </a:r>
            <a:r>
              <a:rPr lang="en-US" dirty="0" smtClean="0"/>
              <a:t>, go back to #1</a:t>
            </a:r>
          </a:p>
          <a:p>
            <a:pPr marL="971550" lvl="1" indent="-514350">
              <a:lnSpc>
                <a:spcPct val="100000"/>
              </a:lnSpc>
              <a:buFont typeface="+mj-lt"/>
              <a:buAutoNum type="arabicPeriod"/>
            </a:pPr>
            <a:r>
              <a:rPr lang="en-US" dirty="0" smtClean="0"/>
              <a:t>Compile whole program</a:t>
            </a:r>
          </a:p>
          <a:p>
            <a:pPr marL="1371600" lvl="2" indent="-514350">
              <a:lnSpc>
                <a:spcPct val="100000"/>
              </a:lnSpc>
              <a:buFont typeface="+mj-lt"/>
              <a:buAutoNum type="arabicPeriod"/>
            </a:pPr>
            <a:r>
              <a:rPr lang="en-US" dirty="0" smtClean="0"/>
              <a:t>If # of errors went down, we’re done!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230187"/>
            <a:ext cx="8551985" cy="747897"/>
          </a:xfrm>
        </p:spPr>
        <p:txBody>
          <a:bodyPr/>
          <a:lstStyle/>
          <a:p>
            <a:r>
              <a:rPr lang="en-US" dirty="0" smtClean="0"/>
              <a:t>What did Esperanza Do Wrong?</a:t>
            </a:r>
            <a:endParaRPr lang="en-US" dirty="0"/>
          </a:p>
        </p:txBody>
      </p:sp>
      <p:sp>
        <p:nvSpPr>
          <p:cNvPr id="3" name="Content Placeholder 2"/>
          <p:cNvSpPr>
            <a:spLocks noGrp="1"/>
          </p:cNvSpPr>
          <p:nvPr>
            <p:ph idx="1"/>
          </p:nvPr>
        </p:nvSpPr>
        <p:spPr>
          <a:xfrm>
            <a:off x="381000" y="1411552"/>
            <a:ext cx="8382000" cy="3199337"/>
          </a:xfrm>
        </p:spPr>
        <p:txBody>
          <a:bodyPr/>
          <a:lstStyle/>
          <a:p>
            <a:r>
              <a:rPr lang="en-US" dirty="0" smtClean="0"/>
              <a:t>No testing of her own.</a:t>
            </a:r>
          </a:p>
          <a:p>
            <a:r>
              <a:rPr lang="en-US" dirty="0" smtClean="0"/>
              <a:t>Not methodical about verifying results.</a:t>
            </a:r>
          </a:p>
          <a:p>
            <a:r>
              <a:rPr lang="en-US" dirty="0" smtClean="0"/>
              <a:t>Overreliance on others to find her mistakes.</a:t>
            </a:r>
          </a:p>
          <a:p>
            <a:pPr lvl="1"/>
            <a:r>
              <a:rPr dirty="0"/>
              <a:t>Ad hoc absorption of MS developer culture</a:t>
            </a:r>
            <a:r>
              <a:rPr dirty="0" smtClean="0"/>
              <a:t>.</a:t>
            </a:r>
            <a:endParaRPr lang="en-US" dirty="0" smtClean="0"/>
          </a:p>
          <a:p>
            <a:r>
              <a:rPr lang="en-US" dirty="0" smtClean="0"/>
              <a:t>No awareness of helpful tools.</a:t>
            </a:r>
          </a:p>
          <a:p>
            <a:r>
              <a:rPr lang="en-US" dirty="0" smtClean="0"/>
              <a:t>Too eager to impress others with her speed.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1369219" y="958122"/>
            <a:ext cx="7043208" cy="4985980"/>
          </a:xfrm>
        </p:spPr>
        <p:txBody>
          <a:bodyPr/>
          <a:lstStyle/>
          <a:p>
            <a:r>
              <a:rPr lang="en-US" sz="7200" dirty="0"/>
              <a:t>Newcomer Realizations about Starting a Job in Software Development</a:t>
            </a:r>
            <a:endParaRPr lang="en-US" sz="7200" dirty="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382000" cy="1495794"/>
          </a:xfrm>
        </p:spPr>
        <p:txBody>
          <a:bodyPr/>
          <a:lstStyle/>
          <a:p>
            <a:r>
              <a:rPr dirty="0"/>
              <a:t>1</a:t>
            </a:r>
            <a:r>
              <a:rPr dirty="0" smtClean="0"/>
              <a:t>. </a:t>
            </a:r>
            <a:r>
              <a:rPr dirty="0" smtClean="0"/>
              <a:t>Source code may be the ultimate source of truth</a:t>
            </a:r>
            <a:r>
              <a:rPr lang="en-US" dirty="0" smtClean="0"/>
              <a:t>…</a:t>
            </a:r>
            <a:endParaRPr lang="en-US" dirty="0"/>
          </a:p>
        </p:txBody>
      </p:sp>
      <p:pic>
        <p:nvPicPr>
          <p:cNvPr id="5122" name="Picture 2"/>
          <p:cNvPicPr>
            <a:picLocks noGrp="1" noChangeAspect="1" noChangeArrowheads="1"/>
          </p:cNvPicPr>
          <p:nvPr>
            <p:ph idx="1"/>
          </p:nvPr>
        </p:nvPicPr>
        <p:blipFill>
          <a:blip r:embed="rId2"/>
          <a:srcRect/>
          <a:stretch>
            <a:fillRect/>
          </a:stretch>
        </p:blipFill>
        <p:spPr bwMode="auto">
          <a:xfrm>
            <a:off x="1233167" y="1857008"/>
            <a:ext cx="6466648" cy="4532066"/>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382000" cy="1495794"/>
          </a:xfrm>
        </p:spPr>
        <p:txBody>
          <a:bodyPr/>
          <a:lstStyle/>
          <a:p>
            <a:r>
              <a:rPr lang="en-US" dirty="0" smtClean="0"/>
              <a:t>…but the best way to </a:t>
            </a:r>
            <a:r>
              <a:rPr lang="en-US" i="1" dirty="0" smtClean="0"/>
              <a:t>learn</a:t>
            </a:r>
            <a:r>
              <a:rPr lang="en-US" dirty="0" smtClean="0"/>
              <a:t> the truth is </a:t>
            </a:r>
            <a:r>
              <a:rPr lang="en-US" dirty="0" smtClean="0"/>
              <a:t>from others</a:t>
            </a:r>
            <a:r>
              <a:rPr lang="en-US" dirty="0" smtClean="0"/>
              <a:t>.</a:t>
            </a:r>
            <a:endParaRPr lang="en-US" dirty="0"/>
          </a:p>
        </p:txBody>
      </p:sp>
      <p:pic>
        <p:nvPicPr>
          <p:cNvPr id="1026" name="Picture 2" descr="E:\DVD Art\Artwork_Imagery\Brand Photos\Windows 7\Commercial\Japan_No_Expiration\WCOM_09_Tomas+Maza_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1633" y="1758591"/>
            <a:ext cx="7527235" cy="5019297"/>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bwMode="auto">
          <a:xfrm>
            <a:off x="1102659" y="2622177"/>
            <a:ext cx="7032812" cy="2474259"/>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r>
              <a:rPr lang="en-US" sz="2800" dirty="0"/>
              <a:t>“You can figure out something in five minutes by asking someone instead of spending a day of looking through code and design docs</a:t>
            </a:r>
            <a:r>
              <a:rPr lang="en-US" sz="2800" dirty="0" smtClean="0"/>
              <a:t>.”</a:t>
            </a:r>
            <a:endParaRPr kumimoji="0" lang="en-US"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2</a:t>
            </a:r>
            <a:r>
              <a:rPr dirty="0" smtClean="0"/>
              <a:t>. </a:t>
            </a:r>
            <a:r>
              <a:rPr dirty="0" smtClean="0"/>
              <a:t>When in Rome</a:t>
            </a:r>
            <a:r>
              <a:rPr lang="en-US" dirty="0" smtClean="0"/>
              <a:t>…</a:t>
            </a:r>
            <a:endParaRPr lang="en-US" dirty="0"/>
          </a:p>
        </p:txBody>
      </p:sp>
      <p:pic>
        <p:nvPicPr>
          <p:cNvPr id="5" name="Content Placeholder 4" descr="rome.jpg"/>
          <p:cNvPicPr>
            <a:picLocks noGrp="1" noChangeAspect="1"/>
          </p:cNvPicPr>
          <p:nvPr>
            <p:ph idx="1"/>
          </p:nvPr>
        </p:nvPicPr>
        <p:blipFill>
          <a:blip r:embed="rId3"/>
          <a:stretch>
            <a:fillRect/>
          </a:stretch>
        </p:blipFill>
        <p:spPr>
          <a:xfrm>
            <a:off x="2450124" y="957811"/>
            <a:ext cx="4360984" cy="5814648"/>
          </a:xfrm>
        </p:spPr>
      </p:pic>
      <p:sp>
        <p:nvSpPr>
          <p:cNvPr id="3" name="Rounded Rectangle 2"/>
          <p:cNvSpPr/>
          <p:nvPr/>
        </p:nvSpPr>
        <p:spPr bwMode="auto">
          <a:xfrm>
            <a:off x="618565" y="1775012"/>
            <a:ext cx="7893423" cy="3523130"/>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r>
              <a:rPr lang="en-US" sz="2800" dirty="0" smtClean="0"/>
              <a:t>“When </a:t>
            </a:r>
            <a:r>
              <a:rPr lang="en-US" sz="2800" dirty="0"/>
              <a:t>I first got here, I would compose a verbose email </a:t>
            </a:r>
            <a:r>
              <a:rPr lang="en-US" sz="2800" dirty="0" smtClean="0"/>
              <a:t>with the problem</a:t>
            </a:r>
            <a:r>
              <a:rPr lang="en-US" sz="2800" dirty="0"/>
              <a:t>, possible solutions, </a:t>
            </a:r>
            <a:r>
              <a:rPr lang="en-US" sz="2800" dirty="0" smtClean="0"/>
              <a:t>and my recommendations, [but] </a:t>
            </a:r>
            <a:r>
              <a:rPr lang="en-US" sz="2800" dirty="0"/>
              <a:t>m</a:t>
            </a:r>
            <a:r>
              <a:rPr lang="en-US" sz="2800" dirty="0" smtClean="0"/>
              <a:t>ost </a:t>
            </a:r>
            <a:r>
              <a:rPr lang="en-US" sz="2800" dirty="0"/>
              <a:t>people weren't reading the whole email. Now </a:t>
            </a:r>
            <a:r>
              <a:rPr lang="en-US" sz="2800" dirty="0" smtClean="0"/>
              <a:t>[my] emails are </a:t>
            </a:r>
            <a:r>
              <a:rPr lang="en-US" sz="2800" dirty="0"/>
              <a:t>shorter. </a:t>
            </a:r>
            <a:r>
              <a:rPr lang="en-US" sz="2800" dirty="0" smtClean="0"/>
              <a:t>If </a:t>
            </a:r>
            <a:r>
              <a:rPr lang="en-US" sz="2800" dirty="0"/>
              <a:t>it's going to take more than a </a:t>
            </a:r>
            <a:r>
              <a:rPr lang="en-US" sz="2800" dirty="0" smtClean="0"/>
              <a:t>paragraph, I probably </a:t>
            </a:r>
            <a:r>
              <a:rPr lang="en-US" sz="2800" dirty="0"/>
              <a:t>need to do it in person</a:t>
            </a:r>
            <a:r>
              <a:rPr lang="en-US" sz="2800" dirty="0" smtClean="0"/>
              <a:t>.”</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E:\DVD Art\Artwork_Imagery\Brand Photos\FY09 Business - no exp\MSB09_Group_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783" y="1025224"/>
            <a:ext cx="8746436" cy="58327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1000" y="230187"/>
            <a:ext cx="8382000" cy="747897"/>
          </a:xfrm>
        </p:spPr>
        <p:txBody>
          <a:bodyPr/>
          <a:lstStyle/>
          <a:p>
            <a:r>
              <a:rPr dirty="0" smtClean="0"/>
              <a:t>3</a:t>
            </a:r>
            <a:r>
              <a:rPr dirty="0" smtClean="0"/>
              <a:t>. </a:t>
            </a:r>
            <a:r>
              <a:rPr dirty="0" smtClean="0"/>
              <a:t>Social interactions are the key</a:t>
            </a:r>
            <a:endParaRPr lang="en-US" dirty="0"/>
          </a:p>
        </p:txBody>
      </p:sp>
      <p:sp>
        <p:nvSpPr>
          <p:cNvPr id="3" name="Rounded Rectangle 2"/>
          <p:cNvSpPr/>
          <p:nvPr/>
        </p:nvSpPr>
        <p:spPr bwMode="auto">
          <a:xfrm>
            <a:off x="551329" y="1896035"/>
            <a:ext cx="8135471" cy="3334871"/>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109728" tIns="54864" rIns="109728" bIns="54864" numCol="1" rtlCol="0" anchor="ctr" anchorCtr="0" compatLnSpc="1">
            <a:prstTxWarp prst="textNoShape">
              <a:avLst/>
            </a:prstTxWarp>
          </a:bodyPr>
          <a:lstStyle/>
          <a:p>
            <a:pPr algn="ctr" defTabSz="1096963" fontAlgn="base">
              <a:spcBef>
                <a:spcPct val="0"/>
              </a:spcBef>
              <a:spcAft>
                <a:spcPct val="0"/>
              </a:spcAft>
            </a:pPr>
            <a:r>
              <a:rPr lang="en-US" sz="2800" dirty="0"/>
              <a:t>“What I think I need to improve on is being a team player… When my teammates have a success, or when they need help, I want to be more willing to make their goals my goals as well. Because their success is the success of the team and I want to help the team to be successful.”</a:t>
            </a:r>
            <a:endParaRPr kumimoji="0" lang="en-US"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6" y="230187"/>
            <a:ext cx="3781967" cy="4404283"/>
          </a:xfrm>
        </p:spPr>
        <p:txBody>
          <a:bodyPr/>
          <a:lstStyle/>
          <a:p>
            <a:r>
              <a:rPr lang="en-US" sz="5300" dirty="0" smtClean="0"/>
              <a:t>We can make it better.</a:t>
            </a:r>
            <a:br>
              <a:rPr lang="en-US" sz="5300" dirty="0" smtClean="0"/>
            </a:br>
            <a:r>
              <a:rPr lang="en-US" sz="5300" dirty="0" smtClean="0"/>
              <a:t/>
            </a:r>
            <a:br>
              <a:rPr lang="en-US" sz="5300" dirty="0" smtClean="0"/>
            </a:br>
            <a:r>
              <a:rPr lang="en-US" sz="5300" dirty="0" smtClean="0"/>
              <a:t>First, study what is going on.</a:t>
            </a:r>
            <a:endParaRPr lang="en-US" sz="5300" dirty="0"/>
          </a:p>
        </p:txBody>
      </p:sp>
      <p:pic>
        <p:nvPicPr>
          <p:cNvPr id="5" name="Picture 4" descr="unlocking-clubhouse.jpg"/>
          <p:cNvPicPr>
            <a:picLocks noChangeAspect="1"/>
          </p:cNvPicPr>
          <p:nvPr/>
        </p:nvPicPr>
        <p:blipFill>
          <a:blip r:embed="rId2"/>
          <a:stretch>
            <a:fillRect/>
          </a:stretch>
        </p:blipFill>
        <p:spPr>
          <a:xfrm>
            <a:off x="4191803" y="0"/>
            <a:ext cx="4952197" cy="6858000"/>
          </a:xfrm>
          <a:prstGeom prst="rect">
            <a:avLst/>
          </a:prstGeom>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Lethbridge</a:t>
            </a:r>
            <a:r>
              <a:rPr lang="en-US" dirty="0" smtClean="0"/>
              <a:t> </a:t>
            </a:r>
            <a:r>
              <a:rPr lang="en-US" dirty="0" smtClean="0"/>
              <a:t>Survey, CSEET 1998</a:t>
            </a:r>
            <a:endParaRPr lang="en-US" dirty="0"/>
          </a:p>
        </p:txBody>
      </p:sp>
      <p:sp>
        <p:nvSpPr>
          <p:cNvPr id="3" name="Content Placeholder 2"/>
          <p:cNvSpPr>
            <a:spLocks noGrp="1"/>
          </p:cNvSpPr>
          <p:nvPr>
            <p:ph idx="1"/>
          </p:nvPr>
        </p:nvSpPr>
        <p:spPr>
          <a:xfrm>
            <a:off x="381000" y="1411552"/>
            <a:ext cx="8382000" cy="3453253"/>
          </a:xfrm>
        </p:spPr>
        <p:txBody>
          <a:bodyPr/>
          <a:lstStyle/>
          <a:p>
            <a:r>
              <a:rPr lang="en-US" dirty="0" smtClean="0"/>
              <a:t>What do professional software engineers think was important in their CS Education?</a:t>
            </a:r>
          </a:p>
          <a:p>
            <a:pPr marL="868877" lvl="1" indent="-514350">
              <a:buFont typeface="+mj-lt"/>
              <a:buAutoNum type="arabicPeriod"/>
            </a:pPr>
            <a:r>
              <a:rPr lang="en-US" dirty="0" smtClean="0"/>
              <a:t>Programming Languages</a:t>
            </a:r>
          </a:p>
          <a:p>
            <a:pPr marL="868877" lvl="1" indent="-514350">
              <a:buFont typeface="+mj-lt"/>
              <a:buAutoNum type="arabicPeriod"/>
            </a:pPr>
            <a:r>
              <a:rPr lang="en-US" dirty="0" smtClean="0"/>
              <a:t>Data Structures</a:t>
            </a:r>
          </a:p>
          <a:p>
            <a:pPr marL="868877" lvl="1" indent="-514350">
              <a:buFont typeface="+mj-lt"/>
              <a:buAutoNum type="arabicPeriod"/>
            </a:pPr>
            <a:r>
              <a:rPr lang="en-US" dirty="0" smtClean="0"/>
              <a:t>Software Design</a:t>
            </a:r>
          </a:p>
          <a:p>
            <a:pPr marL="868877" lvl="1" indent="-514350">
              <a:buFont typeface="+mj-lt"/>
              <a:buAutoNum type="arabicPeriod"/>
            </a:pPr>
            <a:r>
              <a:rPr lang="en-US" dirty="0" smtClean="0"/>
              <a:t>Software Architecture</a:t>
            </a:r>
          </a:p>
          <a:p>
            <a:pPr marL="868877" lvl="1" indent="-514350">
              <a:buFont typeface="+mj-lt"/>
              <a:buAutoNum type="arabicPeriod"/>
            </a:pPr>
            <a:r>
              <a:rPr lang="en-US" dirty="0" smtClean="0"/>
              <a:t>Requirements Gathering</a:t>
            </a: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smtClean="0"/>
              <a:t>Lethbridge</a:t>
            </a:r>
            <a:r>
              <a:rPr dirty="0" smtClean="0"/>
              <a:t> </a:t>
            </a:r>
            <a:r>
              <a:rPr dirty="0" smtClean="0"/>
              <a:t>Survey, CSEET 1998</a:t>
            </a:r>
            <a:endParaRPr lang="en-US" dirty="0"/>
          </a:p>
        </p:txBody>
      </p:sp>
      <p:sp>
        <p:nvSpPr>
          <p:cNvPr id="3" name="Content Placeholder 2"/>
          <p:cNvSpPr>
            <a:spLocks noGrp="1"/>
          </p:cNvSpPr>
          <p:nvPr>
            <p:ph idx="1"/>
          </p:nvPr>
        </p:nvSpPr>
        <p:spPr>
          <a:xfrm>
            <a:off x="381000" y="1411552"/>
            <a:ext cx="8382000" cy="4062651"/>
          </a:xfrm>
        </p:spPr>
        <p:txBody>
          <a:bodyPr/>
          <a:lstStyle/>
          <a:p>
            <a:r>
              <a:rPr lang="en-US" dirty="0" smtClean="0"/>
              <a:t>What was </a:t>
            </a:r>
            <a:r>
              <a:rPr lang="en-US" i="1" dirty="0" smtClean="0"/>
              <a:t>missing</a:t>
            </a:r>
            <a:r>
              <a:rPr lang="en-US" dirty="0" smtClean="0"/>
              <a:t> from their CS Education that they needed and would have liked?</a:t>
            </a:r>
          </a:p>
          <a:p>
            <a:pPr marL="868877" lvl="1" indent="-514350">
              <a:buFont typeface="+mj-lt"/>
              <a:buAutoNum type="arabicPeriod"/>
            </a:pPr>
            <a:r>
              <a:rPr lang="en-US" dirty="0" smtClean="0"/>
              <a:t>Negotiation</a:t>
            </a:r>
          </a:p>
          <a:p>
            <a:pPr marL="868877" lvl="1" indent="-514350">
              <a:buFont typeface="+mj-lt"/>
              <a:buAutoNum type="arabicPeriod"/>
            </a:pPr>
            <a:r>
              <a:rPr lang="en-US" dirty="0" smtClean="0"/>
              <a:t>Human-Computer Interaction</a:t>
            </a:r>
          </a:p>
          <a:p>
            <a:pPr marL="868877" lvl="1" indent="-514350">
              <a:buFont typeface="+mj-lt"/>
              <a:buAutoNum type="arabicPeriod"/>
            </a:pPr>
            <a:r>
              <a:rPr lang="en-US" dirty="0" smtClean="0"/>
              <a:t>Leadership</a:t>
            </a:r>
          </a:p>
          <a:p>
            <a:pPr marL="868877" lvl="1" indent="-514350">
              <a:buFont typeface="+mj-lt"/>
              <a:buAutoNum type="arabicPeriod"/>
            </a:pPr>
            <a:r>
              <a:rPr lang="en-US" dirty="0" smtClean="0"/>
              <a:t>Real-time Systems</a:t>
            </a:r>
          </a:p>
          <a:p>
            <a:pPr marL="868877" lvl="1" indent="-514350">
              <a:buFont typeface="+mj-lt"/>
              <a:buAutoNum type="arabicPeriod"/>
            </a:pPr>
            <a:r>
              <a:rPr lang="en-US" dirty="0" smtClean="0"/>
              <a:t>Management</a:t>
            </a:r>
          </a:p>
          <a:p>
            <a:endParaRPr lang="en-US" dirty="0"/>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3618986" cy="2991588"/>
          </a:xfrm>
        </p:spPr>
        <p:txBody>
          <a:bodyPr/>
          <a:lstStyle/>
          <a:p>
            <a:r>
              <a:rPr dirty="0" smtClean="0"/>
              <a:t>Increase  </a:t>
            </a:r>
            <a:r>
              <a:rPr dirty="0"/>
              <a:t>s</a:t>
            </a:r>
            <a:r>
              <a:rPr dirty="0" smtClean="0"/>
              <a:t>ocial realism in the curriculum.</a:t>
            </a:r>
            <a:endParaRPr lang="en-US" dirty="0"/>
          </a:p>
        </p:txBody>
      </p:sp>
      <p:pic>
        <p:nvPicPr>
          <p:cNvPr id="3074" name="Picture 2" descr="E:\DVD Art\Artwork_Imagery\Brand Photos\FY10 Dynamics Industry Stock - no exp\Industry Stock_no exp\Education\Education_Image 1_no expir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9986" y="0"/>
            <a:ext cx="5144014"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Multitude of </a:t>
            </a:r>
            <a:r>
              <a:rPr lang="en-US" dirty="0" err="1" smtClean="0"/>
              <a:t>Opportunties</a:t>
            </a:r>
            <a:endParaRPr lang="en-US" dirty="0"/>
          </a:p>
        </p:txBody>
      </p:sp>
      <p:sp>
        <p:nvSpPr>
          <p:cNvPr id="3" name="Content Placeholder 2"/>
          <p:cNvSpPr>
            <a:spLocks noGrp="1"/>
          </p:cNvSpPr>
          <p:nvPr>
            <p:ph idx="1"/>
          </p:nvPr>
        </p:nvSpPr>
        <p:spPr>
          <a:xfrm>
            <a:off x="380999" y="1330870"/>
            <a:ext cx="8440271" cy="4621265"/>
          </a:xfrm>
        </p:spPr>
        <p:txBody>
          <a:bodyPr numCol="2"/>
          <a:lstStyle/>
          <a:p>
            <a:r>
              <a:rPr lang="en-US" dirty="0" smtClean="0"/>
              <a:t>Communication Skills</a:t>
            </a:r>
          </a:p>
          <a:p>
            <a:r>
              <a:rPr lang="en-US" dirty="0" smtClean="0"/>
              <a:t>Social Simulation</a:t>
            </a:r>
            <a:endParaRPr lang="en-US" dirty="0" smtClean="0"/>
          </a:p>
          <a:p>
            <a:r>
              <a:rPr lang="en-US" dirty="0" smtClean="0"/>
              <a:t>Peer </a:t>
            </a:r>
            <a:r>
              <a:rPr lang="en-US" dirty="0" smtClean="0"/>
              <a:t>Mentoring</a:t>
            </a:r>
            <a:endParaRPr lang="en-US" dirty="0"/>
          </a:p>
          <a:p>
            <a:r>
              <a:rPr lang="en-US" dirty="0"/>
              <a:t>Pair </a:t>
            </a:r>
            <a:r>
              <a:rPr lang="en-US" dirty="0" smtClean="0"/>
              <a:t>Programming</a:t>
            </a:r>
            <a:endParaRPr lang="en-US" dirty="0"/>
          </a:p>
          <a:p>
            <a:r>
              <a:rPr lang="en-US" dirty="0" smtClean="0"/>
              <a:t>Brownfield Software Engineering</a:t>
            </a:r>
          </a:p>
          <a:p>
            <a:r>
              <a:rPr lang="en-US" dirty="0" smtClean="0"/>
              <a:t>Community-based Service</a:t>
            </a:r>
          </a:p>
          <a:p>
            <a:r>
              <a:rPr lang="en-US" dirty="0" smtClean="0"/>
              <a:t>Global </a:t>
            </a:r>
            <a:r>
              <a:rPr lang="en-US" dirty="0" smtClean="0"/>
              <a:t>Distributed Software Development</a:t>
            </a:r>
          </a:p>
          <a:p>
            <a:r>
              <a:rPr lang="en-US" dirty="0"/>
              <a:t>Legitimate Peripheral </a:t>
            </a:r>
            <a:r>
              <a:rPr lang="en-US" dirty="0" smtClean="0"/>
              <a:t>Participation</a:t>
            </a:r>
          </a:p>
          <a:p>
            <a:r>
              <a:rPr lang="en-US" dirty="0" smtClean="0"/>
              <a:t>Competition</a:t>
            </a:r>
          </a:p>
          <a:p>
            <a:r>
              <a:rPr lang="en-US" dirty="0" smtClean="0"/>
              <a:t>Microsoft Partnership</a:t>
            </a:r>
            <a:endParaRPr lang="en-US" dirty="0"/>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 </a:t>
            </a:r>
            <a:r>
              <a:rPr lang="en-US" dirty="0" smtClean="0"/>
              <a:t>Communication </a:t>
            </a:r>
            <a:r>
              <a:rPr lang="en-US" dirty="0" smtClean="0"/>
              <a:t>Skills</a:t>
            </a:r>
            <a:endParaRPr lang="en-US" dirty="0"/>
          </a:p>
        </p:txBody>
      </p:sp>
      <p:sp>
        <p:nvSpPr>
          <p:cNvPr id="3" name="Content Placeholder 2"/>
          <p:cNvSpPr>
            <a:spLocks noGrp="1"/>
          </p:cNvSpPr>
          <p:nvPr>
            <p:ph idx="1"/>
          </p:nvPr>
        </p:nvSpPr>
        <p:spPr>
          <a:xfrm>
            <a:off x="381000" y="1411552"/>
            <a:ext cx="8382000" cy="5398401"/>
          </a:xfrm>
        </p:spPr>
        <p:txBody>
          <a:bodyPr/>
          <a:lstStyle/>
          <a:p>
            <a:r>
              <a:rPr lang="en-US" sz="3200" dirty="0" smtClean="0">
                <a:solidFill>
                  <a:schemeClr val="accent3">
                    <a:lumMod val="60000"/>
                    <a:lumOff val="40000"/>
                  </a:schemeClr>
                </a:solidFill>
                <a:latin typeface="Segoe" pitchFamily="34" charset="0"/>
              </a:rPr>
              <a:t>“Incorporating </a:t>
            </a:r>
            <a:r>
              <a:rPr lang="en-US" sz="3200" dirty="0">
                <a:solidFill>
                  <a:schemeClr val="accent3">
                    <a:lumMod val="60000"/>
                    <a:lumOff val="40000"/>
                  </a:schemeClr>
                </a:solidFill>
                <a:latin typeface="Segoe" pitchFamily="34" charset="0"/>
              </a:rPr>
              <a:t>Communication Skills Throughout the Computer Science and Software Engineering </a:t>
            </a:r>
            <a:r>
              <a:rPr lang="en-US" sz="3200" dirty="0" smtClean="0">
                <a:solidFill>
                  <a:schemeClr val="accent3">
                    <a:lumMod val="60000"/>
                    <a:lumOff val="40000"/>
                  </a:schemeClr>
                </a:solidFill>
                <a:latin typeface="Segoe" pitchFamily="34" charset="0"/>
              </a:rPr>
              <a:t>Curricula”</a:t>
            </a:r>
            <a:r>
              <a:rPr lang="en-US" sz="3200" dirty="0" smtClean="0">
                <a:latin typeface="Segoe" pitchFamily="34" charset="0"/>
              </a:rPr>
              <a:t> </a:t>
            </a:r>
          </a:p>
          <a:p>
            <a:r>
              <a:rPr lang="en-US" sz="3200" dirty="0"/>
              <a:t>Augment CS curricula with explicitly designed communications learning goals, instruction, assignments, and evaluation.</a:t>
            </a:r>
          </a:p>
          <a:p>
            <a:pPr lvl="1"/>
            <a:r>
              <a:rPr lang="en-US" dirty="0" smtClean="0"/>
              <a:t>NSF CPATH II Project</a:t>
            </a:r>
          </a:p>
          <a:p>
            <a:pPr lvl="1"/>
            <a:r>
              <a:rPr lang="en-US" dirty="0" smtClean="0"/>
              <a:t>Leads:</a:t>
            </a:r>
            <a:r>
              <a:rPr lang="en-US" dirty="0" smtClean="0"/>
              <a:t> </a:t>
            </a:r>
            <a:r>
              <a:rPr lang="en-US" dirty="0" smtClean="0">
                <a:latin typeface="Segoe" pitchFamily="34" charset="0"/>
              </a:rPr>
              <a:t>Miami </a:t>
            </a:r>
            <a:r>
              <a:rPr lang="en-US" dirty="0">
                <a:latin typeface="Segoe" pitchFamily="34" charset="0"/>
              </a:rPr>
              <a:t>University of Ohio, </a:t>
            </a:r>
            <a:r>
              <a:rPr lang="en-US" dirty="0" smtClean="0">
                <a:latin typeface="Segoe" pitchFamily="34" charset="0"/>
              </a:rPr>
              <a:t>NCSU</a:t>
            </a:r>
          </a:p>
          <a:p>
            <a:pPr lvl="1"/>
            <a:r>
              <a:rPr lang="en-US" dirty="0" smtClean="0">
                <a:latin typeface="Segoe" pitchFamily="34" charset="0"/>
              </a:rPr>
              <a:t>Participants from 14 institutions</a:t>
            </a:r>
          </a:p>
          <a:p>
            <a:pPr lvl="1"/>
            <a:r>
              <a:rPr lang="en-US" dirty="0" smtClean="0">
                <a:latin typeface="Segoe" pitchFamily="34" charset="0"/>
              </a:rPr>
              <a:t>From </a:t>
            </a:r>
            <a:r>
              <a:rPr lang="en-US" dirty="0">
                <a:latin typeface="Segoe" pitchFamily="34" charset="0"/>
              </a:rPr>
              <a:t>C</a:t>
            </a:r>
            <a:r>
              <a:rPr lang="en-US" dirty="0" smtClean="0">
                <a:latin typeface="Segoe" pitchFamily="34" charset="0"/>
              </a:rPr>
              <a:t>omputer Science </a:t>
            </a:r>
            <a:r>
              <a:rPr lang="en-US" i="1" dirty="0" smtClean="0">
                <a:latin typeface="Segoe" pitchFamily="34" charset="0"/>
              </a:rPr>
              <a:t>and</a:t>
            </a:r>
            <a:r>
              <a:rPr lang="en-US" dirty="0" smtClean="0">
                <a:latin typeface="Segoe" pitchFamily="34" charset="0"/>
              </a:rPr>
              <a:t> Communications</a:t>
            </a:r>
          </a:p>
          <a:p>
            <a:pPr marL="0" indent="0" algn="ctr">
              <a:buNone/>
            </a:pPr>
            <a:r>
              <a:rPr lang="en-US" sz="3600" i="1" dirty="0" smtClean="0">
                <a:latin typeface="Gill Sans"/>
                <a:cs typeface="Gill Sans"/>
                <a:hlinkClick r:id="rId2"/>
              </a:rPr>
              <a:t>http</a:t>
            </a:r>
            <a:r>
              <a:rPr lang="en-US" sz="3600" i="1" dirty="0">
                <a:latin typeface="Gill Sans"/>
                <a:cs typeface="Gill Sans"/>
                <a:hlinkClick r:id="rId2"/>
              </a:rPr>
              <a:t>://cpath.csi.muohio.edu</a:t>
            </a:r>
            <a:r>
              <a:rPr lang="en-US" sz="3600" dirty="0">
                <a:latin typeface="Gill Sans"/>
                <a:cs typeface="Gill Sans"/>
              </a:rPr>
              <a:t> </a:t>
            </a:r>
            <a:endParaRPr lang="en-US" dirty="0"/>
          </a:p>
        </p:txBody>
      </p:sp>
      <p:sp>
        <p:nvSpPr>
          <p:cNvPr id="4" name="Rounded Rectangle 3"/>
          <p:cNvSpPr/>
          <p:nvPr/>
        </p:nvSpPr>
        <p:spPr bwMode="auto">
          <a:xfrm>
            <a:off x="2120348" y="2252870"/>
            <a:ext cx="4810539" cy="2756452"/>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lang="en-US" sz="3200" dirty="0" smtClean="0">
                <a:solidFill>
                  <a:schemeClr val="bg1"/>
                </a:solidFill>
                <a:latin typeface="Segoe" pitchFamily="34" charset="0"/>
              </a:rPr>
              <a:t>For more information, come to our panel!</a:t>
            </a:r>
          </a:p>
          <a:p>
            <a:pPr marL="0" marR="0" indent="0" algn="ctr" defTabSz="1096963" rtl="0" eaLnBrk="1" fontAlgn="base" latinLnBrk="0" hangingPunct="1">
              <a:lnSpc>
                <a:spcPct val="100000"/>
              </a:lnSpc>
              <a:spcBef>
                <a:spcPct val="0"/>
              </a:spcBef>
              <a:spcAft>
                <a:spcPct val="0"/>
              </a:spcAft>
              <a:buClrTx/>
              <a:buSzTx/>
              <a:buFontTx/>
              <a:buNone/>
              <a:tabLst/>
            </a:pPr>
            <a:r>
              <a:rPr kumimoji="0" lang="en-US" sz="3200" b="0" i="0" u="none" strike="noStrike" cap="none" normalizeH="0" dirty="0" smtClean="0">
                <a:solidFill>
                  <a:schemeClr val="bg1"/>
                </a:solidFill>
                <a:latin typeface="Segoe" pitchFamily="34" charset="0"/>
              </a:rPr>
              <a:t>Today, 3:30pm-5pm, Honolulu 3</a:t>
            </a:r>
            <a:endParaRPr kumimoji="0" lang="en-US" sz="3200" b="0" i="0" u="none" strike="noStrike" cap="none" normalizeH="0" baseline="0" dirty="0" smtClean="0">
              <a:solidFill>
                <a:schemeClr val="bg1"/>
              </a:solidFill>
              <a:latin typeface="Segoe" pitchFamily="34" charset="0"/>
            </a:endParaRPr>
          </a:p>
        </p:txBody>
      </p:sp>
    </p:spTree>
    <p:extLst>
      <p:ext uri="{BB962C8B-B14F-4D97-AF65-F5344CB8AC3E}">
        <p14:creationId xmlns:p14="http://schemas.microsoft.com/office/powerpoint/2010/main" val="41065791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Simulation</a:t>
            </a:r>
            <a:endParaRPr lang="en-US" dirty="0"/>
          </a:p>
        </p:txBody>
      </p:sp>
      <p:pic>
        <p:nvPicPr>
          <p:cNvPr id="4" name="Content Placeholder 3" descr="hazzan.jpg"/>
          <p:cNvPicPr>
            <a:picLocks noGrp="1" noChangeAspect="1"/>
          </p:cNvPicPr>
          <p:nvPr>
            <p:ph idx="1"/>
          </p:nvPr>
        </p:nvPicPr>
        <p:blipFill>
          <a:blip r:embed="rId3"/>
          <a:stretch>
            <a:fillRect/>
          </a:stretch>
        </p:blipFill>
        <p:spPr>
          <a:xfrm>
            <a:off x="2319130" y="1148852"/>
            <a:ext cx="4421185" cy="5541065"/>
          </a:xfrm>
        </p:spPr>
      </p:pic>
    </p:spTree>
    <p:extLst>
      <p:ext uri="{BB962C8B-B14F-4D97-AF65-F5344CB8AC3E}">
        <p14:creationId xmlns:p14="http://schemas.microsoft.com/office/powerpoint/2010/main" val="3886029034"/>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Support Peer </a:t>
            </a:r>
            <a:r>
              <a:rPr dirty="0" smtClean="0"/>
              <a:t>Mentoring</a:t>
            </a:r>
            <a:endParaRPr lang="en-US" dirty="0"/>
          </a:p>
        </p:txBody>
      </p:sp>
      <p:pic>
        <p:nvPicPr>
          <p:cNvPr id="48129" name="Picture 1" descr="C:\MS Stock Art\DVD_ART35\Artwork_Imagery\Brand Photos\Scenarios\FY07-FY09 MS Hardware - no exp\LiveCam VX-5500  chat IM webcam web camera home relaxing laptop.png"/>
          <p:cNvPicPr>
            <a:picLocks noGrp="1" noChangeAspect="1" noChangeArrowheads="1"/>
          </p:cNvPicPr>
          <p:nvPr>
            <p:ph idx="1"/>
          </p:nvPr>
        </p:nvPicPr>
        <p:blipFill>
          <a:blip r:embed="rId3"/>
          <a:srcRect/>
          <a:stretch>
            <a:fillRect/>
          </a:stretch>
        </p:blipFill>
        <p:spPr bwMode="auto">
          <a:xfrm>
            <a:off x="1163655" y="1095004"/>
            <a:ext cx="6793244" cy="4532068"/>
          </a:xfrm>
          <a:prstGeom prst="rect">
            <a:avLst/>
          </a:prstGeom>
          <a:noFill/>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Practice Pair </a:t>
            </a:r>
            <a:r>
              <a:rPr dirty="0" smtClean="0"/>
              <a:t>Programming</a:t>
            </a:r>
            <a:endParaRPr lang="en-US" dirty="0"/>
          </a:p>
        </p:txBody>
      </p:sp>
      <p:pic>
        <p:nvPicPr>
          <p:cNvPr id="7170" name="Picture 2"/>
          <p:cNvPicPr>
            <a:picLocks noGrp="1" noChangeAspect="1" noChangeArrowheads="1"/>
          </p:cNvPicPr>
          <p:nvPr>
            <p:ph idx="1"/>
          </p:nvPr>
        </p:nvPicPr>
        <p:blipFill>
          <a:blip r:embed="rId3"/>
          <a:srcRect/>
          <a:stretch>
            <a:fillRect/>
          </a:stretch>
        </p:blipFill>
        <p:spPr bwMode="auto">
          <a:xfrm>
            <a:off x="1436717" y="1106727"/>
            <a:ext cx="6270566" cy="4180376"/>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5" y="230187"/>
            <a:ext cx="8783782" cy="692497"/>
          </a:xfrm>
        </p:spPr>
        <p:txBody>
          <a:bodyPr/>
          <a:lstStyle/>
          <a:p>
            <a:r>
              <a:rPr sz="5000" dirty="0" smtClean="0"/>
              <a:t>Try Brownfield </a:t>
            </a:r>
            <a:r>
              <a:rPr sz="5000" dirty="0" smtClean="0"/>
              <a:t>Software Engineering</a:t>
            </a:r>
            <a:endParaRPr lang="en-US" sz="5000" dirty="0"/>
          </a:p>
        </p:txBody>
      </p:sp>
      <p:pic>
        <p:nvPicPr>
          <p:cNvPr id="4" name="Content Placeholder 3" descr="brownfield.jpg"/>
          <p:cNvPicPr>
            <a:picLocks noGrp="1" noChangeAspect="1"/>
          </p:cNvPicPr>
          <p:nvPr>
            <p:ph idx="1"/>
          </p:nvPr>
        </p:nvPicPr>
        <p:blipFill>
          <a:blip r:embed="rId3" cstate="print"/>
          <a:stretch>
            <a:fillRect/>
          </a:stretch>
        </p:blipFill>
        <p:spPr>
          <a:xfrm>
            <a:off x="1075765" y="1330428"/>
            <a:ext cx="7005917" cy="5254440"/>
          </a:xfrm>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382000" cy="664797"/>
          </a:xfrm>
        </p:spPr>
        <p:txBody>
          <a:bodyPr/>
          <a:lstStyle/>
          <a:p>
            <a:r>
              <a:rPr lang="en-US" sz="4800" dirty="0" smtClean="0"/>
              <a:t>Community-Based Service Projects</a:t>
            </a:r>
            <a:endParaRPr lang="en-US" sz="4800" dirty="0"/>
          </a:p>
        </p:txBody>
      </p:sp>
      <p:pic>
        <p:nvPicPr>
          <p:cNvPr id="1026" name="Picture 2" descr="C:\DVD\DVD_Art_Sept-2-2010\Artwork_Imagery\Brand Photos\MS Education - no Exp\edu_sing3_8919_rg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394" y="1146048"/>
            <a:ext cx="7148722" cy="5200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186094"/>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382000" cy="1495794"/>
          </a:xfrm>
        </p:spPr>
        <p:txBody>
          <a:bodyPr/>
          <a:lstStyle/>
          <a:p>
            <a:r>
              <a:rPr lang="en-US" dirty="0" smtClean="0"/>
              <a:t>Global Distributed Software Development</a:t>
            </a:r>
            <a:endParaRPr lang="en-US" dirty="0"/>
          </a:p>
        </p:txBody>
      </p:sp>
      <p:sp>
        <p:nvSpPr>
          <p:cNvPr id="3" name="Content Placeholder 2"/>
          <p:cNvSpPr>
            <a:spLocks noGrp="1"/>
          </p:cNvSpPr>
          <p:nvPr>
            <p:ph idx="1"/>
          </p:nvPr>
        </p:nvSpPr>
        <p:spPr>
          <a:xfrm>
            <a:off x="381000" y="2007892"/>
            <a:ext cx="8763000" cy="4045723"/>
          </a:xfrm>
        </p:spPr>
        <p:txBody>
          <a:bodyPr/>
          <a:lstStyle/>
          <a:p>
            <a:r>
              <a:rPr lang="en-US" dirty="0" smtClean="0">
                <a:solidFill>
                  <a:schemeClr val="accent3">
                    <a:lumMod val="60000"/>
                    <a:lumOff val="40000"/>
                  </a:schemeClr>
                </a:solidFill>
              </a:rPr>
              <a:t>“Internationalization </a:t>
            </a:r>
            <a:r>
              <a:rPr lang="en-US" dirty="0">
                <a:solidFill>
                  <a:schemeClr val="accent3">
                    <a:lumMod val="60000"/>
                    <a:lumOff val="40000"/>
                  </a:schemeClr>
                </a:solidFill>
              </a:rPr>
              <a:t>of CS </a:t>
            </a:r>
            <a:r>
              <a:rPr lang="en-US" dirty="0" smtClean="0">
                <a:solidFill>
                  <a:schemeClr val="accent3">
                    <a:lumMod val="60000"/>
                    <a:lumOff val="40000"/>
                  </a:schemeClr>
                </a:solidFill>
              </a:rPr>
              <a:t>Education”</a:t>
            </a:r>
            <a:endParaRPr lang="en-US" dirty="0">
              <a:solidFill>
                <a:schemeClr val="accent3">
                  <a:lumMod val="60000"/>
                  <a:lumOff val="40000"/>
                </a:schemeClr>
              </a:solidFill>
            </a:endParaRPr>
          </a:p>
          <a:p>
            <a:r>
              <a:rPr lang="en-US" dirty="0" smtClean="0"/>
              <a:t>Provides awareness of culture and needs of international communities; exposes students to issues related to distributed </a:t>
            </a:r>
            <a:r>
              <a:rPr lang="en-US" dirty="0" smtClean="0"/>
              <a:t>development.</a:t>
            </a:r>
          </a:p>
          <a:p>
            <a:pPr lvl="1"/>
            <a:r>
              <a:rPr lang="en-US" dirty="0"/>
              <a:t>NSF </a:t>
            </a:r>
            <a:r>
              <a:rPr lang="en-US" dirty="0" smtClean="0"/>
              <a:t>CPATH </a:t>
            </a:r>
            <a:r>
              <a:rPr lang="en-US" dirty="0"/>
              <a:t>Project</a:t>
            </a:r>
          </a:p>
          <a:p>
            <a:pPr lvl="1"/>
            <a:r>
              <a:rPr lang="en-US" sz="2900" dirty="0"/>
              <a:t>Leads: </a:t>
            </a:r>
            <a:r>
              <a:rPr lang="en-US" sz="2900" dirty="0" smtClean="0">
                <a:latin typeface="Segoe" pitchFamily="34" charset="0"/>
              </a:rPr>
              <a:t>U Oregon, Portland State U, Willamette U</a:t>
            </a:r>
            <a:endParaRPr lang="en-US" sz="2900" dirty="0">
              <a:latin typeface="Segoe" pitchFamily="34" charset="0"/>
            </a:endParaRPr>
          </a:p>
          <a:p>
            <a:pPr lvl="1"/>
            <a:r>
              <a:rPr lang="en-US" dirty="0">
                <a:latin typeface="Segoe" pitchFamily="34" charset="0"/>
              </a:rPr>
              <a:t>Participants from </a:t>
            </a:r>
            <a:r>
              <a:rPr lang="en-US" dirty="0" smtClean="0">
                <a:latin typeface="Segoe" pitchFamily="34" charset="0"/>
              </a:rPr>
              <a:t>13 US &amp; 16 Asian universities </a:t>
            </a:r>
            <a:endParaRPr lang="en-US" dirty="0">
              <a:latin typeface="Segoe" pitchFamily="34" charset="0"/>
            </a:endParaRPr>
          </a:p>
          <a:p>
            <a:pPr marL="0" indent="0" algn="ctr">
              <a:buNone/>
            </a:pPr>
            <a:r>
              <a:rPr lang="en-US" sz="3600" i="1" dirty="0" smtClean="0">
                <a:latin typeface="Gill Sans"/>
                <a:cs typeface="Gill Sans"/>
                <a:hlinkClick r:id="rId2"/>
              </a:rPr>
              <a:t>http://www.CPATHi18n.org</a:t>
            </a:r>
            <a:endParaRPr lang="en-US" sz="3600" i="1" dirty="0" smtClean="0">
              <a:latin typeface="Gill Sans"/>
              <a:cs typeface="Gill Sans"/>
            </a:endParaRPr>
          </a:p>
        </p:txBody>
      </p:sp>
    </p:spTree>
    <p:extLst>
      <p:ext uri="{BB962C8B-B14F-4D97-AF65-F5344CB8AC3E}">
        <p14:creationId xmlns:p14="http://schemas.microsoft.com/office/powerpoint/2010/main" val="150353787"/>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7"/>
            <a:ext cx="8617226" cy="664797"/>
          </a:xfrm>
        </p:spPr>
        <p:txBody>
          <a:bodyPr/>
          <a:lstStyle/>
          <a:p>
            <a:r>
              <a:rPr sz="4800" dirty="0" smtClean="0"/>
              <a:t>(Il)legitimate </a:t>
            </a:r>
            <a:r>
              <a:rPr sz="4800" dirty="0" smtClean="0"/>
              <a:t>Peripheral Participation</a:t>
            </a:r>
            <a:endParaRPr lang="en-US" sz="4800" dirty="0"/>
          </a:p>
        </p:txBody>
      </p:sp>
      <p:pic>
        <p:nvPicPr>
          <p:cNvPr id="49154" name="Picture 2" descr="http://assets.cambridge.org/97805214/13084/cover/9780521413084.jpg"/>
          <p:cNvPicPr>
            <a:picLocks noChangeAspect="1" noChangeArrowheads="1"/>
          </p:cNvPicPr>
          <p:nvPr/>
        </p:nvPicPr>
        <p:blipFill>
          <a:blip r:embed="rId3"/>
          <a:srcRect/>
          <a:stretch>
            <a:fillRect/>
          </a:stretch>
        </p:blipFill>
        <p:spPr bwMode="auto">
          <a:xfrm>
            <a:off x="1068591" y="1886237"/>
            <a:ext cx="2621281" cy="3931920"/>
          </a:xfrm>
          <a:prstGeom prst="rect">
            <a:avLst/>
          </a:prstGeom>
          <a:noFill/>
        </p:spPr>
      </p:pic>
      <p:pic>
        <p:nvPicPr>
          <p:cNvPr id="4097" name="Picture 1" descr="http://ecx.images-amazon.com/images/I/51AS%2BFLc9EL._SS500_.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52732" y="1886237"/>
            <a:ext cx="3931920" cy="39319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131123"/>
            <a:ext cx="9143999" cy="3477875"/>
          </a:xfrm>
          <a:prstGeom prst="rect">
            <a:avLst/>
          </a:prstGeom>
          <a:noFill/>
        </p:spPr>
        <p:txBody>
          <a:bodyPr wrap="square" numCol="3" rtlCol="0">
            <a:spAutoFit/>
          </a:bodyPr>
          <a:lstStyle/>
          <a:p>
            <a:pPr marL="800082" lvl="1" indent="-342900">
              <a:buFont typeface="Arial" pitchFamily="34" charset="0"/>
              <a:buChar char="•"/>
            </a:pPr>
            <a:r>
              <a:rPr lang="en-US" sz="2000" dirty="0" smtClean="0"/>
              <a:t>Software </a:t>
            </a:r>
            <a:r>
              <a:rPr lang="en-US" sz="2000" dirty="0"/>
              <a:t>Design</a:t>
            </a:r>
          </a:p>
          <a:p>
            <a:pPr marL="800082" lvl="1" indent="-342900">
              <a:buFont typeface="Arial" pitchFamily="34" charset="0"/>
              <a:buChar char="•"/>
            </a:pPr>
            <a:r>
              <a:rPr lang="en-US" sz="2000" dirty="0"/>
              <a:t>Embedded </a:t>
            </a:r>
            <a:r>
              <a:rPr lang="en-US" sz="2000" dirty="0" err="1"/>
              <a:t>Dev</a:t>
            </a:r>
            <a:endParaRPr lang="en-US" sz="2000" dirty="0"/>
          </a:p>
          <a:p>
            <a:pPr marL="800082" lvl="1" indent="-342900">
              <a:buFont typeface="Arial" pitchFamily="34" charset="0"/>
              <a:buChar char="•"/>
            </a:pPr>
            <a:r>
              <a:rPr lang="en-US" sz="2000" dirty="0"/>
              <a:t>Game </a:t>
            </a:r>
            <a:r>
              <a:rPr lang="en-US" sz="2000" dirty="0" smtClean="0"/>
              <a:t>Design</a:t>
            </a:r>
          </a:p>
          <a:p>
            <a:pPr marL="800082" lvl="1" indent="-342900">
              <a:buFont typeface="Arial" pitchFamily="34" charset="0"/>
              <a:buChar char="•"/>
            </a:pPr>
            <a:endParaRPr lang="en-US" sz="2000" dirty="0"/>
          </a:p>
          <a:p>
            <a:pPr marL="800082" lvl="1" indent="-342900">
              <a:buFont typeface="Arial" pitchFamily="34" charset="0"/>
              <a:buChar char="•"/>
            </a:pPr>
            <a:endParaRPr lang="en-US" sz="2000" dirty="0" smtClean="0"/>
          </a:p>
          <a:p>
            <a:pPr marL="800082" lvl="1" indent="-342900">
              <a:buFont typeface="Arial" pitchFamily="34" charset="0"/>
              <a:buChar char="•"/>
            </a:pPr>
            <a:endParaRPr lang="en-US" sz="2000" dirty="0"/>
          </a:p>
          <a:p>
            <a:pPr marL="800082" lvl="1" indent="-342900">
              <a:buFont typeface="Arial" pitchFamily="34" charset="0"/>
              <a:buChar char="•"/>
            </a:pPr>
            <a:endParaRPr lang="en-US" sz="2000" dirty="0" smtClean="0"/>
          </a:p>
          <a:p>
            <a:pPr marL="800082" lvl="1" indent="-342900">
              <a:buFont typeface="Arial" pitchFamily="34" charset="0"/>
              <a:buChar char="•"/>
            </a:pPr>
            <a:endParaRPr lang="en-US" sz="2000" dirty="0"/>
          </a:p>
          <a:p>
            <a:pPr marL="800082" lvl="1" indent="-342900">
              <a:buFont typeface="Arial" pitchFamily="34" charset="0"/>
              <a:buChar char="•"/>
            </a:pPr>
            <a:endParaRPr lang="en-US" sz="2000" dirty="0" smtClean="0"/>
          </a:p>
          <a:p>
            <a:pPr marL="800082" lvl="1" indent="-342900">
              <a:buFont typeface="Arial" pitchFamily="34" charset="0"/>
              <a:buChar char="•"/>
            </a:pPr>
            <a:endParaRPr lang="en-US" sz="2000" dirty="0"/>
          </a:p>
          <a:p>
            <a:pPr marL="800082" lvl="1" indent="-342900">
              <a:buFont typeface="Arial" pitchFamily="34" charset="0"/>
              <a:buChar char="•"/>
            </a:pPr>
            <a:endParaRPr lang="en-US" sz="2000" dirty="0" smtClean="0"/>
          </a:p>
          <a:p>
            <a:pPr marL="800082" lvl="1" indent="-342900">
              <a:buFont typeface="Arial" pitchFamily="34" charset="0"/>
              <a:buChar char="•"/>
            </a:pPr>
            <a:r>
              <a:rPr lang="en-US" sz="2000" dirty="0" smtClean="0"/>
              <a:t>Digital </a:t>
            </a:r>
            <a:r>
              <a:rPr lang="en-US" sz="2000" dirty="0"/>
              <a:t>Media</a:t>
            </a:r>
          </a:p>
          <a:p>
            <a:pPr marL="800082" lvl="1" indent="-342900">
              <a:buFont typeface="Arial" pitchFamily="34" charset="0"/>
              <a:buChar char="•"/>
            </a:pPr>
            <a:r>
              <a:rPr lang="en-US" sz="2000" dirty="0"/>
              <a:t>Win Phone 7</a:t>
            </a:r>
          </a:p>
          <a:p>
            <a:pPr marL="800082" lvl="1" indent="-342900">
              <a:buFont typeface="Arial" pitchFamily="34" charset="0"/>
              <a:buChar char="•"/>
            </a:pPr>
            <a:r>
              <a:rPr lang="en-US" sz="2000" dirty="0"/>
              <a:t>Interoperability Challenge</a:t>
            </a:r>
          </a:p>
          <a:p>
            <a:pPr marL="800082" lvl="1" indent="-342900">
              <a:buFont typeface="Arial" pitchFamily="34" charset="0"/>
              <a:buChar char="•"/>
            </a:pPr>
            <a:endParaRPr lang="en-US" sz="2000" dirty="0" smtClean="0"/>
          </a:p>
          <a:p>
            <a:pPr marL="800082" lvl="1" indent="-342900">
              <a:buFont typeface="Arial" pitchFamily="34" charset="0"/>
              <a:buChar char="•"/>
            </a:pPr>
            <a:endParaRPr lang="en-US" sz="2000" dirty="0"/>
          </a:p>
          <a:p>
            <a:pPr marL="800082" lvl="1" indent="-342900">
              <a:buFont typeface="Arial" pitchFamily="34" charset="0"/>
              <a:buChar char="•"/>
            </a:pPr>
            <a:endParaRPr lang="en-US" sz="2000" dirty="0" smtClean="0"/>
          </a:p>
          <a:p>
            <a:pPr marL="800082" lvl="1" indent="-342900">
              <a:buFont typeface="Arial" pitchFamily="34" charset="0"/>
              <a:buChar char="•"/>
            </a:pPr>
            <a:endParaRPr lang="en-US" sz="2000" dirty="0"/>
          </a:p>
          <a:p>
            <a:pPr marL="800082" lvl="1" indent="-342900">
              <a:buFont typeface="Arial" pitchFamily="34" charset="0"/>
              <a:buChar char="•"/>
            </a:pPr>
            <a:endParaRPr lang="en-US" sz="2000" dirty="0" smtClean="0"/>
          </a:p>
          <a:p>
            <a:pPr marL="800082" lvl="1" indent="-342900">
              <a:buFont typeface="Arial" pitchFamily="34" charset="0"/>
              <a:buChar char="•"/>
            </a:pPr>
            <a:endParaRPr lang="en-US" sz="2000" dirty="0"/>
          </a:p>
          <a:p>
            <a:pPr marL="800082" lvl="1" indent="-342900">
              <a:buFont typeface="Arial" pitchFamily="34" charset="0"/>
              <a:buChar char="•"/>
            </a:pPr>
            <a:endParaRPr lang="en-US" sz="2000" dirty="0" smtClean="0"/>
          </a:p>
          <a:p>
            <a:pPr marL="800082" lvl="1" indent="-342900">
              <a:buFont typeface="Arial" pitchFamily="34" charset="0"/>
              <a:buChar char="•"/>
            </a:pPr>
            <a:r>
              <a:rPr lang="en-US" sz="2000" dirty="0" smtClean="0"/>
              <a:t>IT </a:t>
            </a:r>
            <a:r>
              <a:rPr lang="en-US" sz="2000" dirty="0"/>
              <a:t>Challenge</a:t>
            </a:r>
          </a:p>
          <a:p>
            <a:pPr marL="800082" lvl="1" indent="-342900">
              <a:buFont typeface="Arial" pitchFamily="34" charset="0"/>
              <a:buChar char="•"/>
            </a:pPr>
            <a:r>
              <a:rPr lang="en-US" sz="2000" dirty="0"/>
              <a:t>Orchard Challenge</a:t>
            </a:r>
          </a:p>
          <a:p>
            <a:pPr marL="800082" lvl="1" indent="-342900">
              <a:buFont typeface="Arial" pitchFamily="34" charset="0"/>
              <a:buChar char="•"/>
            </a:pPr>
            <a:r>
              <a:rPr lang="en-US" sz="2000" dirty="0"/>
              <a:t>Windows 7 Touch Challenge</a:t>
            </a:r>
          </a:p>
          <a:p>
            <a:endParaRPr lang="en-US" dirty="0"/>
          </a:p>
        </p:txBody>
      </p:sp>
      <p:pic>
        <p:nvPicPr>
          <p:cNvPr id="5122" name="Picture 2" descr="Imagine Cup 2011">
            <a:hlinkClick r:id="rId3"/>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72121" y="4445361"/>
            <a:ext cx="4034117" cy="2238444"/>
          </a:xfrm>
          <a:prstGeom prst="rect">
            <a:avLst/>
          </a:prstGeom>
          <a:noFill/>
          <a:ln>
            <a:noFill/>
          </a:ln>
        </p:spPr>
      </p:pic>
      <p:sp>
        <p:nvSpPr>
          <p:cNvPr id="2" name="Title 1"/>
          <p:cNvSpPr>
            <a:spLocks noGrp="1"/>
          </p:cNvSpPr>
          <p:nvPr>
            <p:ph type="title"/>
          </p:nvPr>
        </p:nvSpPr>
        <p:spPr/>
        <p:txBody>
          <a:bodyPr/>
          <a:lstStyle/>
          <a:p>
            <a:r>
              <a:rPr lang="en-US" dirty="0" smtClean="0"/>
              <a:t>Enter Competitions</a:t>
            </a:r>
            <a:endParaRPr lang="en-US" dirty="0"/>
          </a:p>
        </p:txBody>
      </p:sp>
      <p:grpSp>
        <p:nvGrpSpPr>
          <p:cNvPr id="4" name="Group 3"/>
          <p:cNvGrpSpPr/>
          <p:nvPr/>
        </p:nvGrpSpPr>
        <p:grpSpPr>
          <a:xfrm>
            <a:off x="5343096" y="4730777"/>
            <a:ext cx="3428058" cy="1495162"/>
            <a:chOff x="4922566" y="4824956"/>
            <a:chExt cx="3428058" cy="1495162"/>
          </a:xfrm>
        </p:grpSpPr>
        <p:pic>
          <p:nvPicPr>
            <p:cNvPr id="5124" name="Picture 4" descr="KODU *GAME LAB* - Microsoft(R) KODU CU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2566" y="5236428"/>
              <a:ext cx="2876703" cy="108369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Download Kodu">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43543" y="4824956"/>
              <a:ext cx="1307081" cy="847661"/>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extBox 4"/>
          <p:cNvSpPr txBox="1"/>
          <p:nvPr/>
        </p:nvSpPr>
        <p:spPr>
          <a:xfrm>
            <a:off x="498622" y="6225939"/>
            <a:ext cx="3416384" cy="400110"/>
          </a:xfrm>
          <a:prstGeom prst="rect">
            <a:avLst/>
          </a:prstGeom>
          <a:solidFill>
            <a:schemeClr val="accent6">
              <a:lumMod val="50000"/>
            </a:schemeClr>
          </a:solidFill>
        </p:spPr>
        <p:txBody>
          <a:bodyPr wrap="none" rtlCol="0">
            <a:spAutoFit/>
          </a:bodyPr>
          <a:lstStyle/>
          <a:p>
            <a:r>
              <a:rPr lang="en-US" sz="2000" dirty="0">
                <a:solidFill>
                  <a:schemeClr val="accent3">
                    <a:lumMod val="20000"/>
                    <a:lumOff val="80000"/>
                  </a:schemeClr>
                </a:solidFill>
              </a:rPr>
              <a:t>http://</a:t>
            </a:r>
            <a:r>
              <a:rPr lang="en-US" sz="2000" dirty="0" smtClean="0">
                <a:solidFill>
                  <a:schemeClr val="accent3">
                    <a:lumMod val="20000"/>
                    <a:lumOff val="80000"/>
                  </a:schemeClr>
                </a:solidFill>
              </a:rPr>
              <a:t>www.ImagineCup.com</a:t>
            </a:r>
            <a:endParaRPr lang="en-US" sz="2000" dirty="0">
              <a:solidFill>
                <a:schemeClr val="accent3">
                  <a:lumMod val="20000"/>
                  <a:lumOff val="80000"/>
                </a:schemeClr>
              </a:solidFill>
            </a:endParaRPr>
          </a:p>
        </p:txBody>
      </p:sp>
      <p:sp>
        <p:nvSpPr>
          <p:cNvPr id="9" name="TextBox 8"/>
          <p:cNvSpPr txBox="1"/>
          <p:nvPr/>
        </p:nvSpPr>
        <p:spPr>
          <a:xfrm>
            <a:off x="5654472" y="6225939"/>
            <a:ext cx="2253950" cy="400110"/>
          </a:xfrm>
          <a:prstGeom prst="rect">
            <a:avLst/>
          </a:prstGeom>
          <a:solidFill>
            <a:schemeClr val="accent6">
              <a:lumMod val="50000"/>
            </a:schemeClr>
          </a:solidFill>
        </p:spPr>
        <p:txBody>
          <a:bodyPr wrap="none" rtlCol="0">
            <a:spAutoFit/>
          </a:bodyPr>
          <a:lstStyle/>
          <a:p>
            <a:r>
              <a:rPr lang="en-US" sz="2000" dirty="0">
                <a:solidFill>
                  <a:schemeClr val="accent1">
                    <a:lumMod val="20000"/>
                    <a:lumOff val="80000"/>
                  </a:schemeClr>
                </a:solidFill>
              </a:rPr>
              <a:t>http://</a:t>
            </a:r>
            <a:r>
              <a:rPr lang="en-US" sz="2000" dirty="0" smtClean="0">
                <a:solidFill>
                  <a:schemeClr val="accent1">
                    <a:lumMod val="20000"/>
                    <a:lumOff val="80000"/>
                  </a:schemeClr>
                </a:solidFill>
              </a:rPr>
              <a:t>KoduCup.us</a:t>
            </a:r>
            <a:endParaRPr lang="en-US" sz="2000" dirty="0">
              <a:solidFill>
                <a:schemeClr val="accent1">
                  <a:lumMod val="20000"/>
                  <a:lumOff val="80000"/>
                </a:schemeClr>
              </a:solidFill>
            </a:endParaRPr>
          </a:p>
        </p:txBody>
      </p:sp>
      <p:sp>
        <p:nvSpPr>
          <p:cNvPr id="3" name="Content Placeholder 2"/>
          <p:cNvSpPr>
            <a:spLocks noGrp="1"/>
          </p:cNvSpPr>
          <p:nvPr>
            <p:ph idx="1"/>
          </p:nvPr>
        </p:nvSpPr>
        <p:spPr>
          <a:xfrm>
            <a:off x="381000" y="1411552"/>
            <a:ext cx="8520953" cy="1015663"/>
          </a:xfrm>
        </p:spPr>
        <p:txBody>
          <a:bodyPr/>
          <a:lstStyle/>
          <a:p>
            <a:r>
              <a:rPr lang="en-US" dirty="0" smtClean="0"/>
              <a:t>Imagine Cup </a:t>
            </a:r>
            <a:r>
              <a:rPr lang="en-US" sz="2400" dirty="0" smtClean="0"/>
              <a:t>f</a:t>
            </a:r>
            <a:r>
              <a:rPr lang="en-US" sz="2400" dirty="0" smtClean="0"/>
              <a:t>or </a:t>
            </a:r>
            <a:r>
              <a:rPr lang="en-US" sz="2400" dirty="0"/>
              <a:t>s</a:t>
            </a:r>
            <a:r>
              <a:rPr lang="en-US" sz="2400" dirty="0" smtClean="0"/>
              <a:t>econdary and university age students</a:t>
            </a:r>
          </a:p>
          <a:p>
            <a:r>
              <a:rPr lang="en-US" dirty="0" err="1" smtClean="0"/>
              <a:t>Kodu</a:t>
            </a:r>
            <a:r>
              <a:rPr lang="en-US" dirty="0" smtClean="0"/>
              <a:t> Cup</a:t>
            </a:r>
            <a:r>
              <a:rPr lang="en-US" sz="2400" dirty="0" smtClean="0"/>
              <a:t> for kids ages 9-17</a:t>
            </a:r>
            <a:endParaRPr lang="en-US" dirty="0" smtClean="0"/>
          </a:p>
        </p:txBody>
      </p:sp>
      <p:sp>
        <p:nvSpPr>
          <p:cNvPr id="7" name="TextBox 6"/>
          <p:cNvSpPr txBox="1"/>
          <p:nvPr/>
        </p:nvSpPr>
        <p:spPr>
          <a:xfrm>
            <a:off x="335366" y="2667874"/>
            <a:ext cx="3951723" cy="800219"/>
          </a:xfrm>
          <a:prstGeom prst="rect">
            <a:avLst/>
          </a:prstGeom>
          <a:noFill/>
        </p:spPr>
        <p:txBody>
          <a:bodyPr wrap="none" rtlCol="0">
            <a:spAutoFit/>
          </a:bodyPr>
          <a:lstStyle/>
          <a:p>
            <a:pPr marL="0" lvl="1"/>
            <a:r>
              <a:rPr lang="en-US" sz="2800" dirty="0">
                <a:solidFill>
                  <a:schemeClr val="accent3">
                    <a:lumMod val="60000"/>
                    <a:lumOff val="40000"/>
                  </a:schemeClr>
                </a:solidFill>
              </a:rPr>
              <a:t>Imagine Cup Categories</a:t>
            </a:r>
          </a:p>
          <a:p>
            <a:endParaRPr lang="en-US" dirty="0"/>
          </a:p>
        </p:txBody>
      </p:sp>
    </p:spTree>
    <p:extLst>
      <p:ext uri="{BB962C8B-B14F-4D97-AF65-F5344CB8AC3E}">
        <p14:creationId xmlns:p14="http://schemas.microsoft.com/office/powerpoint/2010/main" val="3937618467"/>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564" y="230187"/>
            <a:ext cx="8746435" cy="664797"/>
          </a:xfrm>
        </p:spPr>
        <p:txBody>
          <a:bodyPr/>
          <a:lstStyle/>
          <a:p>
            <a:r>
              <a:rPr lang="en-US" sz="4800" dirty="0" smtClean="0"/>
              <a:t>Partnerships with Microsoft</a:t>
            </a:r>
            <a:endParaRPr lang="en-US" sz="4800" dirty="0"/>
          </a:p>
        </p:txBody>
      </p:sp>
      <p:sp>
        <p:nvSpPr>
          <p:cNvPr id="4" name="Content Placeholder 3"/>
          <p:cNvSpPr>
            <a:spLocks noGrp="1"/>
          </p:cNvSpPr>
          <p:nvPr>
            <p:ph idx="1"/>
          </p:nvPr>
        </p:nvSpPr>
        <p:spPr>
          <a:xfrm>
            <a:off x="381000" y="1411552"/>
            <a:ext cx="8382000" cy="6061659"/>
          </a:xfrm>
        </p:spPr>
        <p:txBody>
          <a:bodyPr/>
          <a:lstStyle/>
          <a:p>
            <a:r>
              <a:rPr lang="en-US" dirty="0" smtClean="0"/>
              <a:t>Local sponsorship of capstone courses</a:t>
            </a:r>
          </a:p>
          <a:p>
            <a:pPr lvl="1"/>
            <a:r>
              <a:rPr lang="en-US" dirty="0" smtClean="0"/>
              <a:t>Imagine Cup Mobile Voting application created by one team from Seattle University</a:t>
            </a:r>
          </a:p>
          <a:p>
            <a:r>
              <a:rPr lang="en-US" dirty="0" smtClean="0"/>
              <a:t>Technology facilitation</a:t>
            </a:r>
          </a:p>
          <a:p>
            <a:pPr lvl="1"/>
            <a:r>
              <a:rPr lang="en-US" dirty="0" smtClean="0"/>
              <a:t>Project Hawaii: Cloud services for Mobile Computing (30 universities world wide)</a:t>
            </a:r>
          </a:p>
          <a:p>
            <a:pPr lvl="1"/>
            <a:r>
              <a:rPr lang="en-US" dirty="0" err="1" smtClean="0"/>
              <a:t>Kinect</a:t>
            </a:r>
            <a:r>
              <a:rPr lang="en-US" dirty="0" smtClean="0"/>
              <a:t> SDK</a:t>
            </a:r>
          </a:p>
          <a:p>
            <a:r>
              <a:rPr lang="en-US" dirty="0" smtClean="0"/>
              <a:t>Shepherd nascent research communities</a:t>
            </a:r>
          </a:p>
          <a:p>
            <a:pPr lvl="1"/>
            <a:r>
              <a:rPr lang="en-US" dirty="0" err="1" smtClean="0"/>
              <a:t>eScience</a:t>
            </a:r>
            <a:r>
              <a:rPr lang="en-US" dirty="0" smtClean="0"/>
              <a:t>, video games, cloud futures</a:t>
            </a:r>
          </a:p>
          <a:p>
            <a:endParaRPr lang="en-US" dirty="0" smtClean="0"/>
          </a:p>
          <a:p>
            <a:pPr lvl="1"/>
            <a:endParaRPr lang="en-US" dirty="0" smtClean="0"/>
          </a:p>
          <a:p>
            <a:endParaRPr lang="en-US" dirty="0"/>
          </a:p>
        </p:txBody>
      </p:sp>
    </p:spTree>
    <p:extLst>
      <p:ext uri="{BB962C8B-B14F-4D97-AF65-F5344CB8AC3E}">
        <p14:creationId xmlns:p14="http://schemas.microsoft.com/office/powerpoint/2010/main" val="1771893910"/>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75418573"/>
              </p:ext>
            </p:extLst>
          </p:nvPr>
        </p:nvGraphicFramePr>
        <p:xfrm>
          <a:off x="300318" y="555812"/>
          <a:ext cx="8610600" cy="6403106"/>
        </p:xfrm>
        <a:graphic>
          <a:graphicData uri="http://schemas.openxmlformats.org/drawingml/2006/table">
            <a:tbl>
              <a:tblPr firstRow="1" bandRow="1">
                <a:tableStyleId>{08FB837D-C827-4EFA-A057-4D05807E0F7C}</a:tableStyleId>
              </a:tblPr>
              <a:tblGrid>
                <a:gridCol w="1549907"/>
                <a:gridCol w="4046983"/>
                <a:gridCol w="3013710"/>
              </a:tblGrid>
              <a:tr h="226758">
                <a:tc>
                  <a:txBody>
                    <a:bodyPr/>
                    <a:lstStyle/>
                    <a:p>
                      <a:r>
                        <a:rPr lang="en-US" sz="1400" dirty="0">
                          <a:effectLst/>
                        </a:rPr>
                        <a:t>Name     </a:t>
                      </a:r>
                    </a:p>
                  </a:txBody>
                  <a:tcPr marL="43941" marR="43941" marT="21971" marB="21971" anchor="ctr"/>
                </a:tc>
                <a:tc>
                  <a:txBody>
                    <a:bodyPr/>
                    <a:lstStyle/>
                    <a:p>
                      <a:r>
                        <a:rPr lang="en-US" sz="1400">
                          <a:effectLst/>
                        </a:rPr>
                        <a:t>Title </a:t>
                      </a:r>
                    </a:p>
                  </a:txBody>
                  <a:tcPr marL="43941" marR="43941" marT="21971" marB="21971" anchor="ctr"/>
                </a:tc>
                <a:tc>
                  <a:txBody>
                    <a:bodyPr/>
                    <a:lstStyle/>
                    <a:p>
                      <a:r>
                        <a:rPr lang="en-US" sz="1400">
                          <a:effectLst/>
                        </a:rPr>
                        <a:t>Institution </a:t>
                      </a:r>
                    </a:p>
                  </a:txBody>
                  <a:tcPr marL="43941" marR="43941" marT="21971" marB="21971" anchor="ctr"/>
                </a:tc>
              </a:tr>
              <a:tr h="398496">
                <a:tc>
                  <a:txBody>
                    <a:bodyPr/>
                    <a:lstStyle/>
                    <a:p>
                      <a:r>
                        <a:rPr lang="en-US" sz="1400" dirty="0">
                          <a:effectLst/>
                        </a:rPr>
                        <a:t>Diego Garbervetsky</a:t>
                      </a:r>
                    </a:p>
                  </a:txBody>
                  <a:tcPr marL="43941" marR="43941" marT="21971" marB="21971" anchor="ctr"/>
                </a:tc>
                <a:tc>
                  <a:txBody>
                    <a:bodyPr/>
                    <a:lstStyle/>
                    <a:p>
                      <a:r>
                        <a:rPr lang="en-US" sz="1400">
                          <a:effectLst/>
                        </a:rPr>
                        <a:t>Resource Usage Contracts for .NET</a:t>
                      </a:r>
                    </a:p>
                  </a:txBody>
                  <a:tcPr marL="43941" marR="43941" marT="21971" marB="21971" anchor="ctr"/>
                </a:tc>
                <a:tc>
                  <a:txBody>
                    <a:bodyPr/>
                    <a:lstStyle/>
                    <a:p>
                      <a:r>
                        <a:rPr lang="es-ES" sz="1400" dirty="0">
                          <a:effectLst/>
                        </a:rPr>
                        <a:t>Universidad de Buenos Aires, Argentina</a:t>
                      </a:r>
                      <a:endParaRPr lang="es-ES" sz="1400" b="1" dirty="0">
                        <a:effectLst/>
                      </a:endParaRPr>
                    </a:p>
                  </a:txBody>
                  <a:tcPr marL="43941" marR="43941" marT="21971" marB="21971" anchor="ctr"/>
                </a:tc>
              </a:tr>
              <a:tr h="398496">
                <a:tc>
                  <a:txBody>
                    <a:bodyPr/>
                    <a:lstStyle/>
                    <a:p>
                      <a:r>
                        <a:rPr lang="en-US" sz="1400">
                          <a:effectLst/>
                        </a:rPr>
                        <a:t>Sebastian Uchitel</a:t>
                      </a:r>
                    </a:p>
                  </a:txBody>
                  <a:tcPr marL="43941" marR="43941" marT="21971" marB="21971" anchor="ctr"/>
                </a:tc>
                <a:tc>
                  <a:txBody>
                    <a:bodyPr/>
                    <a:lstStyle/>
                    <a:p>
                      <a:r>
                        <a:rPr lang="en-US" sz="1400">
                          <a:effectLst/>
                        </a:rPr>
                        <a:t>Strengthening Code Contracts with Typestates</a:t>
                      </a:r>
                    </a:p>
                  </a:txBody>
                  <a:tcPr marL="43941" marR="43941" marT="21971" marB="21971" anchor="ctr"/>
                </a:tc>
                <a:tc>
                  <a:txBody>
                    <a:bodyPr/>
                    <a:lstStyle/>
                    <a:p>
                      <a:r>
                        <a:rPr lang="es-ES" sz="1400" dirty="0">
                          <a:effectLst/>
                        </a:rPr>
                        <a:t>Universidad de Buenos Aires, Argentina</a:t>
                      </a:r>
                      <a:endParaRPr lang="es-ES" sz="1400" b="1" dirty="0">
                        <a:effectLst/>
                      </a:endParaRPr>
                    </a:p>
                  </a:txBody>
                  <a:tcPr marL="43941" marR="43941" marT="21971" marB="21971" anchor="ctr"/>
                </a:tc>
              </a:tr>
              <a:tr h="398496">
                <a:tc>
                  <a:txBody>
                    <a:bodyPr/>
                    <a:lstStyle/>
                    <a:p>
                      <a:r>
                        <a:rPr lang="en-US" sz="1400" dirty="0">
                          <a:effectLst/>
                        </a:rPr>
                        <a:t>Karin Breitman</a:t>
                      </a:r>
                    </a:p>
                  </a:txBody>
                  <a:tcPr marL="43941" marR="43941" marT="21971" marB="21971" anchor="ctr"/>
                </a:tc>
                <a:tc>
                  <a:txBody>
                    <a:bodyPr/>
                    <a:lstStyle/>
                    <a:p>
                      <a:r>
                        <a:rPr lang="en-US" sz="1400">
                          <a:effectLst/>
                        </a:rPr>
                        <a:t>Cloud‐Based Software Engineering: Weaving Elasticity into Early Design</a:t>
                      </a:r>
                    </a:p>
                  </a:txBody>
                  <a:tcPr marL="43941" marR="43941" marT="21971" marB="21971" anchor="ctr"/>
                </a:tc>
                <a:tc>
                  <a:txBody>
                    <a:bodyPr/>
                    <a:lstStyle/>
                    <a:p>
                      <a:r>
                        <a:rPr lang="pt-BR" sz="1400" dirty="0">
                          <a:effectLst/>
                        </a:rPr>
                        <a:t>PUC do Rio de Janeiro, Brazil</a:t>
                      </a:r>
                      <a:endParaRPr lang="pt-BR" sz="1400" b="1" dirty="0">
                        <a:effectLst/>
                      </a:endParaRPr>
                    </a:p>
                  </a:txBody>
                  <a:tcPr marL="43941" marR="43941" marT="21971" marB="21971" anchor="ctr"/>
                </a:tc>
              </a:tr>
              <a:tr h="570234">
                <a:tc>
                  <a:txBody>
                    <a:bodyPr/>
                    <a:lstStyle/>
                    <a:p>
                      <a:r>
                        <a:rPr lang="en-US" sz="1400">
                          <a:effectLst/>
                        </a:rPr>
                        <a:t>Gail Murphy</a:t>
                      </a:r>
                    </a:p>
                  </a:txBody>
                  <a:tcPr marL="43941" marR="43941" marT="21971" marB="21971" anchor="ctr"/>
                </a:tc>
                <a:tc>
                  <a:txBody>
                    <a:bodyPr/>
                    <a:lstStyle/>
                    <a:p>
                      <a:r>
                        <a:rPr lang="en-US" sz="1400" dirty="0">
                          <a:effectLst/>
                        </a:rPr>
                        <a:t>Automatically Finding Help for Framework Usage</a:t>
                      </a:r>
                    </a:p>
                  </a:txBody>
                  <a:tcPr marL="43941" marR="43941" marT="21971" marB="21971" anchor="ctr"/>
                </a:tc>
                <a:tc>
                  <a:txBody>
                    <a:bodyPr/>
                    <a:lstStyle/>
                    <a:p>
                      <a:r>
                        <a:rPr lang="en-US" sz="1400" dirty="0">
                          <a:effectLst/>
                        </a:rPr>
                        <a:t>University of British Columbia, Vancouver, Canada</a:t>
                      </a:r>
                      <a:endParaRPr lang="en-US" sz="1400" b="1" dirty="0">
                        <a:effectLst/>
                      </a:endParaRPr>
                    </a:p>
                  </a:txBody>
                  <a:tcPr marL="43941" marR="43941" marT="21971" marB="21971" anchor="ctr"/>
                </a:tc>
              </a:tr>
              <a:tr h="570234">
                <a:tc>
                  <a:txBody>
                    <a:bodyPr/>
                    <a:lstStyle/>
                    <a:p>
                      <a:r>
                        <a:rPr lang="en-US" sz="1400" dirty="0" err="1">
                          <a:effectLst/>
                        </a:rPr>
                        <a:t>Sunghun</a:t>
                      </a:r>
                      <a:r>
                        <a:rPr lang="en-US" sz="1400" dirty="0">
                          <a:effectLst/>
                        </a:rPr>
                        <a:t> </a:t>
                      </a:r>
                      <a:r>
                        <a:rPr lang="en-US" sz="1400" dirty="0" smtClean="0">
                          <a:effectLst/>
                        </a:rPr>
                        <a:t>Kim and Jim Whitehead</a:t>
                      </a:r>
                      <a:endParaRPr lang="en-US" sz="1400" dirty="0">
                        <a:effectLst/>
                      </a:endParaRPr>
                    </a:p>
                  </a:txBody>
                  <a:tcPr marL="43941" marR="43941" marT="21971" marB="21971" anchor="ctr"/>
                </a:tc>
                <a:tc>
                  <a:txBody>
                    <a:bodyPr/>
                    <a:lstStyle/>
                    <a:p>
                      <a:r>
                        <a:rPr lang="en-US" sz="1400" dirty="0">
                          <a:effectLst/>
                        </a:rPr>
                        <a:t>Detecting and Fixing Bugs as they are Created in Visual Studio</a:t>
                      </a:r>
                    </a:p>
                  </a:txBody>
                  <a:tcPr marL="43941" marR="43941" marT="21971" marB="21971" anchor="ctr"/>
                </a:tc>
                <a:tc>
                  <a:txBody>
                    <a:bodyPr/>
                    <a:lstStyle/>
                    <a:p>
                      <a:r>
                        <a:rPr lang="en-US" sz="1400" dirty="0">
                          <a:effectLst/>
                        </a:rPr>
                        <a:t>The Hong Kong University of Science and Technology, China</a:t>
                      </a:r>
                      <a:endParaRPr lang="en-US" sz="1400" b="1" dirty="0">
                        <a:effectLst/>
                      </a:endParaRPr>
                    </a:p>
                  </a:txBody>
                  <a:tcPr marL="43941" marR="43941" marT="21971" marB="21971" anchor="ctr"/>
                </a:tc>
              </a:tr>
              <a:tr h="570234">
                <a:tc>
                  <a:txBody>
                    <a:bodyPr/>
                    <a:lstStyle/>
                    <a:p>
                      <a:r>
                        <a:rPr lang="en-US" sz="1400">
                          <a:effectLst/>
                        </a:rPr>
                        <a:t>Pankaj Jalote</a:t>
                      </a:r>
                    </a:p>
                  </a:txBody>
                  <a:tcPr marL="43941" marR="43941" marT="21971" marB="21971" anchor="ctr"/>
                </a:tc>
                <a:tc>
                  <a:txBody>
                    <a:bodyPr/>
                    <a:lstStyle/>
                    <a:p>
                      <a:r>
                        <a:rPr lang="en-US" sz="1400" dirty="0">
                          <a:effectLst/>
                        </a:rPr>
                        <a:t>An Integrated Approach for Software Engineering Projects using Visual Studio Platform</a:t>
                      </a:r>
                    </a:p>
                  </a:txBody>
                  <a:tcPr marL="43941" marR="43941" marT="21971" marB="21971" anchor="ctr"/>
                </a:tc>
                <a:tc>
                  <a:txBody>
                    <a:bodyPr/>
                    <a:lstStyle/>
                    <a:p>
                      <a:r>
                        <a:rPr lang="en-US" sz="1400" dirty="0">
                          <a:effectLst/>
                        </a:rPr>
                        <a:t>IIIT-Delhi, India</a:t>
                      </a:r>
                      <a:endParaRPr lang="en-US" sz="1400" b="1" dirty="0">
                        <a:effectLst/>
                      </a:endParaRPr>
                    </a:p>
                  </a:txBody>
                  <a:tcPr marL="43941" marR="43941" marT="21971" marB="21971" anchor="ctr"/>
                </a:tc>
              </a:tr>
              <a:tr h="398496">
                <a:tc>
                  <a:txBody>
                    <a:bodyPr/>
                    <a:lstStyle/>
                    <a:p>
                      <a:r>
                        <a:rPr lang="en-US" sz="1400">
                          <a:effectLst/>
                        </a:rPr>
                        <a:t>Stefano Tonetta</a:t>
                      </a:r>
                    </a:p>
                  </a:txBody>
                  <a:tcPr marL="43941" marR="43941" marT="21971" marB="21971" anchor="ctr"/>
                </a:tc>
                <a:tc>
                  <a:txBody>
                    <a:bodyPr/>
                    <a:lstStyle/>
                    <a:p>
                      <a:r>
                        <a:rPr lang="en-US" sz="1400" dirty="0">
                          <a:effectLst/>
                        </a:rPr>
                        <a:t>Formal Methods for Embedded Systems Requirements</a:t>
                      </a:r>
                    </a:p>
                  </a:txBody>
                  <a:tcPr marL="43941" marR="43941" marT="21971" marB="21971" anchor="ctr"/>
                </a:tc>
                <a:tc>
                  <a:txBody>
                    <a:bodyPr/>
                    <a:lstStyle/>
                    <a:p>
                      <a:r>
                        <a:rPr lang="en-US" sz="1400" dirty="0" err="1">
                          <a:effectLst/>
                        </a:rPr>
                        <a:t>Povo</a:t>
                      </a:r>
                      <a:r>
                        <a:rPr lang="en-US" sz="1400" dirty="0">
                          <a:effectLst/>
                        </a:rPr>
                        <a:t>-Trento, Italy</a:t>
                      </a:r>
                      <a:endParaRPr lang="en-US" sz="1400" b="1" dirty="0">
                        <a:effectLst/>
                      </a:endParaRPr>
                    </a:p>
                  </a:txBody>
                  <a:tcPr marL="43941" marR="43941" marT="21971" marB="21971" anchor="ctr"/>
                </a:tc>
              </a:tr>
              <a:tr h="570234">
                <a:tc>
                  <a:txBody>
                    <a:bodyPr/>
                    <a:lstStyle/>
                    <a:p>
                      <a:r>
                        <a:rPr lang="en-US" sz="1400">
                          <a:effectLst/>
                        </a:rPr>
                        <a:t>Baris Aktemur</a:t>
                      </a:r>
                    </a:p>
                  </a:txBody>
                  <a:tcPr marL="43941" marR="43941" marT="21971" marB="21971" anchor="ctr"/>
                </a:tc>
                <a:tc>
                  <a:txBody>
                    <a:bodyPr/>
                    <a:lstStyle/>
                    <a:p>
                      <a:r>
                        <a:rPr lang="en-US" sz="1400">
                          <a:effectLst/>
                        </a:rPr>
                        <a:t>A Type System with Subtyping for Program Generation Using Quasiquotations</a:t>
                      </a:r>
                    </a:p>
                  </a:txBody>
                  <a:tcPr marL="43941" marR="43941" marT="21971" marB="21971" anchor="ctr"/>
                </a:tc>
                <a:tc>
                  <a:txBody>
                    <a:bodyPr/>
                    <a:lstStyle/>
                    <a:p>
                      <a:r>
                        <a:rPr lang="en-US" sz="1400" dirty="0" err="1">
                          <a:effectLst/>
                        </a:rPr>
                        <a:t>Ozyegin</a:t>
                      </a:r>
                      <a:r>
                        <a:rPr lang="en-US" sz="1400" dirty="0">
                          <a:effectLst/>
                        </a:rPr>
                        <a:t> University Istanbul, Turkey</a:t>
                      </a:r>
                      <a:endParaRPr lang="en-US" sz="1400" b="1" dirty="0">
                        <a:effectLst/>
                      </a:endParaRPr>
                    </a:p>
                  </a:txBody>
                  <a:tcPr marL="43941" marR="43941" marT="21971" marB="21971" anchor="ctr"/>
                </a:tc>
              </a:tr>
              <a:tr h="398496">
                <a:tc>
                  <a:txBody>
                    <a:bodyPr/>
                    <a:lstStyle/>
                    <a:p>
                      <a:r>
                        <a:rPr lang="en-US" sz="1400">
                          <a:effectLst/>
                        </a:rPr>
                        <a:t>Daniel Kroening</a:t>
                      </a:r>
                    </a:p>
                  </a:txBody>
                  <a:tcPr marL="43941" marR="43941" marT="21971" marB="21971" anchor="ctr"/>
                </a:tc>
                <a:tc>
                  <a:txBody>
                    <a:bodyPr/>
                    <a:lstStyle/>
                    <a:p>
                      <a:r>
                        <a:rPr lang="en-US" sz="1400" dirty="0">
                          <a:effectLst/>
                        </a:rPr>
                        <a:t>Testing Embedded Software with the Z3 SMT Solver</a:t>
                      </a:r>
                    </a:p>
                  </a:txBody>
                  <a:tcPr marL="43941" marR="43941" marT="21971" marB="21971" anchor="ctr"/>
                </a:tc>
                <a:tc>
                  <a:txBody>
                    <a:bodyPr/>
                    <a:lstStyle/>
                    <a:p>
                      <a:r>
                        <a:rPr lang="en-US" sz="1400" dirty="0">
                          <a:effectLst/>
                        </a:rPr>
                        <a:t>Oxford University, United Kingdom</a:t>
                      </a:r>
                      <a:endParaRPr lang="en-US" sz="1400" b="1" dirty="0">
                        <a:effectLst/>
                      </a:endParaRPr>
                    </a:p>
                  </a:txBody>
                  <a:tcPr marL="43941" marR="43941" marT="21971" marB="21971" anchor="ctr"/>
                </a:tc>
              </a:tr>
              <a:tr h="398496">
                <a:tc>
                  <a:txBody>
                    <a:bodyPr/>
                    <a:lstStyle/>
                    <a:p>
                      <a:r>
                        <a:rPr lang="en-US" sz="1400">
                          <a:effectLst/>
                        </a:rPr>
                        <a:t>Kendra Cooper</a:t>
                      </a:r>
                    </a:p>
                  </a:txBody>
                  <a:tcPr marL="43941" marR="43941" marT="21971" marB="21971" anchor="ctr"/>
                </a:tc>
                <a:tc>
                  <a:txBody>
                    <a:bodyPr/>
                    <a:lstStyle/>
                    <a:p>
                      <a:r>
                        <a:rPr lang="en-US" sz="1400" dirty="0" err="1">
                          <a:effectLst/>
                        </a:rPr>
                        <a:t>SimSys</a:t>
                      </a:r>
                      <a:r>
                        <a:rPr lang="en-US" sz="1400" dirty="0">
                          <a:effectLst/>
                        </a:rPr>
                        <a:t>: An Engaging Game for Software Engineering Education</a:t>
                      </a:r>
                    </a:p>
                  </a:txBody>
                  <a:tcPr marL="43941" marR="43941" marT="21971" marB="21971" anchor="ctr"/>
                </a:tc>
                <a:tc>
                  <a:txBody>
                    <a:bodyPr/>
                    <a:lstStyle/>
                    <a:p>
                      <a:r>
                        <a:rPr lang="en-US" sz="1400" dirty="0">
                          <a:effectLst/>
                        </a:rPr>
                        <a:t>The University of Texas at Dallas, </a:t>
                      </a:r>
                      <a:endParaRPr lang="en-US" sz="1400" dirty="0" smtClean="0">
                        <a:effectLst/>
                      </a:endParaRPr>
                    </a:p>
                    <a:p>
                      <a:r>
                        <a:rPr lang="en-US" sz="1400" dirty="0" smtClean="0">
                          <a:effectLst/>
                        </a:rPr>
                        <a:t>United </a:t>
                      </a:r>
                      <a:r>
                        <a:rPr lang="en-US" sz="1400" dirty="0">
                          <a:effectLst/>
                        </a:rPr>
                        <a:t>States</a:t>
                      </a:r>
                      <a:endParaRPr lang="en-US" sz="1400" b="1" dirty="0">
                        <a:effectLst/>
                      </a:endParaRPr>
                    </a:p>
                  </a:txBody>
                  <a:tcPr marL="43941" marR="43941" marT="21971" marB="21971" anchor="ctr"/>
                </a:tc>
              </a:tr>
              <a:tr h="398496">
                <a:tc>
                  <a:txBody>
                    <a:bodyPr/>
                    <a:lstStyle/>
                    <a:p>
                      <a:r>
                        <a:rPr lang="en-US" sz="1400" dirty="0">
                          <a:effectLst/>
                        </a:rPr>
                        <a:t>David </a:t>
                      </a:r>
                      <a:r>
                        <a:rPr lang="en-US" sz="1400" dirty="0" smtClean="0">
                          <a:effectLst/>
                        </a:rPr>
                        <a:t>Notkin and </a:t>
                      </a:r>
                      <a:r>
                        <a:rPr lang="en-US" sz="1400" smtClean="0">
                          <a:effectLst/>
                        </a:rPr>
                        <a:t>Michael Ernst</a:t>
                      </a:r>
                      <a:endParaRPr lang="en-US" sz="1400">
                        <a:effectLst/>
                      </a:endParaRPr>
                    </a:p>
                  </a:txBody>
                  <a:tcPr marL="43941" marR="43941" marT="21971" marB="21971" anchor="ctr"/>
                </a:tc>
                <a:tc>
                  <a:txBody>
                    <a:bodyPr/>
                    <a:lstStyle/>
                    <a:p>
                      <a:r>
                        <a:rPr lang="en-US" sz="1400" dirty="0">
                          <a:effectLst/>
                        </a:rPr>
                        <a:t>Speculation and Continuous Validation for Software Development</a:t>
                      </a:r>
                    </a:p>
                  </a:txBody>
                  <a:tcPr marL="43941" marR="43941" marT="21971" marB="21971" anchor="ctr"/>
                </a:tc>
                <a:tc>
                  <a:txBody>
                    <a:bodyPr/>
                    <a:lstStyle/>
                    <a:p>
                      <a:r>
                        <a:rPr lang="en-US" sz="1400" dirty="0">
                          <a:effectLst/>
                        </a:rPr>
                        <a:t>University of Washington, Seattle, United States</a:t>
                      </a:r>
                      <a:endParaRPr lang="en-US" sz="1400" b="1" dirty="0">
                        <a:effectLst/>
                      </a:endParaRPr>
                    </a:p>
                  </a:txBody>
                  <a:tcPr marL="43941" marR="43941" marT="21971" marB="21971" anchor="ctr"/>
                </a:tc>
              </a:tr>
              <a:tr h="570234">
                <a:tc>
                  <a:txBody>
                    <a:bodyPr/>
                    <a:lstStyle/>
                    <a:p>
                      <a:r>
                        <a:rPr lang="en-US" sz="1400">
                          <a:effectLst/>
                        </a:rPr>
                        <a:t>Alessandro Orso</a:t>
                      </a:r>
                    </a:p>
                  </a:txBody>
                  <a:tcPr marL="43941" marR="43941" marT="21971" marB="21971" anchor="ctr"/>
                </a:tc>
                <a:tc>
                  <a:txBody>
                    <a:bodyPr/>
                    <a:lstStyle/>
                    <a:p>
                      <a:r>
                        <a:rPr lang="en-US" sz="1400">
                          <a:effectLst/>
                        </a:rPr>
                        <a:t>BERT – BEhavioral Regression Testing</a:t>
                      </a:r>
                    </a:p>
                  </a:txBody>
                  <a:tcPr marL="43941" marR="43941" marT="21971" marB="21971" anchor="ctr"/>
                </a:tc>
                <a:tc>
                  <a:txBody>
                    <a:bodyPr/>
                    <a:lstStyle/>
                    <a:p>
                      <a:r>
                        <a:rPr lang="en-US" sz="1400" dirty="0">
                          <a:effectLst/>
                        </a:rPr>
                        <a:t>Georgia Institute of Technology, Atlanta, United States</a:t>
                      </a:r>
                      <a:endParaRPr lang="en-US" sz="1400" b="1" dirty="0">
                        <a:effectLst/>
                      </a:endParaRPr>
                    </a:p>
                  </a:txBody>
                  <a:tcPr marL="43941" marR="43941" marT="21971" marB="21971" anchor="ctr"/>
                </a:tc>
              </a:tr>
            </a:tbl>
          </a:graphicData>
        </a:graphic>
      </p:graphicFrame>
      <p:sp>
        <p:nvSpPr>
          <p:cNvPr id="5" name="Title 4"/>
          <p:cNvSpPr>
            <a:spLocks noGrp="1"/>
          </p:cNvSpPr>
          <p:nvPr>
            <p:ph type="title"/>
          </p:nvPr>
        </p:nvSpPr>
        <p:spPr>
          <a:xfrm>
            <a:off x="0" y="94129"/>
            <a:ext cx="9144000" cy="609600"/>
          </a:xfrm>
        </p:spPr>
        <p:txBody>
          <a:bodyPr>
            <a:normAutofit/>
          </a:bodyPr>
          <a:lstStyle/>
          <a:p>
            <a:r>
              <a:rPr lang="en-US" sz="3100" dirty="0" smtClean="0">
                <a:effectLst/>
              </a:rPr>
              <a:t>Microsoft Software </a:t>
            </a:r>
            <a:r>
              <a:rPr lang="en-US" sz="3100" dirty="0" smtClean="0">
                <a:effectLst/>
              </a:rPr>
              <a:t>Engineering Innovation Foundation 2010 (SEIF)</a:t>
            </a:r>
            <a:endParaRPr lang="en-US" sz="3100" dirty="0">
              <a:effectLst/>
            </a:endParaRPr>
          </a:p>
        </p:txBody>
      </p:sp>
      <p:sp>
        <p:nvSpPr>
          <p:cNvPr id="2" name="Rounded Rectangle 1"/>
          <p:cNvSpPr/>
          <p:nvPr/>
        </p:nvSpPr>
        <p:spPr bwMode="auto">
          <a:xfrm>
            <a:off x="1537251" y="2305878"/>
            <a:ext cx="5936975" cy="265608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solidFill>
                  <a:schemeClr val="bg1">
                    <a:lumMod val="95000"/>
                    <a:lumOff val="5000"/>
                  </a:schemeClr>
                </a:solidFill>
                <a:latin typeface="Segoe" pitchFamily="34" charset="0"/>
              </a:rPr>
              <a:t>Come see 4 SEIF recipients</a:t>
            </a:r>
            <a:r>
              <a:rPr kumimoji="0" lang="en-US" sz="2800" b="0" i="0" u="none" strike="noStrike" cap="none" normalizeH="0" dirty="0" smtClean="0">
                <a:solidFill>
                  <a:schemeClr val="bg1">
                    <a:lumMod val="95000"/>
                    <a:lumOff val="5000"/>
                  </a:schemeClr>
                </a:solidFill>
                <a:latin typeface="Segoe" pitchFamily="34" charset="0"/>
              </a:rPr>
              <a:t> talk</a:t>
            </a:r>
            <a:br>
              <a:rPr kumimoji="0" lang="en-US" sz="2800" b="0" i="0" u="none" strike="noStrike" cap="none" normalizeH="0" dirty="0" smtClean="0">
                <a:solidFill>
                  <a:schemeClr val="bg1">
                    <a:lumMod val="95000"/>
                    <a:lumOff val="5000"/>
                  </a:schemeClr>
                </a:solidFill>
                <a:latin typeface="Segoe" pitchFamily="34" charset="0"/>
              </a:rPr>
            </a:br>
            <a:r>
              <a:rPr kumimoji="0" lang="en-US" sz="2800" b="0" i="0" u="none" strike="noStrike" cap="none" normalizeH="0" dirty="0" smtClean="0">
                <a:solidFill>
                  <a:schemeClr val="bg1">
                    <a:lumMod val="95000"/>
                    <a:lumOff val="5000"/>
                  </a:schemeClr>
                </a:solidFill>
                <a:latin typeface="Segoe" pitchFamily="34" charset="0"/>
              </a:rPr>
              <a:t>about their projects!</a:t>
            </a:r>
            <a:br>
              <a:rPr kumimoji="0" lang="en-US" sz="2800" b="0" i="0" u="none" strike="noStrike" cap="none" normalizeH="0" dirty="0" smtClean="0">
                <a:solidFill>
                  <a:schemeClr val="bg1">
                    <a:lumMod val="95000"/>
                    <a:lumOff val="5000"/>
                  </a:schemeClr>
                </a:solidFill>
                <a:latin typeface="Segoe" pitchFamily="34" charset="0"/>
              </a:rPr>
            </a:br>
            <a:endParaRPr kumimoji="0" lang="en-US" sz="2800" b="0" i="0" u="none" strike="noStrike" cap="none" normalizeH="0" dirty="0" smtClean="0">
              <a:solidFill>
                <a:schemeClr val="bg1">
                  <a:lumMod val="95000"/>
                  <a:lumOff val="5000"/>
                </a:schemeClr>
              </a:solidFill>
              <a:latin typeface="Segoe" pitchFamily="34" charset="0"/>
            </a:endParaRPr>
          </a:p>
          <a:p>
            <a:pPr marL="0" marR="0" indent="0" algn="ctr" defTabSz="1096963" rtl="0" eaLnBrk="1" fontAlgn="base" latinLnBrk="0" hangingPunct="1">
              <a:lnSpc>
                <a:spcPct val="100000"/>
              </a:lnSpc>
              <a:spcBef>
                <a:spcPct val="0"/>
              </a:spcBef>
              <a:spcAft>
                <a:spcPct val="0"/>
              </a:spcAft>
              <a:buClrTx/>
              <a:buSzTx/>
              <a:buFontTx/>
              <a:buNone/>
              <a:tabLst/>
            </a:pPr>
            <a:r>
              <a:rPr kumimoji="0" lang="en-US" sz="2800" b="0" i="0" u="none" strike="noStrike" cap="none" normalizeH="0" dirty="0" smtClean="0">
                <a:solidFill>
                  <a:schemeClr val="bg1">
                    <a:lumMod val="95000"/>
                    <a:lumOff val="5000"/>
                  </a:schemeClr>
                </a:solidFill>
                <a:latin typeface="Segoe" pitchFamily="34" charset="0"/>
              </a:rPr>
              <a:t>Friday 5:45pm, South Pacific 4</a:t>
            </a:r>
            <a:endParaRPr kumimoji="0" lang="en-US" sz="2800" b="0" i="0" u="none" strike="noStrike" cap="none" normalizeH="0" baseline="0" dirty="0" smtClean="0">
              <a:solidFill>
                <a:schemeClr val="bg1">
                  <a:lumMod val="95000"/>
                  <a:lumOff val="5000"/>
                </a:schemeClr>
              </a:solidFill>
              <a:latin typeface="Segoe" pitchFamily="34" charset="0"/>
            </a:endParaRPr>
          </a:p>
        </p:txBody>
      </p:sp>
    </p:spTree>
    <p:extLst>
      <p:ext uri="{BB962C8B-B14F-4D97-AF65-F5344CB8AC3E}">
        <p14:creationId xmlns:p14="http://schemas.microsoft.com/office/powerpoint/2010/main" val="12934271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Whatever Happened to…</a:t>
            </a:r>
            <a:endParaRPr lang="en-US" dirty="0"/>
          </a:p>
        </p:txBody>
      </p:sp>
      <p:sp>
        <p:nvSpPr>
          <p:cNvPr id="3" name="Content Placeholder 2"/>
          <p:cNvSpPr>
            <a:spLocks noGrp="1"/>
          </p:cNvSpPr>
          <p:nvPr>
            <p:ph idx="1"/>
          </p:nvPr>
        </p:nvSpPr>
        <p:spPr>
          <a:xfrm>
            <a:off x="381000" y="1411551"/>
            <a:ext cx="8382000" cy="4999881"/>
          </a:xfrm>
        </p:spPr>
        <p:txBody>
          <a:bodyPr>
            <a:normAutofit fontScale="70000" lnSpcReduction="20000"/>
          </a:bodyPr>
          <a:lstStyle/>
          <a:p>
            <a:pPr>
              <a:lnSpc>
                <a:spcPct val="110000"/>
              </a:lnSpc>
            </a:pPr>
            <a:r>
              <a:rPr lang="en-US" sz="4100" dirty="0" smtClean="0"/>
              <a:t>James</a:t>
            </a:r>
            <a:endParaRPr lang="en-US" dirty="0" smtClean="0"/>
          </a:p>
          <a:p>
            <a:pPr lvl="1">
              <a:lnSpc>
                <a:spcPct val="110000"/>
              </a:lnSpc>
            </a:pPr>
            <a:r>
              <a:rPr lang="en-US" dirty="0" smtClean="0"/>
              <a:t>Has better email writing skills: </a:t>
            </a:r>
            <a:r>
              <a:rPr lang="en-US" dirty="0" smtClean="0"/>
              <a:t>“what </a:t>
            </a:r>
            <a:r>
              <a:rPr lang="en-US" dirty="0" smtClean="0"/>
              <a:t>to say, when to not send a mail</a:t>
            </a:r>
            <a:r>
              <a:rPr lang="en-US" dirty="0" smtClean="0"/>
              <a:t>.” </a:t>
            </a:r>
            <a:r>
              <a:rPr lang="en-US" dirty="0" smtClean="0"/>
              <a:t>At the beginning, he was </a:t>
            </a:r>
            <a:r>
              <a:rPr lang="en-US" dirty="0" smtClean="0"/>
              <a:t>“more </a:t>
            </a:r>
            <a:r>
              <a:rPr lang="en-US" dirty="0" smtClean="0"/>
              <a:t>scared to write</a:t>
            </a:r>
            <a:r>
              <a:rPr lang="en-US" dirty="0" smtClean="0"/>
              <a:t>.” </a:t>
            </a:r>
            <a:r>
              <a:rPr lang="en-US" dirty="0" smtClean="0"/>
              <a:t>He now understands </a:t>
            </a:r>
            <a:r>
              <a:rPr lang="en-US" dirty="0" smtClean="0"/>
              <a:t>“what </a:t>
            </a:r>
            <a:r>
              <a:rPr lang="en-US" dirty="0" smtClean="0"/>
              <a:t>people expect when they write </a:t>
            </a:r>
            <a:r>
              <a:rPr lang="en-US" dirty="0" smtClean="0"/>
              <a:t>‘I </a:t>
            </a:r>
            <a:r>
              <a:rPr lang="en-US" dirty="0" smtClean="0"/>
              <a:t>want </a:t>
            </a:r>
            <a:r>
              <a:rPr lang="en-US" dirty="0" smtClean="0"/>
              <a:t>this’ </a:t>
            </a:r>
            <a:r>
              <a:rPr lang="en-US" dirty="0" smtClean="0"/>
              <a:t>and it doesn't align with your priorities or what you're doing</a:t>
            </a:r>
            <a:r>
              <a:rPr lang="en-US" dirty="0" smtClean="0"/>
              <a:t>.” </a:t>
            </a:r>
            <a:r>
              <a:rPr lang="en-US" dirty="0" smtClean="0"/>
              <a:t>Knows </a:t>
            </a:r>
            <a:r>
              <a:rPr lang="en-US" dirty="0" smtClean="0"/>
              <a:t>“how </a:t>
            </a:r>
            <a:r>
              <a:rPr lang="en-US" dirty="0" smtClean="0"/>
              <a:t>to answer in the right way</a:t>
            </a:r>
            <a:r>
              <a:rPr lang="en-US" dirty="0" smtClean="0"/>
              <a:t>.”</a:t>
            </a:r>
            <a:endParaRPr lang="en-US" dirty="0" smtClean="0"/>
          </a:p>
          <a:p>
            <a:pPr>
              <a:lnSpc>
                <a:spcPct val="110000"/>
              </a:lnSpc>
            </a:pPr>
            <a:r>
              <a:rPr lang="en-US" sz="4100" dirty="0" smtClean="0"/>
              <a:t>Esperanza</a:t>
            </a:r>
            <a:endParaRPr lang="en-US" dirty="0" smtClean="0"/>
          </a:p>
          <a:p>
            <a:pPr lvl="1">
              <a:lnSpc>
                <a:spcPct val="110000"/>
              </a:lnSpc>
            </a:pPr>
            <a:r>
              <a:rPr lang="en-US" dirty="0" smtClean="0"/>
              <a:t>“Understandability is more important than making the fastest or most clever code.”</a:t>
            </a:r>
          </a:p>
          <a:p>
            <a:pPr>
              <a:lnSpc>
                <a:spcPct val="110000"/>
              </a:lnSpc>
            </a:pPr>
            <a:r>
              <a:rPr lang="en-US" sz="4100" dirty="0" err="1" smtClean="0"/>
              <a:t>Xin</a:t>
            </a:r>
            <a:endParaRPr lang="en-US" dirty="0" smtClean="0"/>
          </a:p>
          <a:p>
            <a:pPr lvl="1">
              <a:lnSpc>
                <a:spcPct val="110000"/>
              </a:lnSpc>
            </a:pPr>
            <a:r>
              <a:rPr dirty="0" smtClean="0"/>
              <a:t>"It's </a:t>
            </a:r>
            <a:r>
              <a:rPr dirty="0" smtClean="0"/>
              <a:t>important to become an expert on something. When people recognize that, they give you ownership of it. Ownership is the way to move forward in your career. Dabbling in a little bit of everything doesn't help at all</a:t>
            </a:r>
            <a:r>
              <a:rPr dirty="0" smtClean="0"/>
              <a:t>."</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1957" y="5819172"/>
            <a:ext cx="8214858" cy="498598"/>
          </a:xfrm>
        </p:spPr>
        <p:txBody>
          <a:bodyPr/>
          <a:lstStyle/>
          <a:p>
            <a:pPr algn="ctr"/>
            <a:r>
              <a:rPr sz="3600" dirty="0" smtClean="0"/>
              <a:t>andrew.begel@microsoft.com</a:t>
            </a:r>
            <a:endParaRPr lang="en-US" sz="3600" dirty="0"/>
          </a:p>
        </p:txBody>
      </p:sp>
      <p:sp>
        <p:nvSpPr>
          <p:cNvPr id="4" name="Subtitle 3"/>
          <p:cNvSpPr>
            <a:spLocks noGrp="1"/>
          </p:cNvSpPr>
          <p:nvPr>
            <p:ph type="subTitle" idx="1"/>
          </p:nvPr>
        </p:nvSpPr>
        <p:spPr>
          <a:xfrm>
            <a:off x="1063646" y="6275204"/>
            <a:ext cx="7235144" cy="332399"/>
          </a:xfrm>
        </p:spPr>
        <p:txBody>
          <a:bodyPr/>
          <a:lstStyle/>
          <a:p>
            <a:pPr algn="ctr"/>
            <a:r>
              <a:rPr lang="en-US" sz="2400" dirty="0" smtClean="0"/>
              <a:t>http://research.microsoft.com/~abegel</a:t>
            </a:r>
            <a:endParaRPr lang="en-US" sz="2400" dirty="0"/>
          </a:p>
        </p:txBody>
      </p:sp>
      <p:sp>
        <p:nvSpPr>
          <p:cNvPr id="7" name="TextBox 6"/>
          <p:cNvSpPr txBox="1"/>
          <p:nvPr/>
        </p:nvSpPr>
        <p:spPr>
          <a:xfrm>
            <a:off x="39756" y="79512"/>
            <a:ext cx="9051236" cy="5870838"/>
          </a:xfrm>
          <a:prstGeom prst="rect">
            <a:avLst/>
          </a:prstGeom>
          <a:noFill/>
        </p:spPr>
        <p:txBody>
          <a:bodyPr wrap="square" rtlCol="0">
            <a:spAutoFit/>
          </a:bodyPr>
          <a:lstStyle/>
          <a:p>
            <a:r>
              <a:rPr lang="en-US" sz="2000" dirty="0" smtClean="0"/>
              <a:t>Talk references:</a:t>
            </a:r>
          </a:p>
          <a:p>
            <a:pPr marL="342900" indent="-342900">
              <a:buFont typeface="+mj-lt"/>
              <a:buAutoNum type="arabicPeriod"/>
            </a:pPr>
            <a:r>
              <a:rPr lang="en-US" sz="1850" dirty="0" smtClean="0"/>
              <a:t>Andrew Begel and Beth Simon: </a:t>
            </a:r>
            <a:r>
              <a:rPr lang="en-US" sz="1850" dirty="0" smtClean="0">
                <a:solidFill>
                  <a:schemeClr val="accent1">
                    <a:lumMod val="60000"/>
                    <a:lumOff val="40000"/>
                  </a:schemeClr>
                </a:solidFill>
              </a:rPr>
              <a:t>Novice software developers All </a:t>
            </a:r>
            <a:r>
              <a:rPr lang="en-US" sz="1850" dirty="0">
                <a:solidFill>
                  <a:schemeClr val="accent1">
                    <a:lumMod val="60000"/>
                    <a:lumOff val="40000"/>
                  </a:schemeClr>
                </a:solidFill>
              </a:rPr>
              <a:t>O</a:t>
            </a:r>
            <a:r>
              <a:rPr lang="en-US" sz="1850" dirty="0" smtClean="0">
                <a:solidFill>
                  <a:schemeClr val="accent1">
                    <a:lumMod val="60000"/>
                    <a:lumOff val="40000"/>
                  </a:schemeClr>
                </a:solidFill>
              </a:rPr>
              <a:t>ver Again</a:t>
            </a:r>
            <a:r>
              <a:rPr lang="en-US" sz="1850" dirty="0" smtClean="0"/>
              <a:t>, ICER 2008 </a:t>
            </a:r>
          </a:p>
          <a:p>
            <a:pPr marL="342900" indent="-342900">
              <a:buFont typeface="+mj-lt"/>
              <a:buAutoNum type="arabicPeriod"/>
            </a:pPr>
            <a:r>
              <a:rPr lang="en-US" sz="1850" dirty="0"/>
              <a:t>Jane Margolis and Allan </a:t>
            </a:r>
            <a:r>
              <a:rPr lang="en-US" sz="1850" dirty="0" smtClean="0"/>
              <a:t>Fisher: </a:t>
            </a:r>
            <a:r>
              <a:rPr lang="en-US" sz="1850" dirty="0" smtClean="0">
                <a:solidFill>
                  <a:schemeClr val="accent1">
                    <a:lumMod val="60000"/>
                    <a:lumOff val="40000"/>
                  </a:schemeClr>
                </a:solidFill>
              </a:rPr>
              <a:t>Unlocking the Clubhouse</a:t>
            </a:r>
            <a:endParaRPr lang="en-US" sz="1850" dirty="0" smtClean="0"/>
          </a:p>
          <a:p>
            <a:pPr marL="342900" indent="-342900">
              <a:buFont typeface="+mj-lt"/>
              <a:buAutoNum type="arabicPeriod"/>
            </a:pPr>
            <a:r>
              <a:rPr lang="en-US" sz="1850" dirty="0" smtClean="0"/>
              <a:t>Timothy </a:t>
            </a:r>
            <a:r>
              <a:rPr lang="en-US" sz="1850" dirty="0" err="1" smtClean="0"/>
              <a:t>Lethbridge</a:t>
            </a:r>
            <a:r>
              <a:rPr lang="en-US" sz="1850" dirty="0" smtClean="0"/>
              <a:t>: </a:t>
            </a:r>
            <a:r>
              <a:rPr lang="en-US" sz="1850" dirty="0">
                <a:solidFill>
                  <a:schemeClr val="accent1">
                    <a:lumMod val="60000"/>
                    <a:lumOff val="40000"/>
                  </a:schemeClr>
                </a:solidFill>
              </a:rPr>
              <a:t>A Survey of the Relevance of Computer Science and Software Engineering </a:t>
            </a:r>
            <a:r>
              <a:rPr lang="en-US" sz="1850" dirty="0" smtClean="0">
                <a:solidFill>
                  <a:schemeClr val="accent1">
                    <a:lumMod val="60000"/>
                    <a:lumOff val="40000"/>
                  </a:schemeClr>
                </a:solidFill>
              </a:rPr>
              <a:t>Education</a:t>
            </a:r>
            <a:r>
              <a:rPr lang="en-US" sz="1850" dirty="0" smtClean="0"/>
              <a:t>, CSEET 1998.</a:t>
            </a:r>
          </a:p>
          <a:p>
            <a:pPr marL="342900" indent="-342900">
              <a:buFont typeface="+mj-lt"/>
              <a:buAutoNum type="arabicPeriod"/>
            </a:pPr>
            <a:r>
              <a:rPr lang="en-US" sz="1850" dirty="0">
                <a:solidFill>
                  <a:schemeClr val="accent1">
                    <a:lumMod val="60000"/>
                    <a:lumOff val="40000"/>
                  </a:schemeClr>
                </a:solidFill>
                <a:latin typeface="Segoe" pitchFamily="34" charset="0"/>
              </a:rPr>
              <a:t>“Incorporating Communication Skills Throughout the Computer Science and Software Engineering Curricula</a:t>
            </a:r>
            <a:r>
              <a:rPr lang="en-US" sz="1850" dirty="0">
                <a:latin typeface="Segoe" pitchFamily="34" charset="0"/>
              </a:rPr>
              <a:t>” </a:t>
            </a:r>
            <a:r>
              <a:rPr lang="en-US" sz="1850" dirty="0" smtClean="0">
                <a:latin typeface="Segoe" pitchFamily="34" charset="0"/>
              </a:rPr>
              <a:t>NSF CPATH II: </a:t>
            </a:r>
            <a:r>
              <a:rPr lang="en-US" sz="1850" i="1" dirty="0">
                <a:latin typeface="Gill Sans"/>
                <a:cs typeface="Gill Sans"/>
              </a:rPr>
              <a:t>http://</a:t>
            </a:r>
            <a:r>
              <a:rPr lang="en-US" sz="1850" i="1" dirty="0" smtClean="0">
                <a:latin typeface="Gill Sans"/>
                <a:cs typeface="Gill Sans"/>
              </a:rPr>
              <a:t>cpath.csi.muohio.edu</a:t>
            </a:r>
          </a:p>
          <a:p>
            <a:pPr marL="342900" indent="-342900">
              <a:buFont typeface="+mj-lt"/>
              <a:buAutoNum type="arabicPeriod"/>
            </a:pPr>
            <a:r>
              <a:rPr lang="en-US" sz="1850" dirty="0" smtClean="0">
                <a:latin typeface="Gill Sans"/>
                <a:cs typeface="Gill Sans"/>
              </a:rPr>
              <a:t>Orit </a:t>
            </a:r>
            <a:r>
              <a:rPr lang="en-US" sz="1850" dirty="0" err="1" smtClean="0">
                <a:latin typeface="Gill Sans"/>
                <a:cs typeface="Gill Sans"/>
              </a:rPr>
              <a:t>Hazzan</a:t>
            </a:r>
            <a:r>
              <a:rPr lang="en-US" sz="1850" dirty="0" smtClean="0">
                <a:latin typeface="Gill Sans"/>
                <a:cs typeface="Gill Sans"/>
              </a:rPr>
              <a:t>, James </a:t>
            </a:r>
            <a:r>
              <a:rPr lang="en-US" sz="1850" dirty="0" err="1" smtClean="0">
                <a:latin typeface="Gill Sans"/>
                <a:cs typeface="Gill Sans"/>
              </a:rPr>
              <a:t>Tomayko</a:t>
            </a:r>
            <a:r>
              <a:rPr lang="en-US" sz="1850" dirty="0" smtClean="0">
                <a:latin typeface="Gill Sans"/>
                <a:cs typeface="Gill Sans"/>
              </a:rPr>
              <a:t>: </a:t>
            </a:r>
            <a:r>
              <a:rPr lang="en-US" sz="1850" dirty="0" smtClean="0">
                <a:solidFill>
                  <a:schemeClr val="accent1">
                    <a:lumMod val="60000"/>
                    <a:lumOff val="40000"/>
                  </a:schemeClr>
                </a:solidFill>
                <a:latin typeface="Gill Sans"/>
                <a:cs typeface="Gill Sans"/>
              </a:rPr>
              <a:t>Human Aspects of Software Development.</a:t>
            </a:r>
          </a:p>
          <a:p>
            <a:pPr marL="342900" indent="-342900">
              <a:buFont typeface="+mj-lt"/>
              <a:buAutoNum type="arabicPeriod"/>
            </a:pPr>
            <a:r>
              <a:rPr lang="en-US" sz="1850" dirty="0" smtClean="0">
                <a:latin typeface="Gill Sans"/>
                <a:cs typeface="Gill Sans"/>
              </a:rPr>
              <a:t>“</a:t>
            </a:r>
            <a:r>
              <a:rPr lang="en-US" sz="1850" dirty="0" smtClean="0">
                <a:solidFill>
                  <a:schemeClr val="accent1">
                    <a:lumMod val="60000"/>
                    <a:lumOff val="40000"/>
                  </a:schemeClr>
                </a:solidFill>
                <a:latin typeface="Gill Sans"/>
                <a:cs typeface="Gill Sans"/>
              </a:rPr>
              <a:t>Internationalization of Computer Science Education</a:t>
            </a:r>
            <a:r>
              <a:rPr lang="en-US" sz="1850" dirty="0" smtClean="0">
                <a:latin typeface="Gill Sans"/>
                <a:cs typeface="Gill Sans"/>
              </a:rPr>
              <a:t>” NSF CPATH: </a:t>
            </a:r>
            <a:r>
              <a:rPr lang="en-US" sz="1850" i="1" dirty="0" smtClean="0">
                <a:latin typeface="Gill Sans"/>
                <a:cs typeface="Gill Sans"/>
              </a:rPr>
              <a:t>http://CPATHi18n.org</a:t>
            </a:r>
          </a:p>
          <a:p>
            <a:pPr marL="342900" indent="-342900">
              <a:buFont typeface="+mj-lt"/>
              <a:buAutoNum type="arabicPeriod"/>
            </a:pPr>
            <a:r>
              <a:rPr lang="en-US" sz="1850" dirty="0" smtClean="0">
                <a:latin typeface="Segoe" pitchFamily="34" charset="0"/>
              </a:rPr>
              <a:t>Jean Lave and Etienne Wenger: </a:t>
            </a:r>
            <a:r>
              <a:rPr lang="en-US" sz="1850" dirty="0" smtClean="0">
                <a:solidFill>
                  <a:schemeClr val="accent1">
                    <a:lumMod val="60000"/>
                    <a:lumOff val="40000"/>
                  </a:schemeClr>
                </a:solidFill>
                <a:latin typeface="Segoe" pitchFamily="34" charset="0"/>
              </a:rPr>
              <a:t>Situated Learning: Legitimate Peripheral Participation</a:t>
            </a:r>
          </a:p>
          <a:p>
            <a:pPr marL="342900" indent="-342900">
              <a:buFont typeface="+mj-lt"/>
              <a:buAutoNum type="arabicPeriod"/>
            </a:pPr>
            <a:r>
              <a:rPr lang="en-US" sz="1850" dirty="0" smtClean="0">
                <a:latin typeface="Segoe" pitchFamily="34" charset="0"/>
              </a:rPr>
              <a:t>Mark </a:t>
            </a:r>
            <a:r>
              <a:rPr lang="en-US" sz="1850" dirty="0" err="1" smtClean="0">
                <a:latin typeface="Segoe" pitchFamily="34" charset="0"/>
              </a:rPr>
              <a:t>Guzdial</a:t>
            </a:r>
            <a:r>
              <a:rPr lang="en-US" sz="1850" dirty="0" smtClean="0">
                <a:latin typeface="Segoe" pitchFamily="34" charset="0"/>
              </a:rPr>
              <a:t> and Barbara Ericson:</a:t>
            </a:r>
            <a:r>
              <a:rPr lang="en-US" sz="1850" dirty="0" smtClean="0">
                <a:solidFill>
                  <a:schemeClr val="accent1">
                    <a:lumMod val="60000"/>
                    <a:lumOff val="40000"/>
                  </a:schemeClr>
                </a:solidFill>
                <a:latin typeface="Segoe" pitchFamily="34" charset="0"/>
              </a:rPr>
              <a:t> Introduction to Computing and Programming in Python: A Multimedia Approach</a:t>
            </a:r>
          </a:p>
          <a:p>
            <a:pPr marL="342900" indent="-342900">
              <a:buFont typeface="+mj-lt"/>
              <a:buAutoNum type="arabicPeriod"/>
            </a:pPr>
            <a:r>
              <a:rPr lang="en-US" sz="1850" dirty="0" smtClean="0">
                <a:latin typeface="Segoe" pitchFamily="34" charset="0"/>
              </a:rPr>
              <a:t>Imagine Cup: </a:t>
            </a:r>
            <a:r>
              <a:rPr lang="en-US" sz="1850" i="1" dirty="0" smtClean="0">
                <a:latin typeface="Segoe" pitchFamily="34" charset="0"/>
              </a:rPr>
              <a:t>http://www.ImagineCup.com</a:t>
            </a:r>
          </a:p>
          <a:p>
            <a:pPr marL="342900" indent="-342900">
              <a:buFont typeface="+mj-lt"/>
              <a:buAutoNum type="arabicPeriod"/>
            </a:pPr>
            <a:r>
              <a:rPr lang="en-US" sz="1850" dirty="0" err="1" smtClean="0">
                <a:latin typeface="Segoe" pitchFamily="34" charset="0"/>
              </a:rPr>
              <a:t>Kodu</a:t>
            </a:r>
            <a:r>
              <a:rPr lang="en-US" sz="1850" dirty="0" smtClean="0">
                <a:latin typeface="Segoe" pitchFamily="34" charset="0"/>
              </a:rPr>
              <a:t> Cup: </a:t>
            </a:r>
            <a:r>
              <a:rPr lang="en-US" sz="1850" i="1" dirty="0" smtClean="0">
                <a:latin typeface="Segoe" pitchFamily="34" charset="0"/>
              </a:rPr>
              <a:t>http://KoduCup.us</a:t>
            </a:r>
          </a:p>
          <a:p>
            <a:pPr marL="342900" indent="-342900">
              <a:buFont typeface="+mj-lt"/>
              <a:buAutoNum type="arabicPeriod"/>
            </a:pPr>
            <a:r>
              <a:rPr lang="en-US" sz="1850" dirty="0" smtClean="0">
                <a:latin typeface="Segoe" pitchFamily="34" charset="0"/>
              </a:rPr>
              <a:t>Project Hawaii: </a:t>
            </a:r>
            <a:r>
              <a:rPr lang="en-US" sz="1850" i="1" dirty="0" smtClean="0">
                <a:latin typeface="Segoe" pitchFamily="34" charset="0"/>
              </a:rPr>
              <a:t>http://research.microsoft.com/hawaii</a:t>
            </a:r>
          </a:p>
          <a:p>
            <a:pPr marL="342900" indent="-342900">
              <a:buFont typeface="+mj-lt"/>
              <a:buAutoNum type="arabicPeriod"/>
            </a:pPr>
            <a:r>
              <a:rPr lang="en-US" sz="1850" dirty="0" err="1" smtClean="0">
                <a:latin typeface="Segoe" pitchFamily="34" charset="0"/>
              </a:rPr>
              <a:t>Kinect</a:t>
            </a:r>
            <a:r>
              <a:rPr lang="en-US" sz="1850" dirty="0">
                <a:latin typeface="Segoe" pitchFamily="34" charset="0"/>
              </a:rPr>
              <a:t> SDK: </a:t>
            </a:r>
            <a:r>
              <a:rPr lang="en-US" sz="1850" i="1" dirty="0">
                <a:latin typeface="Segoe" pitchFamily="34" charset="0"/>
              </a:rPr>
              <a:t>http://research.microsoft.com/en-us/um/redmond/projects/kinectsdk</a:t>
            </a:r>
            <a:r>
              <a:rPr lang="en-US" sz="1850" i="1" dirty="0" smtClean="0">
                <a:latin typeface="Segoe" pitchFamily="34" charset="0"/>
              </a:rPr>
              <a:t>/</a:t>
            </a:r>
            <a:endParaRPr lang="en-US" sz="1850" dirty="0" smtClean="0"/>
          </a:p>
          <a:p>
            <a:pPr marL="342900" indent="-342900">
              <a:buFont typeface="+mj-lt"/>
              <a:buAutoNum type="arabicPeriod"/>
            </a:pPr>
            <a:r>
              <a:rPr lang="en-US" sz="1850" dirty="0"/>
              <a:t>Microsoft SEIF: </a:t>
            </a:r>
            <a:r>
              <a:rPr lang="en-US" sz="1850" i="1" dirty="0"/>
              <a:t>http://</a:t>
            </a:r>
            <a:r>
              <a:rPr lang="en-US" sz="1850" i="1" dirty="0" smtClean="0"/>
              <a:t>research.microsoft.com/en-us/collaboration/focus/cs/seif.aspx</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MSR_PPT template_07_dark_w.footer">
  <a:themeElements>
    <a:clrScheme name="MSR 2007 Dark">
      <a:dk1>
        <a:srgbClr val="000000"/>
      </a:dk1>
      <a:lt1>
        <a:srgbClr val="FFFFFF"/>
      </a:lt1>
      <a:dk2>
        <a:srgbClr val="3F3F3F"/>
      </a:dk2>
      <a:lt2>
        <a:srgbClr val="FFFFFF"/>
      </a:lt2>
      <a:accent1>
        <a:srgbClr val="FFDF79"/>
      </a:accent1>
      <a:accent2>
        <a:srgbClr val="5782B5"/>
      </a:accent2>
      <a:accent3>
        <a:srgbClr val="E28A54"/>
      </a:accent3>
      <a:accent4>
        <a:srgbClr val="94D850"/>
      </a:accent4>
      <a:accent5>
        <a:srgbClr val="FFA94B"/>
      </a:accent5>
      <a:accent6>
        <a:srgbClr val="9047B9"/>
      </a:accent6>
      <a:hlink>
        <a:srgbClr val="009ED6"/>
      </a:hlink>
      <a:folHlink>
        <a:srgbClr val="DDD819"/>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1">
          <a:schemeClr val="accent2"/>
        </a:lnRef>
        <a:fillRef idx="3">
          <a:schemeClr val="accent2"/>
        </a:fillRef>
        <a:effectRef idx="2">
          <a:schemeClr val="accent2"/>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3074916C7A05429E3860C96E939D68" ma:contentTypeVersion="3" ma:contentTypeDescription="Create a new document." ma:contentTypeScope="" ma:versionID="2f9d0a3e4dab1dbcfa92ef49294c9fd6">
  <xsd:schema xmlns:xsd="http://www.w3.org/2001/XMLSchema" xmlns:p="http://schemas.microsoft.com/office/2006/metadata/properties" targetNamespace="http://schemas.microsoft.com/office/2006/metadata/properties" ma:root="true" ma:fieldsID="1767b50499e116a953c72fb09f4df49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64C6AF85-DCA2-4A0C-9F25-A9E00C2D79C7}">
  <ds:schemaRefs>
    <ds:schemaRef ds:uri="http://schemas.microsoft.com/sharepoint/v3/contenttype/forms"/>
  </ds:schemaRefs>
</ds:datastoreItem>
</file>

<file path=customXml/itemProps2.xml><?xml version="1.0" encoding="utf-8"?>
<ds:datastoreItem xmlns:ds="http://schemas.openxmlformats.org/officeDocument/2006/customXml" ds:itemID="{D9FE6597-6B51-4491-A14F-7B72098D8638}">
  <ds:schemaRefs>
    <ds:schemaRef ds:uri="http://purl.org/dc/dcmitype/"/>
    <ds:schemaRef ds:uri="http://purl.org/dc/terms/"/>
    <ds:schemaRef ds:uri="http://www.w3.org/XML/1998/namespace"/>
    <ds:schemaRef ds:uri="http://purl.org/dc/elements/1.1/"/>
    <ds:schemaRef ds:uri="http://schemas.microsoft.com/office/2006/documentManagement/type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3EE8F91B-B7BA-4C5D-9F09-F94C59D526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MSR_PPT template_07_dark_w.footer</Template>
  <TotalTime>5538</TotalTime>
  <Words>2598</Words>
  <Application>Microsoft Office PowerPoint</Application>
  <PresentationFormat>On-screen Show (4:3)</PresentationFormat>
  <Paragraphs>383</Paragraphs>
  <Slides>44</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Segoe Semibold</vt:lpstr>
      <vt:lpstr>Calibri</vt:lpstr>
      <vt:lpstr>Segoe</vt:lpstr>
      <vt:lpstr>Gill Sans</vt:lpstr>
      <vt:lpstr>Times New Roman</vt:lpstr>
      <vt:lpstr>Wingdings</vt:lpstr>
      <vt:lpstr>MSR_PPT template_07_dark_w.footer</vt:lpstr>
      <vt:lpstr>Soft but not Squishy: Enhancing Social Realism in Computer Science Education</vt:lpstr>
      <vt:lpstr>User-centered tool design</vt:lpstr>
      <vt:lpstr>PowerPoint Presentation</vt:lpstr>
      <vt:lpstr>James Joins Microsoft</vt:lpstr>
      <vt:lpstr>James Fixes a Bug</vt:lpstr>
      <vt:lpstr>What did James do wrong?</vt:lpstr>
      <vt:lpstr>Three Beliefs about Starting a Job in Software Engineering</vt:lpstr>
      <vt:lpstr>Technical Education vs.  Social Education</vt:lpstr>
      <vt:lpstr>What New Developers Do</vt:lpstr>
      <vt:lpstr>New Developers Communicate</vt:lpstr>
      <vt:lpstr>PowerPoint Presentation</vt:lpstr>
      <vt:lpstr>Xin Joins Microsoft</vt:lpstr>
      <vt:lpstr>It must be me</vt:lpstr>
      <vt:lpstr>What did Xin learn?</vt:lpstr>
      <vt:lpstr>Fixing a Bug (University)</vt:lpstr>
      <vt:lpstr>Fixing a Bug (Industry) </vt:lpstr>
      <vt:lpstr>Fixing a Bug (Industry) </vt:lpstr>
      <vt:lpstr>PowerPoint Presentation</vt:lpstr>
      <vt:lpstr>Esperanza Joins Microsoft</vt:lpstr>
      <vt:lpstr>Automation is the Solution</vt:lpstr>
      <vt:lpstr>What did Esperanza Do Wrong?</vt:lpstr>
      <vt:lpstr>PowerPoint Presentation</vt:lpstr>
      <vt:lpstr>1. Source code may be the ultimate source of truth…</vt:lpstr>
      <vt:lpstr>…but the best way to learn the truth is from others.</vt:lpstr>
      <vt:lpstr>2. When in Rome…</vt:lpstr>
      <vt:lpstr>3. Social interactions are the key</vt:lpstr>
      <vt:lpstr>We can make it better.  First, study what is going on.</vt:lpstr>
      <vt:lpstr>Lethbridge Survey, CSEET 1998</vt:lpstr>
      <vt:lpstr>Lethbridge Survey, CSEET 1998</vt:lpstr>
      <vt:lpstr>Increase  social realism in the curriculum.</vt:lpstr>
      <vt:lpstr>A Multitude of Opportunties</vt:lpstr>
      <vt:lpstr>Teach Communication Skills</vt:lpstr>
      <vt:lpstr>Social Simulation</vt:lpstr>
      <vt:lpstr>Support Peer Mentoring</vt:lpstr>
      <vt:lpstr>Practice Pair Programming</vt:lpstr>
      <vt:lpstr>Try Brownfield Software Engineering</vt:lpstr>
      <vt:lpstr>Community-Based Service Projects</vt:lpstr>
      <vt:lpstr>Global Distributed Software Development</vt:lpstr>
      <vt:lpstr>(Il)legitimate Peripheral Participation</vt:lpstr>
      <vt:lpstr>Enter Competitions</vt:lpstr>
      <vt:lpstr>Partnerships with Microsoft</vt:lpstr>
      <vt:lpstr>Microsoft Software Engineering Innovation Foundation 2010 (SEIF)</vt:lpstr>
      <vt:lpstr>Whatever Happened to…</vt:lpstr>
      <vt:lpstr>andrew.begel@microsoft.com</vt:lpstr>
    </vt:vector>
  </TitlesOfParts>
  <Manager>&lt;Content Manager Name Here&gt;</Manager>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subject>Name of Event</dc:subject>
  <dc:creator>andrew.begel@microsoft.com</dc:creator>
  <dc:description>Template: Mark Johnson, Silver Fox Productions Inc.
Formatting:
Event Date:
Event Location:
Audience:</dc:description>
  <cp:lastModifiedBy>Andrew Begel</cp:lastModifiedBy>
  <cp:revision>92</cp:revision>
  <dcterms:created xsi:type="dcterms:W3CDTF">2007-11-05T20:21:03Z</dcterms:created>
  <dcterms:modified xsi:type="dcterms:W3CDTF">2011-05-23T23:59:13Z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0x0101006E3074916C7A05429E3860C96E939D68</vt:lpwstr>
  </property>
</Properties>
</file>