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9"/>
  </p:notesMasterIdLst>
  <p:handoutMasterIdLst>
    <p:handoutMasterId r:id="rId10"/>
  </p:handoutMasterIdLst>
  <p:sldIdLst>
    <p:sldId id="328" r:id="rId2"/>
    <p:sldId id="323" r:id="rId3"/>
    <p:sldId id="324" r:id="rId4"/>
    <p:sldId id="325" r:id="rId5"/>
    <p:sldId id="326" r:id="rId6"/>
    <p:sldId id="327" r:id="rId7"/>
    <p:sldId id="280" r:id="rId8"/>
  </p:sldIdLst>
  <p:sldSz cx="9144000" cy="6858000" type="screen4x3"/>
  <p:notesSz cx="7010400" cy="9236075"/>
  <p:defaultTextStyle>
    <a:defPPr>
      <a:defRPr lang="en-US"/>
    </a:defPPr>
    <a:lvl1pPr algn="ctr" rtl="0" fontAlgn="base">
      <a:spcBef>
        <a:spcPct val="50000"/>
      </a:spcBef>
      <a:spcAft>
        <a:spcPct val="0"/>
      </a:spcAft>
      <a:defRPr sz="2000" b="1" kern="1200">
        <a:solidFill>
          <a:schemeClr val="tx1"/>
        </a:solidFill>
        <a:latin typeface="Arial" charset="0"/>
        <a:ea typeface="ＭＳ Ｐゴシック" pitchFamily="1" charset="-128"/>
        <a:cs typeface="+mn-cs"/>
      </a:defRPr>
    </a:lvl1pPr>
    <a:lvl2pPr marL="457200" algn="ctr" rtl="0" fontAlgn="base">
      <a:spcBef>
        <a:spcPct val="50000"/>
      </a:spcBef>
      <a:spcAft>
        <a:spcPct val="0"/>
      </a:spcAft>
      <a:defRPr sz="2000" b="1" kern="1200">
        <a:solidFill>
          <a:schemeClr val="tx1"/>
        </a:solidFill>
        <a:latin typeface="Arial" charset="0"/>
        <a:ea typeface="ＭＳ Ｐゴシック" pitchFamily="1" charset="-128"/>
        <a:cs typeface="+mn-cs"/>
      </a:defRPr>
    </a:lvl2pPr>
    <a:lvl3pPr marL="914400" algn="ctr" rtl="0" fontAlgn="base">
      <a:spcBef>
        <a:spcPct val="50000"/>
      </a:spcBef>
      <a:spcAft>
        <a:spcPct val="0"/>
      </a:spcAft>
      <a:defRPr sz="2000" b="1" kern="1200">
        <a:solidFill>
          <a:schemeClr val="tx1"/>
        </a:solidFill>
        <a:latin typeface="Arial" charset="0"/>
        <a:ea typeface="ＭＳ Ｐゴシック" pitchFamily="1" charset="-128"/>
        <a:cs typeface="+mn-cs"/>
      </a:defRPr>
    </a:lvl3pPr>
    <a:lvl4pPr marL="1371600" algn="ctr" rtl="0" fontAlgn="base">
      <a:spcBef>
        <a:spcPct val="50000"/>
      </a:spcBef>
      <a:spcAft>
        <a:spcPct val="0"/>
      </a:spcAft>
      <a:defRPr sz="2000" b="1" kern="1200">
        <a:solidFill>
          <a:schemeClr val="tx1"/>
        </a:solidFill>
        <a:latin typeface="Arial" charset="0"/>
        <a:ea typeface="ＭＳ Ｐゴシック" pitchFamily="1" charset="-128"/>
        <a:cs typeface="+mn-cs"/>
      </a:defRPr>
    </a:lvl4pPr>
    <a:lvl5pPr marL="1828800" algn="ctr" rtl="0" fontAlgn="base">
      <a:spcBef>
        <a:spcPct val="50000"/>
      </a:spcBef>
      <a:spcAft>
        <a:spcPct val="0"/>
      </a:spcAft>
      <a:defRPr sz="2000" b="1" kern="1200">
        <a:solidFill>
          <a:schemeClr val="tx1"/>
        </a:solidFill>
        <a:latin typeface="Arial" charset="0"/>
        <a:ea typeface="ＭＳ Ｐゴシック" pitchFamily="1" charset="-128"/>
        <a:cs typeface="+mn-cs"/>
      </a:defRPr>
    </a:lvl5pPr>
    <a:lvl6pPr marL="2286000" algn="l" defTabSz="914400" rtl="0" eaLnBrk="1" latinLnBrk="0" hangingPunct="1">
      <a:defRPr sz="2000" b="1" kern="1200">
        <a:solidFill>
          <a:schemeClr val="tx1"/>
        </a:solidFill>
        <a:latin typeface="Arial" charset="0"/>
        <a:ea typeface="ＭＳ Ｐゴシック" pitchFamily="1" charset="-128"/>
        <a:cs typeface="+mn-cs"/>
      </a:defRPr>
    </a:lvl6pPr>
    <a:lvl7pPr marL="2743200" algn="l" defTabSz="914400" rtl="0" eaLnBrk="1" latinLnBrk="0" hangingPunct="1">
      <a:defRPr sz="2000" b="1" kern="1200">
        <a:solidFill>
          <a:schemeClr val="tx1"/>
        </a:solidFill>
        <a:latin typeface="Arial" charset="0"/>
        <a:ea typeface="ＭＳ Ｐゴシック" pitchFamily="1" charset="-128"/>
        <a:cs typeface="+mn-cs"/>
      </a:defRPr>
    </a:lvl7pPr>
    <a:lvl8pPr marL="3200400" algn="l" defTabSz="914400" rtl="0" eaLnBrk="1" latinLnBrk="0" hangingPunct="1">
      <a:defRPr sz="2000" b="1" kern="1200">
        <a:solidFill>
          <a:schemeClr val="tx1"/>
        </a:solidFill>
        <a:latin typeface="Arial" charset="0"/>
        <a:ea typeface="ＭＳ Ｐゴシック" pitchFamily="1" charset="-128"/>
        <a:cs typeface="+mn-cs"/>
      </a:defRPr>
    </a:lvl8pPr>
    <a:lvl9pPr marL="3657600" algn="l" defTabSz="914400" rtl="0" eaLnBrk="1" latinLnBrk="0" hangingPunct="1">
      <a:defRPr sz="2000" b="1" kern="1200">
        <a:solidFill>
          <a:schemeClr val="tx1"/>
        </a:solidFill>
        <a:latin typeface="Arial"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F82"/>
    <a:srgbClr val="B2CCE5"/>
    <a:srgbClr val="5CA1FB"/>
    <a:srgbClr val="777777"/>
    <a:srgbClr val="8BADE5"/>
    <a:srgbClr val="B3C2D7"/>
    <a:srgbClr val="333399"/>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19231" autoAdjust="0"/>
    <p:restoredTop sz="92185" autoAdjust="0"/>
  </p:normalViewPr>
  <p:slideViewPr>
    <p:cSldViewPr>
      <p:cViewPr>
        <p:scale>
          <a:sx n="82" d="100"/>
          <a:sy n="82" d="100"/>
        </p:scale>
        <p:origin x="-1524" y="216"/>
      </p:cViewPr>
      <p:guideLst>
        <p:guide orient="horz" pos="288"/>
        <p:guide orient="horz" pos="3744"/>
        <p:guide orient="horz" pos="960"/>
        <p:guide orient="horz" pos="720"/>
        <p:guide pos="336"/>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842" y="247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100" name="Rectangle 20"/>
          <p:cNvSpPr>
            <a:spLocks noChangeArrowheads="1"/>
          </p:cNvSpPr>
          <p:nvPr/>
        </p:nvSpPr>
        <p:spPr bwMode="auto">
          <a:xfrm>
            <a:off x="4115079" y="8675496"/>
            <a:ext cx="2157046" cy="465297"/>
          </a:xfrm>
          <a:prstGeom prst="rect">
            <a:avLst/>
          </a:prstGeom>
          <a:noFill/>
          <a:ln w="9525">
            <a:noFill/>
            <a:miter lim="800000"/>
            <a:headEnd/>
            <a:tailEnd/>
          </a:ln>
          <a:effectLst/>
        </p:spPr>
        <p:txBody>
          <a:bodyPr lIns="19012" tIns="0" rIns="19012" bIns="0" anchor="b"/>
          <a:lstStyle/>
          <a:p>
            <a:pPr algn="r" defTabSz="954641">
              <a:lnSpc>
                <a:spcPct val="89000"/>
              </a:lnSpc>
              <a:spcBef>
                <a:spcPct val="40000"/>
              </a:spcBef>
            </a:pPr>
            <a:r>
              <a:rPr lang="en-US" sz="900" b="0" dirty="0"/>
              <a:t>© 2011 Carnegie Mellon University</a:t>
            </a:r>
          </a:p>
          <a:p>
            <a:pPr algn="l" defTabSz="954641">
              <a:lnSpc>
                <a:spcPct val="89000"/>
              </a:lnSpc>
              <a:spcBef>
                <a:spcPct val="40000"/>
              </a:spcBef>
            </a:pPr>
            <a:r>
              <a:rPr lang="en-US" sz="800" b="0" i="1" dirty="0">
                <a:latin typeface="Times New Roman" pitchFamily="18" charset="0"/>
              </a:rPr>
              <a:t>  </a:t>
            </a:r>
          </a:p>
        </p:txBody>
      </p:sp>
      <p:sp>
        <p:nvSpPr>
          <p:cNvPr id="46101" name="Rectangle 21"/>
          <p:cNvSpPr>
            <a:spLocks noChangeArrowheads="1"/>
          </p:cNvSpPr>
          <p:nvPr/>
        </p:nvSpPr>
        <p:spPr bwMode="auto">
          <a:xfrm>
            <a:off x="6518331" y="8816832"/>
            <a:ext cx="338953" cy="227977"/>
          </a:xfrm>
          <a:prstGeom prst="rect">
            <a:avLst/>
          </a:prstGeom>
          <a:noFill/>
          <a:ln w="9525">
            <a:noFill/>
            <a:miter lim="800000"/>
            <a:headEnd/>
            <a:tailEnd/>
          </a:ln>
          <a:effectLst/>
        </p:spPr>
        <p:txBody>
          <a:bodyPr wrap="none" lIns="88720" tIns="44359" rIns="88720" bIns="44359">
            <a:spAutoFit/>
          </a:bodyPr>
          <a:lstStyle/>
          <a:p>
            <a:pPr defTabSz="906750" eaLnBrk="0" hangingPunct="0">
              <a:lnSpc>
                <a:spcPct val="90000"/>
              </a:lnSpc>
              <a:spcBef>
                <a:spcPct val="0"/>
              </a:spcBef>
            </a:pPr>
            <a:fld id="{AC363E17-291A-4AC6-942A-2CC827AAF43E}" type="slidenum">
              <a:rPr lang="en-US" sz="1000"/>
              <a:pPr defTabSz="906750" eaLnBrk="0" hangingPunct="0">
                <a:lnSpc>
                  <a:spcPct val="90000"/>
                </a:lnSpc>
                <a:spcBef>
                  <a:spcPct val="0"/>
                </a:spcBef>
              </a:pPr>
              <a:t>‹#›</a:t>
            </a:fld>
            <a:endParaRPr lang="en-US" sz="1000"/>
          </a:p>
        </p:txBody>
      </p:sp>
      <p:sp>
        <p:nvSpPr>
          <p:cNvPr id="46102" name="Line 22"/>
          <p:cNvSpPr>
            <a:spLocks noChangeShapeType="1"/>
          </p:cNvSpPr>
          <p:nvPr/>
        </p:nvSpPr>
        <p:spPr bwMode="auto">
          <a:xfrm flipH="1">
            <a:off x="231112" y="8702492"/>
            <a:ext cx="6548176" cy="0"/>
          </a:xfrm>
          <a:prstGeom prst="line">
            <a:avLst/>
          </a:prstGeom>
          <a:noFill/>
          <a:ln w="6350">
            <a:solidFill>
              <a:schemeClr val="tx1"/>
            </a:solidFill>
            <a:round/>
            <a:headEnd/>
            <a:tailEnd/>
          </a:ln>
          <a:effectLst/>
        </p:spPr>
        <p:txBody>
          <a:bodyPr wrap="none" lIns="91952" tIns="45976" rIns="91952" bIns="45976" anchor="ctr">
            <a:spAutoFit/>
          </a:bodyPr>
          <a:lstStyle/>
          <a:p>
            <a:endParaRPr lang="en-US"/>
          </a:p>
        </p:txBody>
      </p:sp>
      <p:pic>
        <p:nvPicPr>
          <p:cNvPr id="46103" name="Picture 23" descr="SEI_CMU_1Line_Blk"/>
          <p:cNvPicPr>
            <a:picLocks noChangeAspect="1" noChangeArrowheads="1"/>
          </p:cNvPicPr>
          <p:nvPr/>
        </p:nvPicPr>
        <p:blipFill>
          <a:blip r:embed="rId2" cstate="print"/>
          <a:srcRect/>
          <a:stretch>
            <a:fillRect/>
          </a:stretch>
        </p:blipFill>
        <p:spPr bwMode="auto">
          <a:xfrm>
            <a:off x="263211" y="8797775"/>
            <a:ext cx="3768411" cy="222326"/>
          </a:xfrm>
          <a:prstGeom prst="rect">
            <a:avLst/>
          </a:prstGeom>
          <a:noFill/>
        </p:spPr>
      </p:pic>
      <p:sp>
        <p:nvSpPr>
          <p:cNvPr id="46104" name="Rectangle 24"/>
          <p:cNvSpPr>
            <a:spLocks noGrp="1" noChangeArrowheads="1"/>
          </p:cNvSpPr>
          <p:nvPr>
            <p:ph type="hdr" sz="quarter"/>
          </p:nvPr>
        </p:nvSpPr>
        <p:spPr bwMode="auto">
          <a:xfrm>
            <a:off x="579386" y="296966"/>
            <a:ext cx="2733221" cy="46688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54641">
              <a:lnSpc>
                <a:spcPct val="90000"/>
              </a:lnSpc>
              <a:defRPr sz="900"/>
            </a:lvl1pPr>
          </a:lstStyle>
          <a:p>
            <a:r>
              <a:rPr lang="en-US" dirty="0" smtClean="0"/>
              <a:t>Author</a:t>
            </a:r>
          </a:p>
          <a:p>
            <a:r>
              <a:rPr lang="en-US" dirty="0" smtClean="0"/>
              <a:t>Program</a:t>
            </a:r>
            <a:endParaRPr lang="en-US" dirty="0"/>
          </a:p>
        </p:txBody>
      </p:sp>
      <p:sp>
        <p:nvSpPr>
          <p:cNvPr id="46105" name="Rectangle 25"/>
          <p:cNvSpPr>
            <a:spLocks noGrp="1" noChangeArrowheads="1"/>
          </p:cNvSpPr>
          <p:nvPr>
            <p:ph type="dt" idx="1"/>
          </p:nvPr>
        </p:nvSpPr>
        <p:spPr bwMode="auto">
          <a:xfrm>
            <a:off x="3774832" y="296966"/>
            <a:ext cx="2733222" cy="466885"/>
          </a:xfrm>
          <a:prstGeom prst="rect">
            <a:avLst/>
          </a:prstGeom>
          <a:noFill/>
          <a:ln w="9525">
            <a:noFill/>
            <a:miter lim="800000"/>
            <a:headEnd/>
            <a:tailEnd/>
          </a:ln>
          <a:effectLst/>
        </p:spPr>
        <p:txBody>
          <a:bodyPr vert="horz" wrap="square" lIns="19012" tIns="0" rIns="19012" bIns="0" numCol="1" anchor="t" anchorCtr="0" compatLnSpc="1">
            <a:prstTxWarp prst="textNoShape">
              <a:avLst/>
            </a:prstTxWarp>
          </a:bodyPr>
          <a:lstStyle>
            <a:lvl1pPr algn="r" defTabSz="954641" eaLnBrk="0" hangingPunct="0">
              <a:spcBef>
                <a:spcPct val="0"/>
              </a:spcBef>
              <a:defRPr sz="1000" b="0"/>
            </a:lvl1pPr>
          </a:lstStyle>
          <a:p>
            <a:fld id="{CAB69371-DCFD-464A-8AB5-7F64F0E06424}" type="datetime1">
              <a:rPr lang="en-US"/>
              <a:pPr/>
              <a:t>5/20/2013</a:t>
            </a:fld>
            <a:endParaRPr lang="en-US"/>
          </a:p>
        </p:txBody>
      </p:sp>
    </p:spTree>
    <p:extLst>
      <p:ext uri="{BB962C8B-B14F-4D97-AF65-F5344CB8AC3E}">
        <p14:creationId xmlns:p14="http://schemas.microsoft.com/office/powerpoint/2010/main" val="6890550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2" name="Rectangle 4"/>
          <p:cNvSpPr>
            <a:spLocks noGrp="1" noRot="1" noChangeAspect="1" noChangeArrowheads="1" noTextEdit="1"/>
          </p:cNvSpPr>
          <p:nvPr>
            <p:ph type="sldImg" idx="2"/>
          </p:nvPr>
        </p:nvSpPr>
        <p:spPr bwMode="auto">
          <a:xfrm>
            <a:off x="1195388" y="693738"/>
            <a:ext cx="4619625" cy="3463925"/>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34078" y="4387771"/>
            <a:ext cx="5142244" cy="4154328"/>
          </a:xfrm>
          <a:prstGeom prst="rect">
            <a:avLst/>
          </a:prstGeom>
          <a:noFill/>
          <a:ln w="9525">
            <a:noFill/>
            <a:miter lim="800000"/>
            <a:headEnd/>
            <a:tailEnd/>
          </a:ln>
        </p:spPr>
        <p:txBody>
          <a:bodyPr vert="horz" wrap="square" lIns="92826" tIns="46412" rIns="92826" bIns="46412" numCol="1" anchor="t" anchorCtr="0" compatLnSpc="1">
            <a:prstTxWarp prst="textNoShape">
              <a:avLst/>
            </a:prstTxWarp>
          </a:bodyPr>
          <a:lstStyle/>
          <a:p>
            <a:pPr lvl="0"/>
            <a:r>
              <a:rPr lang="en-US" smtClean="0"/>
              <a:t>Click to edit Master text styles</a:t>
            </a:r>
          </a:p>
        </p:txBody>
      </p:sp>
      <p:sp>
        <p:nvSpPr>
          <p:cNvPr id="7188" name="Rectangle 20"/>
          <p:cNvSpPr>
            <a:spLocks noChangeArrowheads="1"/>
          </p:cNvSpPr>
          <p:nvPr/>
        </p:nvSpPr>
        <p:spPr bwMode="auto">
          <a:xfrm>
            <a:off x="4115079" y="8675496"/>
            <a:ext cx="2157046" cy="465297"/>
          </a:xfrm>
          <a:prstGeom prst="rect">
            <a:avLst/>
          </a:prstGeom>
          <a:noFill/>
          <a:ln w="9525">
            <a:noFill/>
            <a:miter lim="800000"/>
            <a:headEnd/>
            <a:tailEnd/>
          </a:ln>
          <a:effectLst/>
        </p:spPr>
        <p:txBody>
          <a:bodyPr lIns="19012" tIns="0" rIns="19012" bIns="0" anchor="b"/>
          <a:lstStyle/>
          <a:p>
            <a:pPr algn="r" defTabSz="954641">
              <a:lnSpc>
                <a:spcPct val="89000"/>
              </a:lnSpc>
              <a:spcBef>
                <a:spcPct val="40000"/>
              </a:spcBef>
            </a:pPr>
            <a:r>
              <a:rPr lang="en-US" sz="900" b="0" dirty="0"/>
              <a:t>© </a:t>
            </a:r>
            <a:r>
              <a:rPr lang="en-US" sz="900" b="0" dirty="0" smtClean="0"/>
              <a:t>2011 Carnegie </a:t>
            </a:r>
            <a:r>
              <a:rPr lang="en-US" sz="900" b="0" dirty="0"/>
              <a:t>Mellon University</a:t>
            </a:r>
          </a:p>
          <a:p>
            <a:pPr algn="l" defTabSz="954641">
              <a:lnSpc>
                <a:spcPct val="89000"/>
              </a:lnSpc>
              <a:spcBef>
                <a:spcPct val="40000"/>
              </a:spcBef>
            </a:pPr>
            <a:r>
              <a:rPr lang="en-US" sz="800" b="0" i="1" dirty="0">
                <a:latin typeface="Times New Roman" pitchFamily="18" charset="0"/>
              </a:rPr>
              <a:t>  </a:t>
            </a:r>
          </a:p>
        </p:txBody>
      </p:sp>
      <p:sp>
        <p:nvSpPr>
          <p:cNvPr id="7189" name="Rectangle 21"/>
          <p:cNvSpPr>
            <a:spLocks noChangeArrowheads="1"/>
          </p:cNvSpPr>
          <p:nvPr/>
        </p:nvSpPr>
        <p:spPr bwMode="auto">
          <a:xfrm>
            <a:off x="6518331" y="8816832"/>
            <a:ext cx="338953" cy="227977"/>
          </a:xfrm>
          <a:prstGeom prst="rect">
            <a:avLst/>
          </a:prstGeom>
          <a:noFill/>
          <a:ln w="9525">
            <a:noFill/>
            <a:miter lim="800000"/>
            <a:headEnd/>
            <a:tailEnd/>
          </a:ln>
          <a:effectLst/>
        </p:spPr>
        <p:txBody>
          <a:bodyPr wrap="none" lIns="88720" tIns="44359" rIns="88720" bIns="44359">
            <a:spAutoFit/>
          </a:bodyPr>
          <a:lstStyle/>
          <a:p>
            <a:pPr defTabSz="906750" eaLnBrk="0" hangingPunct="0">
              <a:lnSpc>
                <a:spcPct val="90000"/>
              </a:lnSpc>
              <a:spcBef>
                <a:spcPct val="0"/>
              </a:spcBef>
            </a:pPr>
            <a:fld id="{96682DAF-BC0D-4CE6-B4F0-24EEC6997256}" type="slidenum">
              <a:rPr lang="en-US" sz="1000"/>
              <a:pPr defTabSz="906750" eaLnBrk="0" hangingPunct="0">
                <a:lnSpc>
                  <a:spcPct val="90000"/>
                </a:lnSpc>
                <a:spcBef>
                  <a:spcPct val="0"/>
                </a:spcBef>
              </a:pPr>
              <a:t>‹#›</a:t>
            </a:fld>
            <a:endParaRPr lang="en-US" sz="1000"/>
          </a:p>
        </p:txBody>
      </p:sp>
      <p:sp>
        <p:nvSpPr>
          <p:cNvPr id="7190" name="Line 22"/>
          <p:cNvSpPr>
            <a:spLocks noChangeShapeType="1"/>
          </p:cNvSpPr>
          <p:nvPr/>
        </p:nvSpPr>
        <p:spPr bwMode="auto">
          <a:xfrm flipH="1">
            <a:off x="231112" y="8702492"/>
            <a:ext cx="6548176" cy="0"/>
          </a:xfrm>
          <a:prstGeom prst="line">
            <a:avLst/>
          </a:prstGeom>
          <a:noFill/>
          <a:ln w="6350">
            <a:solidFill>
              <a:schemeClr val="tx1"/>
            </a:solidFill>
            <a:round/>
            <a:headEnd/>
            <a:tailEnd/>
          </a:ln>
          <a:effectLst/>
        </p:spPr>
        <p:txBody>
          <a:bodyPr wrap="none" lIns="91952" tIns="45976" rIns="91952" bIns="45976" anchor="ctr">
            <a:spAutoFit/>
          </a:bodyPr>
          <a:lstStyle/>
          <a:p>
            <a:endParaRPr lang="en-US"/>
          </a:p>
        </p:txBody>
      </p:sp>
      <p:pic>
        <p:nvPicPr>
          <p:cNvPr id="7191" name="Picture 23" descr="SEI_CMU_1Line_Blk"/>
          <p:cNvPicPr>
            <a:picLocks noChangeAspect="1" noChangeArrowheads="1"/>
          </p:cNvPicPr>
          <p:nvPr/>
        </p:nvPicPr>
        <p:blipFill>
          <a:blip r:embed="rId2"/>
          <a:srcRect/>
          <a:stretch>
            <a:fillRect/>
          </a:stretch>
        </p:blipFill>
        <p:spPr bwMode="auto">
          <a:xfrm>
            <a:off x="263211" y="8797775"/>
            <a:ext cx="3768411" cy="222326"/>
          </a:xfrm>
          <a:prstGeom prst="rect">
            <a:avLst/>
          </a:prstGeom>
          <a:noFill/>
        </p:spPr>
      </p:pic>
      <p:sp>
        <p:nvSpPr>
          <p:cNvPr id="7192" name="Rectangle 24"/>
          <p:cNvSpPr>
            <a:spLocks noGrp="1" noChangeArrowheads="1"/>
          </p:cNvSpPr>
          <p:nvPr>
            <p:ph type="hdr" sz="quarter"/>
          </p:nvPr>
        </p:nvSpPr>
        <p:spPr bwMode="auto">
          <a:xfrm>
            <a:off x="579386" y="296966"/>
            <a:ext cx="2733221" cy="46688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54641">
              <a:lnSpc>
                <a:spcPct val="90000"/>
              </a:lnSpc>
              <a:defRPr sz="900"/>
            </a:lvl1pPr>
          </a:lstStyle>
          <a:p>
            <a:r>
              <a:rPr lang="en-US" dirty="0" smtClean="0"/>
              <a:t>Author</a:t>
            </a:r>
          </a:p>
          <a:p>
            <a:r>
              <a:rPr lang="en-US" dirty="0" smtClean="0"/>
              <a:t>Program</a:t>
            </a:r>
            <a:endParaRPr lang="en-US" dirty="0"/>
          </a:p>
        </p:txBody>
      </p:sp>
      <p:sp>
        <p:nvSpPr>
          <p:cNvPr id="7193" name="Rectangle 25"/>
          <p:cNvSpPr>
            <a:spLocks noGrp="1" noChangeArrowheads="1"/>
          </p:cNvSpPr>
          <p:nvPr>
            <p:ph type="dt" idx="1"/>
          </p:nvPr>
        </p:nvSpPr>
        <p:spPr bwMode="auto">
          <a:xfrm>
            <a:off x="3774832" y="296966"/>
            <a:ext cx="2733222" cy="466885"/>
          </a:xfrm>
          <a:prstGeom prst="rect">
            <a:avLst/>
          </a:prstGeom>
          <a:noFill/>
          <a:ln w="9525">
            <a:noFill/>
            <a:miter lim="800000"/>
            <a:headEnd/>
            <a:tailEnd/>
          </a:ln>
          <a:effectLst/>
        </p:spPr>
        <p:txBody>
          <a:bodyPr vert="horz" wrap="square" lIns="19012" tIns="0" rIns="19012" bIns="0" numCol="1" anchor="t" anchorCtr="0" compatLnSpc="1">
            <a:prstTxWarp prst="textNoShape">
              <a:avLst/>
            </a:prstTxWarp>
          </a:bodyPr>
          <a:lstStyle>
            <a:lvl1pPr algn="r" defTabSz="954641" eaLnBrk="0" hangingPunct="0">
              <a:spcBef>
                <a:spcPct val="0"/>
              </a:spcBef>
              <a:defRPr sz="1000" b="0"/>
            </a:lvl1pPr>
          </a:lstStyle>
          <a:p>
            <a:fld id="{454AB770-A45E-4881-B684-B36680350C26}" type="datetime1">
              <a:rPr lang="en-US"/>
              <a:pPr/>
              <a:t>5/20/2013</a:t>
            </a:fld>
            <a:endParaRPr lang="en-US"/>
          </a:p>
        </p:txBody>
      </p:sp>
    </p:spTree>
    <p:extLst>
      <p:ext uri="{BB962C8B-B14F-4D97-AF65-F5344CB8AC3E}">
        <p14:creationId xmlns:p14="http://schemas.microsoft.com/office/powerpoint/2010/main" val="1720265549"/>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1pPr>
    <a:lvl2pPr marL="3429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2pPr>
    <a:lvl3pPr marL="6350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3pPr>
    <a:lvl4pPr marL="914400" algn="l" rtl="0" fontAlgn="base">
      <a:spcBef>
        <a:spcPct val="30000"/>
      </a:spcBef>
      <a:spcAft>
        <a:spcPct val="0"/>
      </a:spcAft>
      <a:buChar char="•"/>
      <a:tabLst>
        <a:tab pos="292100" algn="l"/>
        <a:tab pos="571500" algn="l"/>
      </a:tabLst>
      <a:defRPr sz="10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7714C061-06BC-4B45-90DB-3968B0D850B7}" type="datetime1">
              <a:rPr lang="en-US"/>
              <a:pPr/>
              <a:t>5/20/2013</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3C4F8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p:txBody>
          <a:bodyPr/>
          <a:lstStyle>
            <a:lvl1pPr>
              <a:defRPr/>
            </a:lvl1pPr>
          </a:lstStyle>
          <a:p>
            <a:endParaRPr lang="en-US"/>
          </a:p>
        </p:txBody>
      </p:sp>
      <p:sp>
        <p:nvSpPr>
          <p:cNvPr id="3075" name="Rectangle 3"/>
          <p:cNvSpPr>
            <a:spLocks noChangeArrowheads="1"/>
          </p:cNvSpPr>
          <p:nvPr userDrawn="1"/>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3084" name="Rectangle 12"/>
          <p:cNvSpPr>
            <a:spLocks noGrp="1" noChangeArrowheads="1"/>
          </p:cNvSpPr>
          <p:nvPr>
            <p:ph type="ctrTitle"/>
          </p:nvPr>
        </p:nvSpPr>
        <p:spPr bwMode="white">
          <a:xfrm>
            <a:off x="4267200" y="2293938"/>
            <a:ext cx="4267200" cy="1143000"/>
          </a:xfrm>
        </p:spPr>
        <p:txBody>
          <a:bodyPr lIns="91428" tIns="45714" rIns="91428" bIns="45714"/>
          <a:lstStyle>
            <a:lvl1pPr>
              <a:lnSpc>
                <a:spcPct val="100000"/>
              </a:lnSpc>
              <a:defRPr sz="2200">
                <a:solidFill>
                  <a:schemeClr val="bg1"/>
                </a:solidFill>
              </a:defRPr>
            </a:lvl1pPr>
          </a:lstStyle>
          <a:p>
            <a:r>
              <a:rPr lang="en-US" smtClean="0"/>
              <a:t>Click to edit Master title style</a:t>
            </a:r>
            <a:endParaRPr lang="en-US"/>
          </a:p>
        </p:txBody>
      </p:sp>
      <p:sp>
        <p:nvSpPr>
          <p:cNvPr id="3085" name="Rectangle 13"/>
          <p:cNvSpPr>
            <a:spLocks noGrp="1" noChangeArrowheads="1"/>
          </p:cNvSpPr>
          <p:nvPr>
            <p:ph type="subTitle" idx="1"/>
          </p:nvPr>
        </p:nvSpPr>
        <p:spPr bwMode="white">
          <a:xfrm>
            <a:off x="4267200" y="3894138"/>
            <a:ext cx="4267200" cy="1751012"/>
          </a:xfrm>
        </p:spPr>
        <p:txBody>
          <a:bodyPr lIns="91428" tIns="45714" rIns="91428" bIns="45714"/>
          <a:lstStyle>
            <a:lvl1pPr>
              <a:spcAft>
                <a:spcPct val="0"/>
              </a:spcAft>
              <a:defRPr sz="1800">
                <a:solidFill>
                  <a:schemeClr val="bg1"/>
                </a:solidFill>
              </a:defRPr>
            </a:lvl1pPr>
          </a:lstStyle>
          <a:p>
            <a:r>
              <a:rPr lang="en-US" smtClean="0"/>
              <a:t>Click to edit Master subtitle style</a:t>
            </a:r>
            <a:endParaRPr lang="en-US"/>
          </a:p>
        </p:txBody>
      </p:sp>
      <p:sp>
        <p:nvSpPr>
          <p:cNvPr id="3097" name="Rectangle 25"/>
          <p:cNvSpPr>
            <a:spLocks noChangeArrowheads="1"/>
          </p:cNvSpPr>
          <p:nvPr userDrawn="1"/>
        </p:nvSpPr>
        <p:spPr bwMode="white">
          <a:xfrm>
            <a:off x="7210425" y="6408738"/>
            <a:ext cx="1665288" cy="212873"/>
          </a:xfrm>
          <a:prstGeom prst="rect">
            <a:avLst/>
          </a:prstGeom>
          <a:noFill/>
          <a:ln w="9525">
            <a:noFill/>
            <a:miter lim="800000"/>
            <a:headEnd/>
            <a:tailEnd/>
          </a:ln>
          <a:effectLst/>
        </p:spPr>
        <p:txBody>
          <a:bodyPr lIns="0" tIns="0" rIns="91428" bIns="45714">
            <a:spAutoFit/>
          </a:bodyPr>
          <a:lstStyle/>
          <a:p>
            <a:pPr algn="l" eaLnBrk="0" hangingPunct="0">
              <a:lnSpc>
                <a:spcPts val="1300"/>
              </a:lnSpc>
              <a:spcBef>
                <a:spcPct val="0"/>
              </a:spcBef>
            </a:pPr>
            <a:r>
              <a:rPr lang="en-US" sz="700" dirty="0">
                <a:solidFill>
                  <a:schemeClr val="bg1"/>
                </a:solidFill>
              </a:rPr>
              <a:t>© </a:t>
            </a:r>
            <a:r>
              <a:rPr lang="en-US" sz="700" dirty="0" smtClean="0">
                <a:solidFill>
                  <a:schemeClr val="bg1"/>
                </a:solidFill>
              </a:rPr>
              <a:t>2013 </a:t>
            </a:r>
            <a:r>
              <a:rPr lang="en-US" sz="700" dirty="0">
                <a:solidFill>
                  <a:schemeClr val="bg1"/>
                </a:solidFill>
              </a:rPr>
              <a:t>Carnegie Mellon University</a:t>
            </a:r>
          </a:p>
        </p:txBody>
      </p:sp>
      <p:grpSp>
        <p:nvGrpSpPr>
          <p:cNvPr id="3121" name="Group 49"/>
          <p:cNvGrpSpPr>
            <a:grpSpLocks/>
          </p:cNvGrpSpPr>
          <p:nvPr userDrawn="1"/>
        </p:nvGrpSpPr>
        <p:grpSpPr bwMode="auto">
          <a:xfrm>
            <a:off x="26988" y="23813"/>
            <a:ext cx="4057650" cy="6094412"/>
            <a:chOff x="17" y="15"/>
            <a:chExt cx="2728" cy="3839"/>
          </a:xfrm>
        </p:grpSpPr>
        <p:sp>
          <p:nvSpPr>
            <p:cNvPr id="3110" name="Freeform 38"/>
            <p:cNvSpPr>
              <a:spLocks/>
            </p:cNvSpPr>
            <p:nvPr userDrawn="1"/>
          </p:nvSpPr>
          <p:spPr bwMode="auto">
            <a:xfrm>
              <a:off x="17" y="2179"/>
              <a:ext cx="1004" cy="98"/>
            </a:xfrm>
            <a:custGeom>
              <a:avLst/>
              <a:gdLst/>
              <a:ahLst/>
              <a:cxnLst>
                <a:cxn ang="0">
                  <a:pos x="1004" y="0"/>
                </a:cxn>
                <a:cxn ang="0">
                  <a:pos x="0" y="0"/>
                </a:cxn>
                <a:cxn ang="0">
                  <a:pos x="0" y="98"/>
                </a:cxn>
                <a:cxn ang="0">
                  <a:pos x="906" y="98"/>
                </a:cxn>
                <a:cxn ang="0">
                  <a:pos x="1004" y="0"/>
                </a:cxn>
              </a:cxnLst>
              <a:rect l="0" t="0" r="r" b="b"/>
              <a:pathLst>
                <a:path w="1004" h="98">
                  <a:moveTo>
                    <a:pt x="1004" y="0"/>
                  </a:moveTo>
                  <a:lnTo>
                    <a:pt x="0" y="0"/>
                  </a:lnTo>
                  <a:lnTo>
                    <a:pt x="0" y="98"/>
                  </a:lnTo>
                  <a:lnTo>
                    <a:pt x="906" y="98"/>
                  </a:lnTo>
                  <a:lnTo>
                    <a:pt x="1004" y="0"/>
                  </a:lnTo>
                  <a:close/>
                </a:path>
              </a:pathLst>
            </a:custGeom>
            <a:solidFill>
              <a:srgbClr val="506697"/>
            </a:solidFill>
            <a:ln w="14351">
              <a:noFill/>
              <a:prstDash val="solid"/>
              <a:round/>
              <a:headEnd/>
              <a:tailEnd/>
            </a:ln>
          </p:spPr>
          <p:txBody>
            <a:bodyPr/>
            <a:lstStyle/>
            <a:p>
              <a:endParaRPr lang="en-US"/>
            </a:p>
          </p:txBody>
        </p:sp>
        <p:sp>
          <p:nvSpPr>
            <p:cNvPr id="3111" name="Freeform 39"/>
            <p:cNvSpPr>
              <a:spLocks/>
            </p:cNvSpPr>
            <p:nvPr userDrawn="1"/>
          </p:nvSpPr>
          <p:spPr bwMode="auto">
            <a:xfrm>
              <a:off x="17" y="1011"/>
              <a:ext cx="409" cy="98"/>
            </a:xfrm>
            <a:custGeom>
              <a:avLst/>
              <a:gdLst/>
              <a:ahLst/>
              <a:cxnLst>
                <a:cxn ang="0">
                  <a:pos x="311" y="0"/>
                </a:cxn>
                <a:cxn ang="0">
                  <a:pos x="0" y="0"/>
                </a:cxn>
                <a:cxn ang="0">
                  <a:pos x="0" y="98"/>
                </a:cxn>
                <a:cxn ang="0">
                  <a:pos x="409" y="98"/>
                </a:cxn>
                <a:cxn ang="0">
                  <a:pos x="311" y="0"/>
                </a:cxn>
              </a:cxnLst>
              <a:rect l="0" t="0" r="r" b="b"/>
              <a:pathLst>
                <a:path w="409" h="98">
                  <a:moveTo>
                    <a:pt x="311" y="0"/>
                  </a:moveTo>
                  <a:lnTo>
                    <a:pt x="0" y="0"/>
                  </a:lnTo>
                  <a:lnTo>
                    <a:pt x="0" y="98"/>
                  </a:lnTo>
                  <a:lnTo>
                    <a:pt x="409" y="98"/>
                  </a:lnTo>
                  <a:lnTo>
                    <a:pt x="311" y="0"/>
                  </a:lnTo>
                  <a:close/>
                </a:path>
              </a:pathLst>
            </a:custGeom>
            <a:solidFill>
              <a:srgbClr val="506697"/>
            </a:solidFill>
            <a:ln w="14351">
              <a:noFill/>
              <a:prstDash val="solid"/>
              <a:round/>
              <a:headEnd/>
              <a:tailEnd/>
            </a:ln>
          </p:spPr>
          <p:txBody>
            <a:bodyPr/>
            <a:lstStyle/>
            <a:p>
              <a:endParaRPr lang="en-US"/>
            </a:p>
          </p:txBody>
        </p:sp>
        <p:sp>
          <p:nvSpPr>
            <p:cNvPr id="3112" name="Freeform 40"/>
            <p:cNvSpPr>
              <a:spLocks/>
            </p:cNvSpPr>
            <p:nvPr userDrawn="1"/>
          </p:nvSpPr>
          <p:spPr bwMode="auto">
            <a:xfrm>
              <a:off x="17" y="2775"/>
              <a:ext cx="418" cy="107"/>
            </a:xfrm>
            <a:custGeom>
              <a:avLst/>
              <a:gdLst/>
              <a:ahLst/>
              <a:cxnLst>
                <a:cxn ang="0">
                  <a:pos x="418" y="0"/>
                </a:cxn>
                <a:cxn ang="0">
                  <a:pos x="0" y="0"/>
                </a:cxn>
                <a:cxn ang="0">
                  <a:pos x="0" y="107"/>
                </a:cxn>
                <a:cxn ang="0">
                  <a:pos x="311" y="107"/>
                </a:cxn>
                <a:cxn ang="0">
                  <a:pos x="418" y="0"/>
                </a:cxn>
              </a:cxnLst>
              <a:rect l="0" t="0" r="r" b="b"/>
              <a:pathLst>
                <a:path w="418" h="107">
                  <a:moveTo>
                    <a:pt x="418" y="0"/>
                  </a:moveTo>
                  <a:lnTo>
                    <a:pt x="0" y="0"/>
                  </a:lnTo>
                  <a:lnTo>
                    <a:pt x="0" y="107"/>
                  </a:lnTo>
                  <a:lnTo>
                    <a:pt x="311" y="107"/>
                  </a:lnTo>
                  <a:lnTo>
                    <a:pt x="418" y="0"/>
                  </a:lnTo>
                  <a:close/>
                </a:path>
              </a:pathLst>
            </a:custGeom>
            <a:solidFill>
              <a:srgbClr val="506697"/>
            </a:solidFill>
            <a:ln w="14351">
              <a:noFill/>
              <a:prstDash val="solid"/>
              <a:round/>
              <a:headEnd/>
              <a:tailEnd/>
            </a:ln>
          </p:spPr>
          <p:txBody>
            <a:bodyPr/>
            <a:lstStyle/>
            <a:p>
              <a:endParaRPr lang="en-US"/>
            </a:p>
          </p:txBody>
        </p:sp>
        <p:sp>
          <p:nvSpPr>
            <p:cNvPr id="3113" name="Freeform 41"/>
            <p:cNvSpPr>
              <a:spLocks/>
            </p:cNvSpPr>
            <p:nvPr userDrawn="1"/>
          </p:nvSpPr>
          <p:spPr bwMode="auto">
            <a:xfrm>
              <a:off x="17" y="1591"/>
              <a:ext cx="1004" cy="98"/>
            </a:xfrm>
            <a:custGeom>
              <a:avLst/>
              <a:gdLst/>
              <a:ahLst/>
              <a:cxnLst>
                <a:cxn ang="0">
                  <a:pos x="906" y="0"/>
                </a:cxn>
                <a:cxn ang="0">
                  <a:pos x="0" y="0"/>
                </a:cxn>
                <a:cxn ang="0">
                  <a:pos x="0" y="98"/>
                </a:cxn>
                <a:cxn ang="0">
                  <a:pos x="1004" y="98"/>
                </a:cxn>
                <a:cxn ang="0">
                  <a:pos x="906" y="0"/>
                </a:cxn>
              </a:cxnLst>
              <a:rect l="0" t="0" r="r" b="b"/>
              <a:pathLst>
                <a:path w="1004" h="98">
                  <a:moveTo>
                    <a:pt x="906" y="0"/>
                  </a:moveTo>
                  <a:lnTo>
                    <a:pt x="0" y="0"/>
                  </a:lnTo>
                  <a:lnTo>
                    <a:pt x="0" y="98"/>
                  </a:lnTo>
                  <a:lnTo>
                    <a:pt x="1004" y="98"/>
                  </a:lnTo>
                  <a:lnTo>
                    <a:pt x="906" y="0"/>
                  </a:lnTo>
                  <a:close/>
                </a:path>
              </a:pathLst>
            </a:custGeom>
            <a:solidFill>
              <a:srgbClr val="506697"/>
            </a:solidFill>
            <a:ln w="14351">
              <a:noFill/>
              <a:prstDash val="solid"/>
              <a:round/>
              <a:headEnd/>
              <a:tailEnd/>
            </a:ln>
          </p:spPr>
          <p:txBody>
            <a:bodyPr/>
            <a:lstStyle/>
            <a:p>
              <a:endParaRPr lang="en-US"/>
            </a:p>
          </p:txBody>
        </p:sp>
        <p:sp>
          <p:nvSpPr>
            <p:cNvPr id="3114" name="Freeform 42"/>
            <p:cNvSpPr>
              <a:spLocks/>
            </p:cNvSpPr>
            <p:nvPr userDrawn="1"/>
          </p:nvSpPr>
          <p:spPr bwMode="auto">
            <a:xfrm>
              <a:off x="17" y="1216"/>
              <a:ext cx="2266" cy="285"/>
            </a:xfrm>
            <a:custGeom>
              <a:avLst/>
              <a:gdLst/>
              <a:ahLst/>
              <a:cxnLst>
                <a:cxn ang="0">
                  <a:pos x="0" y="285"/>
                </a:cxn>
                <a:cxn ang="0">
                  <a:pos x="2266" y="285"/>
                </a:cxn>
                <a:cxn ang="0">
                  <a:pos x="1982" y="0"/>
                </a:cxn>
                <a:cxn ang="0">
                  <a:pos x="0" y="0"/>
                </a:cxn>
                <a:cxn ang="0">
                  <a:pos x="0" y="285"/>
                </a:cxn>
              </a:cxnLst>
              <a:rect l="0" t="0" r="r" b="b"/>
              <a:pathLst>
                <a:path w="2266" h="285">
                  <a:moveTo>
                    <a:pt x="0" y="285"/>
                  </a:moveTo>
                  <a:lnTo>
                    <a:pt x="2266" y="285"/>
                  </a:lnTo>
                  <a:lnTo>
                    <a:pt x="1982"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5" name="Freeform 43"/>
            <p:cNvSpPr>
              <a:spLocks/>
            </p:cNvSpPr>
            <p:nvPr userDrawn="1"/>
          </p:nvSpPr>
          <p:spPr bwMode="auto">
            <a:xfrm>
              <a:off x="17" y="2383"/>
              <a:ext cx="2275" cy="285"/>
            </a:xfrm>
            <a:custGeom>
              <a:avLst/>
              <a:gdLst/>
              <a:ahLst/>
              <a:cxnLst>
                <a:cxn ang="0">
                  <a:pos x="0" y="285"/>
                </a:cxn>
                <a:cxn ang="0">
                  <a:pos x="1991" y="285"/>
                </a:cxn>
                <a:cxn ang="0">
                  <a:pos x="2275" y="0"/>
                </a:cxn>
                <a:cxn ang="0">
                  <a:pos x="0" y="0"/>
                </a:cxn>
                <a:cxn ang="0">
                  <a:pos x="0" y="285"/>
                </a:cxn>
              </a:cxnLst>
              <a:rect l="0" t="0" r="r" b="b"/>
              <a:pathLst>
                <a:path w="2275" h="285">
                  <a:moveTo>
                    <a:pt x="0" y="285"/>
                  </a:moveTo>
                  <a:lnTo>
                    <a:pt x="1991" y="285"/>
                  </a:lnTo>
                  <a:lnTo>
                    <a:pt x="2275"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6" name="Freeform 44"/>
            <p:cNvSpPr>
              <a:spLocks/>
            </p:cNvSpPr>
            <p:nvPr userDrawn="1"/>
          </p:nvSpPr>
          <p:spPr bwMode="auto">
            <a:xfrm>
              <a:off x="17" y="1796"/>
              <a:ext cx="2728" cy="285"/>
            </a:xfrm>
            <a:custGeom>
              <a:avLst/>
              <a:gdLst/>
              <a:ahLst/>
              <a:cxnLst>
                <a:cxn ang="0">
                  <a:pos x="2586" y="0"/>
                </a:cxn>
                <a:cxn ang="0">
                  <a:pos x="0" y="0"/>
                </a:cxn>
                <a:cxn ang="0">
                  <a:pos x="0" y="285"/>
                </a:cxn>
                <a:cxn ang="0">
                  <a:pos x="2586" y="285"/>
                </a:cxn>
                <a:cxn ang="0">
                  <a:pos x="2728" y="142"/>
                </a:cxn>
                <a:cxn ang="0">
                  <a:pos x="2586" y="0"/>
                </a:cxn>
              </a:cxnLst>
              <a:rect l="0" t="0" r="r" b="b"/>
              <a:pathLst>
                <a:path w="2728" h="285">
                  <a:moveTo>
                    <a:pt x="2586" y="0"/>
                  </a:moveTo>
                  <a:lnTo>
                    <a:pt x="0" y="0"/>
                  </a:lnTo>
                  <a:lnTo>
                    <a:pt x="0" y="285"/>
                  </a:lnTo>
                  <a:lnTo>
                    <a:pt x="2586" y="285"/>
                  </a:lnTo>
                  <a:lnTo>
                    <a:pt x="2728" y="142"/>
                  </a:lnTo>
                  <a:lnTo>
                    <a:pt x="2586" y="0"/>
                  </a:lnTo>
                  <a:close/>
                </a:path>
              </a:pathLst>
            </a:custGeom>
            <a:solidFill>
              <a:srgbClr val="506697"/>
            </a:solidFill>
            <a:ln w="14351">
              <a:noFill/>
              <a:prstDash val="solid"/>
              <a:round/>
              <a:headEnd/>
              <a:tailEnd/>
            </a:ln>
          </p:spPr>
          <p:txBody>
            <a:bodyPr/>
            <a:lstStyle/>
            <a:p>
              <a:endParaRPr lang="en-US"/>
            </a:p>
          </p:txBody>
        </p:sp>
        <p:sp>
          <p:nvSpPr>
            <p:cNvPr id="3117" name="Freeform 45"/>
            <p:cNvSpPr>
              <a:spLocks/>
            </p:cNvSpPr>
            <p:nvPr userDrawn="1"/>
          </p:nvSpPr>
          <p:spPr bwMode="auto">
            <a:xfrm>
              <a:off x="17" y="2979"/>
              <a:ext cx="1671" cy="285"/>
            </a:xfrm>
            <a:custGeom>
              <a:avLst/>
              <a:gdLst/>
              <a:ahLst/>
              <a:cxnLst>
                <a:cxn ang="0">
                  <a:pos x="0" y="285"/>
                </a:cxn>
                <a:cxn ang="0">
                  <a:pos x="1386" y="285"/>
                </a:cxn>
                <a:cxn ang="0">
                  <a:pos x="1671" y="0"/>
                </a:cxn>
                <a:cxn ang="0">
                  <a:pos x="0" y="0"/>
                </a:cxn>
                <a:cxn ang="0">
                  <a:pos x="0" y="285"/>
                </a:cxn>
              </a:cxnLst>
              <a:rect l="0" t="0" r="r" b="b"/>
              <a:pathLst>
                <a:path w="1671" h="285">
                  <a:moveTo>
                    <a:pt x="0" y="285"/>
                  </a:moveTo>
                  <a:lnTo>
                    <a:pt x="1386" y="285"/>
                  </a:lnTo>
                  <a:lnTo>
                    <a:pt x="1671"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8" name="Freeform 46"/>
            <p:cNvSpPr>
              <a:spLocks/>
            </p:cNvSpPr>
            <p:nvPr userDrawn="1"/>
          </p:nvSpPr>
          <p:spPr bwMode="auto">
            <a:xfrm>
              <a:off x="17" y="3570"/>
              <a:ext cx="1066" cy="284"/>
            </a:xfrm>
            <a:custGeom>
              <a:avLst/>
              <a:gdLst/>
              <a:ahLst/>
              <a:cxnLst>
                <a:cxn ang="0">
                  <a:pos x="0" y="284"/>
                </a:cxn>
                <a:cxn ang="0">
                  <a:pos x="782" y="284"/>
                </a:cxn>
                <a:cxn ang="0">
                  <a:pos x="1066" y="0"/>
                </a:cxn>
                <a:cxn ang="0">
                  <a:pos x="0" y="0"/>
                </a:cxn>
                <a:cxn ang="0">
                  <a:pos x="0" y="284"/>
                </a:cxn>
              </a:cxnLst>
              <a:rect l="0" t="0" r="r" b="b"/>
              <a:pathLst>
                <a:path w="1066" h="284">
                  <a:moveTo>
                    <a:pt x="0" y="284"/>
                  </a:moveTo>
                  <a:lnTo>
                    <a:pt x="782" y="284"/>
                  </a:lnTo>
                  <a:lnTo>
                    <a:pt x="1066" y="0"/>
                  </a:lnTo>
                  <a:lnTo>
                    <a:pt x="0" y="0"/>
                  </a:lnTo>
                  <a:lnTo>
                    <a:pt x="0" y="284"/>
                  </a:lnTo>
                  <a:close/>
                </a:path>
              </a:pathLst>
            </a:custGeom>
            <a:solidFill>
              <a:srgbClr val="506697"/>
            </a:solidFill>
            <a:ln w="14351">
              <a:noFill/>
              <a:prstDash val="solid"/>
              <a:round/>
              <a:headEnd/>
              <a:tailEnd/>
            </a:ln>
          </p:spPr>
          <p:txBody>
            <a:bodyPr/>
            <a:lstStyle/>
            <a:p>
              <a:endParaRPr lang="en-US"/>
            </a:p>
          </p:txBody>
        </p:sp>
        <p:sp>
          <p:nvSpPr>
            <p:cNvPr id="3119" name="Freeform 47"/>
            <p:cNvSpPr>
              <a:spLocks/>
            </p:cNvSpPr>
            <p:nvPr userDrawn="1"/>
          </p:nvSpPr>
          <p:spPr bwMode="auto">
            <a:xfrm>
              <a:off x="17" y="15"/>
              <a:ext cx="1084" cy="285"/>
            </a:xfrm>
            <a:custGeom>
              <a:avLst/>
              <a:gdLst/>
              <a:ahLst/>
              <a:cxnLst>
                <a:cxn ang="0">
                  <a:pos x="0" y="285"/>
                </a:cxn>
                <a:cxn ang="0">
                  <a:pos x="1084" y="285"/>
                </a:cxn>
                <a:cxn ang="0">
                  <a:pos x="800" y="0"/>
                </a:cxn>
                <a:cxn ang="0">
                  <a:pos x="0" y="0"/>
                </a:cxn>
                <a:cxn ang="0">
                  <a:pos x="0" y="285"/>
                </a:cxn>
              </a:cxnLst>
              <a:rect l="0" t="0" r="r" b="b"/>
              <a:pathLst>
                <a:path w="1084" h="285">
                  <a:moveTo>
                    <a:pt x="0" y="285"/>
                  </a:moveTo>
                  <a:lnTo>
                    <a:pt x="1084" y="285"/>
                  </a:lnTo>
                  <a:lnTo>
                    <a:pt x="800"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20" name="Freeform 48"/>
            <p:cNvSpPr>
              <a:spLocks/>
            </p:cNvSpPr>
            <p:nvPr userDrawn="1"/>
          </p:nvSpPr>
          <p:spPr bwMode="auto">
            <a:xfrm>
              <a:off x="17" y="611"/>
              <a:ext cx="1680" cy="285"/>
            </a:xfrm>
            <a:custGeom>
              <a:avLst/>
              <a:gdLst/>
              <a:ahLst/>
              <a:cxnLst>
                <a:cxn ang="0">
                  <a:pos x="0" y="285"/>
                </a:cxn>
                <a:cxn ang="0">
                  <a:pos x="1680" y="285"/>
                </a:cxn>
                <a:cxn ang="0">
                  <a:pos x="1395" y="0"/>
                </a:cxn>
                <a:cxn ang="0">
                  <a:pos x="0" y="0"/>
                </a:cxn>
                <a:cxn ang="0">
                  <a:pos x="0" y="285"/>
                </a:cxn>
              </a:cxnLst>
              <a:rect l="0" t="0" r="r" b="b"/>
              <a:pathLst>
                <a:path w="1680" h="285">
                  <a:moveTo>
                    <a:pt x="0" y="285"/>
                  </a:moveTo>
                  <a:lnTo>
                    <a:pt x="1680" y="285"/>
                  </a:lnTo>
                  <a:lnTo>
                    <a:pt x="1395" y="0"/>
                  </a:lnTo>
                  <a:lnTo>
                    <a:pt x="0" y="0"/>
                  </a:lnTo>
                  <a:lnTo>
                    <a:pt x="0" y="285"/>
                  </a:lnTo>
                  <a:close/>
                </a:path>
              </a:pathLst>
            </a:custGeom>
            <a:solidFill>
              <a:srgbClr val="506697"/>
            </a:solidFill>
            <a:ln w="14351">
              <a:noFill/>
              <a:prstDash val="solid"/>
              <a:round/>
              <a:headEnd/>
              <a:tailEnd/>
            </a:ln>
          </p:spPr>
          <p:txBody>
            <a:bodyPr/>
            <a:lstStyle/>
            <a:p>
              <a:endParaRPr lang="en-US"/>
            </a:p>
          </p:txBody>
        </p:sp>
      </p:grpSp>
      <p:pic>
        <p:nvPicPr>
          <p:cNvPr id="3122" name="Picture 50" descr="SEI_CMU_1Line_White"/>
          <p:cNvPicPr>
            <a:picLocks noChangeAspect="1" noChangeArrowheads="1"/>
          </p:cNvPicPr>
          <p:nvPr userDrawn="1"/>
        </p:nvPicPr>
        <p:blipFill>
          <a:blip r:embed="rId2" cstate="print"/>
          <a:srcRect/>
          <a:stretch>
            <a:fillRect/>
          </a:stretch>
        </p:blipFill>
        <p:spPr bwMode="auto">
          <a:xfrm>
            <a:off x="438150" y="6338888"/>
            <a:ext cx="5581650" cy="346075"/>
          </a:xfrm>
          <a:prstGeom prst="rect">
            <a:avLst/>
          </a:prstGeom>
          <a:noFill/>
        </p:spPr>
      </p:pic>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May 2013</a:t>
            </a:r>
            <a:endParaRPr lang="en-US" dirty="0"/>
          </a:p>
        </p:txBody>
      </p:sp>
    </p:spTree>
  </p:cSld>
  <p:clrMapOvr>
    <a:masterClrMapping/>
  </p:clrMapOvr>
  <p:transition/>
  <p:timing>
    <p:tnLst>
      <p:par>
        <p:cTn id="1" dur="indefinite" restart="never" nodeType="tmRoot"/>
      </p:par>
    </p:tnLst>
  </p:timing>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22275"/>
            <a:ext cx="2038350" cy="5673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22275"/>
            <a:ext cx="5962650" cy="5673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841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33400" y="1295400"/>
            <a:ext cx="4000500" cy="4800600"/>
          </a:xfrm>
        </p:spPr>
        <p:txBody>
          <a:bodyPr/>
          <a:lstStyle/>
          <a:p>
            <a:r>
              <a:rPr lang="en-US" smtClean="0"/>
              <a:t>Click icon to add chart</a:t>
            </a:r>
            <a:endParaRPr lang="en-US"/>
          </a:p>
        </p:txBody>
      </p:sp>
      <p:sp>
        <p:nvSpPr>
          <p:cNvPr id="4" name="Text Placeholder 3"/>
          <p:cNvSpPr>
            <a:spLocks noGrp="1"/>
          </p:cNvSpPr>
          <p:nvPr>
            <p:ph type="body" sz="half" idx="2"/>
          </p:nvPr>
        </p:nvSpPr>
        <p:spPr>
          <a:xfrm>
            <a:off x="4686300" y="1295400"/>
            <a:ext cx="40005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9988"/>
            <a:ext cx="1905000" cy="455612"/>
          </a:xfrm>
        </p:spPr>
        <p:txBody>
          <a:bodyPr/>
          <a:lstStyle>
            <a:lvl1pPr>
              <a:defRPr/>
            </a:lvl1pPr>
          </a:lstStyle>
          <a:p>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31" name="Rectangle 7"/>
          <p:cNvSpPr>
            <a:spLocks noGrp="1" noChangeArrowheads="1"/>
          </p:cNvSpPr>
          <p:nvPr>
            <p:ph type="dt" sz="half" idx="2"/>
          </p:nvPr>
        </p:nvSpPr>
        <p:spPr bwMode="auto">
          <a:xfrm>
            <a:off x="685800" y="6249988"/>
            <a:ext cx="1905000" cy="455612"/>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l" eaLnBrk="0" hangingPunct="0">
              <a:spcBef>
                <a:spcPct val="0"/>
              </a:spcBef>
              <a:defRPr sz="1300" b="0">
                <a:latin typeface="Times" pitchFamily="1" charset="0"/>
              </a:defRPr>
            </a:lvl1pPr>
          </a:lstStyle>
          <a:p>
            <a:endParaRPr lang="en-US"/>
          </a:p>
        </p:txBody>
      </p:sp>
      <p:sp>
        <p:nvSpPr>
          <p:cNvPr id="1032" name="Rectangle 8"/>
          <p:cNvSpPr>
            <a:spLocks noChangeArrowheads="1"/>
          </p:cNvSpPr>
          <p:nvPr/>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1033" name="Rectangle 9"/>
          <p:cNvSpPr>
            <a:spLocks noGrp="1" noChangeArrowheads="1"/>
          </p:cNvSpPr>
          <p:nvPr>
            <p:ph type="body" idx="1"/>
          </p:nvPr>
        </p:nvSpPr>
        <p:spPr bwMode="gray">
          <a:xfrm>
            <a:off x="533400" y="1295400"/>
            <a:ext cx="81534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4" name="Rectangle 10"/>
          <p:cNvSpPr>
            <a:spLocks noGrp="1" noChangeArrowheads="1"/>
          </p:cNvSpPr>
          <p:nvPr>
            <p:ph type="title"/>
          </p:nvPr>
        </p:nvSpPr>
        <p:spPr bwMode="auto">
          <a:xfrm>
            <a:off x="533400" y="422275"/>
            <a:ext cx="8153400" cy="3841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dirty="0" smtClean="0"/>
              <a:t>Click to edit Master title style</a:t>
            </a:r>
          </a:p>
        </p:txBody>
      </p:sp>
      <p:sp>
        <p:nvSpPr>
          <p:cNvPr id="1035" name="Rectangle 11"/>
          <p:cNvSpPr>
            <a:spLocks noChangeArrowheads="1"/>
          </p:cNvSpPr>
          <p:nvPr/>
        </p:nvSpPr>
        <p:spPr bwMode="ltGray">
          <a:xfrm>
            <a:off x="7823200" y="6430963"/>
            <a:ext cx="838200" cy="165100"/>
          </a:xfrm>
          <a:prstGeom prst="rect">
            <a:avLst/>
          </a:prstGeom>
          <a:noFill/>
          <a:ln w="9525">
            <a:noFill/>
            <a:miter lim="800000"/>
            <a:headEnd/>
            <a:tailEnd/>
          </a:ln>
          <a:effectLst/>
        </p:spPr>
        <p:txBody>
          <a:bodyPr lIns="0" tIns="0" rIns="0" bIns="0" anchor="ctr">
            <a:spAutoFit/>
          </a:bodyPr>
          <a:lstStyle/>
          <a:p>
            <a:pPr algn="r" eaLnBrk="0" hangingPunct="0">
              <a:lnSpc>
                <a:spcPts val="1300"/>
              </a:lnSpc>
              <a:spcBef>
                <a:spcPct val="0"/>
              </a:spcBef>
            </a:pPr>
            <a:fld id="{5AA1AC9C-678F-4F94-BEAA-24498E25E435}" type="slidenum">
              <a:rPr lang="en-US" sz="800">
                <a:solidFill>
                  <a:schemeClr val="bg1"/>
                </a:solidFill>
              </a:rPr>
              <a:pPr algn="r" eaLnBrk="0" hangingPunct="0">
                <a:lnSpc>
                  <a:spcPts val="1300"/>
                </a:lnSpc>
                <a:spcBef>
                  <a:spcPct val="0"/>
                </a:spcBef>
              </a:pPr>
              <a:t>‹#›</a:t>
            </a:fld>
            <a:endParaRPr lang="en-US" sz="800">
              <a:solidFill>
                <a:schemeClr val="bg1"/>
              </a:solidFill>
            </a:endParaRPr>
          </a:p>
        </p:txBody>
      </p:sp>
      <p:sp>
        <p:nvSpPr>
          <p:cNvPr id="1097" name="Rectangle 73"/>
          <p:cNvSpPr>
            <a:spLocks noChangeArrowheads="1"/>
          </p:cNvSpPr>
          <p:nvPr/>
        </p:nvSpPr>
        <p:spPr bwMode="ltGray">
          <a:xfrm>
            <a:off x="6172200" y="6247268"/>
            <a:ext cx="2286000" cy="530902"/>
          </a:xfrm>
          <a:prstGeom prst="rect">
            <a:avLst/>
          </a:prstGeom>
          <a:noFill/>
          <a:ln w="9525">
            <a:noFill/>
            <a:miter lim="800000"/>
            <a:headEnd/>
            <a:tailEnd/>
          </a:ln>
          <a:effectLst/>
        </p:spPr>
        <p:txBody>
          <a:bodyPr lIns="45714" tIns="45714" rIns="45714" bIns="45714" anchor="ctr">
            <a:spAutoFit/>
          </a:bodyPr>
          <a:lstStyle/>
          <a:p>
            <a:pPr algn="l" eaLnBrk="0" hangingPunct="0">
              <a:spcBef>
                <a:spcPct val="0"/>
              </a:spcBef>
            </a:pPr>
            <a:r>
              <a:rPr lang="en-US" sz="900" b="0" dirty="0" smtClean="0">
                <a:solidFill>
                  <a:schemeClr val="bg1"/>
                </a:solidFill>
              </a:rPr>
              <a:t>Software Assurance Competency Model</a:t>
            </a:r>
          </a:p>
          <a:p>
            <a:pPr algn="l" eaLnBrk="0" hangingPunct="0">
              <a:spcBef>
                <a:spcPct val="0"/>
              </a:spcBef>
            </a:pPr>
            <a:r>
              <a:rPr lang="en-US" sz="900" dirty="0" smtClean="0">
                <a:solidFill>
                  <a:schemeClr val="bg1"/>
                </a:solidFill>
              </a:rPr>
              <a:t>Nancy Mead, May 20, 2013</a:t>
            </a:r>
            <a:endParaRPr lang="en-US" sz="700" dirty="0" smtClean="0">
              <a:solidFill>
                <a:schemeClr val="bg1"/>
              </a:solidFill>
            </a:endParaRPr>
          </a:p>
          <a:p>
            <a:pPr algn="l" eaLnBrk="0" hangingPunct="0">
              <a:lnSpc>
                <a:spcPct val="150000"/>
              </a:lnSpc>
              <a:spcBef>
                <a:spcPct val="0"/>
              </a:spcBef>
            </a:pPr>
            <a:r>
              <a:rPr lang="en-US" sz="700" b="1" spc="0" dirty="0" smtClean="0">
                <a:solidFill>
                  <a:schemeClr val="bg1"/>
                </a:solidFill>
              </a:rPr>
              <a:t>©</a:t>
            </a:r>
            <a:r>
              <a:rPr lang="en-US" sz="700" b="1" spc="0" baseline="0" dirty="0" smtClean="0">
                <a:solidFill>
                  <a:schemeClr val="bg1"/>
                </a:solidFill>
              </a:rPr>
              <a:t> 2013 Carnegie Mellon University</a:t>
            </a:r>
            <a:endParaRPr lang="en-US" sz="700" b="0" spc="0" dirty="0">
              <a:solidFill>
                <a:schemeClr val="bg1"/>
              </a:solidFill>
            </a:endParaRPr>
          </a:p>
        </p:txBody>
      </p:sp>
      <p:pic>
        <p:nvPicPr>
          <p:cNvPr id="1099" name="Picture 75" descr="SEI_CMU_1Line_White"/>
          <p:cNvPicPr>
            <a:picLocks noChangeAspect="1" noChangeArrowheads="1"/>
          </p:cNvPicPr>
          <p:nvPr/>
        </p:nvPicPr>
        <p:blipFill>
          <a:blip r:embed="rId14" cstate="print"/>
          <a:srcRect/>
          <a:stretch>
            <a:fillRect/>
          </a:stretch>
        </p:blipFill>
        <p:spPr bwMode="auto">
          <a:xfrm>
            <a:off x="438150" y="6338888"/>
            <a:ext cx="5581650" cy="3460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l" rtl="0" eaLnBrk="1" fontAlgn="base" hangingPunct="1">
        <a:lnSpc>
          <a:spcPct val="90000"/>
        </a:lnSpc>
        <a:spcBef>
          <a:spcPct val="0"/>
        </a:spcBef>
        <a:spcAft>
          <a:spcPct val="0"/>
        </a:spcAft>
        <a:defRPr sz="2800" b="1">
          <a:solidFill>
            <a:schemeClr val="tx1"/>
          </a:solidFill>
          <a:latin typeface="+mj-lt"/>
          <a:ea typeface="+mj-ea"/>
          <a:cs typeface="+mj-cs"/>
        </a:defRPr>
      </a:lvl1pPr>
      <a:lvl2pPr algn="l" rtl="0" eaLnBrk="1" fontAlgn="base" hangingPunct="1">
        <a:lnSpc>
          <a:spcPct val="90000"/>
        </a:lnSpc>
        <a:spcBef>
          <a:spcPct val="0"/>
        </a:spcBef>
        <a:spcAft>
          <a:spcPct val="0"/>
        </a:spcAft>
        <a:defRPr sz="2800" b="1">
          <a:solidFill>
            <a:schemeClr val="tx1"/>
          </a:solidFill>
          <a:latin typeface="Arial" charset="0"/>
        </a:defRPr>
      </a:lvl2pPr>
      <a:lvl3pPr algn="l" rtl="0" eaLnBrk="1" fontAlgn="base" hangingPunct="1">
        <a:lnSpc>
          <a:spcPct val="90000"/>
        </a:lnSpc>
        <a:spcBef>
          <a:spcPct val="0"/>
        </a:spcBef>
        <a:spcAft>
          <a:spcPct val="0"/>
        </a:spcAft>
        <a:defRPr sz="2800" b="1">
          <a:solidFill>
            <a:schemeClr val="tx1"/>
          </a:solidFill>
          <a:latin typeface="Arial" charset="0"/>
        </a:defRPr>
      </a:lvl3pPr>
      <a:lvl4pPr algn="l" rtl="0" eaLnBrk="1" fontAlgn="base" hangingPunct="1">
        <a:lnSpc>
          <a:spcPct val="90000"/>
        </a:lnSpc>
        <a:spcBef>
          <a:spcPct val="0"/>
        </a:spcBef>
        <a:spcAft>
          <a:spcPct val="0"/>
        </a:spcAft>
        <a:defRPr sz="2800" b="1">
          <a:solidFill>
            <a:schemeClr val="tx1"/>
          </a:solidFill>
          <a:latin typeface="Arial" charset="0"/>
        </a:defRPr>
      </a:lvl4pPr>
      <a:lvl5pPr algn="l" rtl="0" eaLnBrk="1" fontAlgn="base" hangingPunct="1">
        <a:lnSpc>
          <a:spcPct val="90000"/>
        </a:lnSpc>
        <a:spcBef>
          <a:spcPct val="0"/>
        </a:spcBef>
        <a:spcAft>
          <a:spcPct val="0"/>
        </a:spcAft>
        <a:defRPr sz="2800" b="1">
          <a:solidFill>
            <a:schemeClr val="tx1"/>
          </a:solidFill>
          <a:latin typeface="Arial" charset="0"/>
        </a:defRPr>
      </a:lvl5pPr>
      <a:lvl6pPr marL="457200" algn="l" rtl="0" eaLnBrk="1" fontAlgn="base" hangingPunct="1">
        <a:lnSpc>
          <a:spcPct val="90000"/>
        </a:lnSpc>
        <a:spcBef>
          <a:spcPct val="0"/>
        </a:spcBef>
        <a:spcAft>
          <a:spcPct val="0"/>
        </a:spcAft>
        <a:defRPr sz="2800" b="1">
          <a:solidFill>
            <a:schemeClr val="tx1"/>
          </a:solidFill>
          <a:latin typeface="Arial" charset="0"/>
        </a:defRPr>
      </a:lvl6pPr>
      <a:lvl7pPr marL="914400" algn="l" rtl="0" eaLnBrk="1" fontAlgn="base" hangingPunct="1">
        <a:lnSpc>
          <a:spcPct val="90000"/>
        </a:lnSpc>
        <a:spcBef>
          <a:spcPct val="0"/>
        </a:spcBef>
        <a:spcAft>
          <a:spcPct val="0"/>
        </a:spcAft>
        <a:defRPr sz="2800" b="1">
          <a:solidFill>
            <a:schemeClr val="tx1"/>
          </a:solidFill>
          <a:latin typeface="Arial" charset="0"/>
        </a:defRPr>
      </a:lvl7pPr>
      <a:lvl8pPr marL="1371600" algn="l" rtl="0" eaLnBrk="1" fontAlgn="base" hangingPunct="1">
        <a:lnSpc>
          <a:spcPct val="90000"/>
        </a:lnSpc>
        <a:spcBef>
          <a:spcPct val="0"/>
        </a:spcBef>
        <a:spcAft>
          <a:spcPct val="0"/>
        </a:spcAft>
        <a:defRPr sz="2800" b="1">
          <a:solidFill>
            <a:schemeClr val="tx1"/>
          </a:solidFill>
          <a:latin typeface="Arial" charset="0"/>
        </a:defRPr>
      </a:lvl8pPr>
      <a:lvl9pPr marL="1828800" algn="l" rtl="0" eaLnBrk="1" fontAlgn="base" hangingPunct="1">
        <a:lnSpc>
          <a:spcPct val="90000"/>
        </a:lnSpc>
        <a:spcBef>
          <a:spcPct val="0"/>
        </a:spcBef>
        <a:spcAft>
          <a:spcPct val="0"/>
        </a:spcAft>
        <a:defRPr sz="2800" b="1">
          <a:solidFill>
            <a:schemeClr val="tx1"/>
          </a:solidFill>
          <a:latin typeface="Arial" charset="0"/>
        </a:defRPr>
      </a:lvl9pPr>
    </p:titleStyle>
    <p:body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9388"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permission@sei.cmu.edu"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676400"/>
            <a:ext cx="7772400" cy="1924050"/>
          </a:xfrm>
        </p:spPr>
        <p:txBody>
          <a:bodyPr/>
          <a:lstStyle/>
          <a:p>
            <a:pPr eaLnBrk="1" hangingPunct="1"/>
            <a:r>
              <a:rPr lang="en-GB" sz="4000" smtClean="0"/>
              <a:t>Academy for Software Engineering Education and Training, 2013</a:t>
            </a:r>
            <a:endParaRPr lang="en-US" sz="4000" smtClean="0"/>
          </a:p>
        </p:txBody>
      </p:sp>
      <p:sp>
        <p:nvSpPr>
          <p:cNvPr id="2051" name="Rectangle 3"/>
          <p:cNvSpPr>
            <a:spLocks noGrp="1" noChangeArrowheads="1"/>
          </p:cNvSpPr>
          <p:nvPr>
            <p:ph type="subTitle" idx="1"/>
          </p:nvPr>
        </p:nvSpPr>
        <p:spPr/>
        <p:txBody>
          <a:bodyPr/>
          <a:lstStyle/>
          <a:p>
            <a:pPr eaLnBrk="1" hangingPunct="1"/>
            <a:r>
              <a:rPr lang="en-US" dirty="0" smtClean="0"/>
              <a:t>Session Architect: Tony Cowling</a:t>
            </a:r>
          </a:p>
          <a:p>
            <a:pPr eaLnBrk="1" hangingPunct="1"/>
            <a:endParaRPr lang="en-US" dirty="0"/>
          </a:p>
          <a:p>
            <a:pPr eaLnBrk="1" hangingPunct="1"/>
            <a:r>
              <a:rPr lang="en-US" dirty="0" smtClean="0"/>
              <a:t>Session Chair: Nancy Mead</a:t>
            </a:r>
            <a:endParaRPr lang="en-US" dirty="0" smtClean="0"/>
          </a:p>
        </p:txBody>
      </p:sp>
    </p:spTree>
    <p:extLst>
      <p:ext uri="{BB962C8B-B14F-4D97-AF65-F5344CB8AC3E}">
        <p14:creationId xmlns:p14="http://schemas.microsoft.com/office/powerpoint/2010/main" val="108656393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GB" smtClean="0"/>
              <a:t>A Change in the Academy</a:t>
            </a:r>
            <a:endParaRPr lang="en-US" smtClean="0"/>
          </a:p>
        </p:txBody>
      </p:sp>
      <p:sp>
        <p:nvSpPr>
          <p:cNvPr id="3075" name="Rectangle 3"/>
          <p:cNvSpPr>
            <a:spLocks noGrp="1" noChangeArrowheads="1"/>
          </p:cNvSpPr>
          <p:nvPr>
            <p:ph type="body" idx="1"/>
          </p:nvPr>
        </p:nvSpPr>
        <p:spPr/>
        <p:txBody>
          <a:bodyPr/>
          <a:lstStyle/>
          <a:p>
            <a:pPr eaLnBrk="1" hangingPunct="1">
              <a:lnSpc>
                <a:spcPct val="90000"/>
              </a:lnSpc>
            </a:pPr>
            <a:r>
              <a:rPr lang="en-GB" smtClean="0"/>
              <a:t>Starting Point</a:t>
            </a:r>
          </a:p>
          <a:p>
            <a:pPr lvl="1" eaLnBrk="1" hangingPunct="1">
              <a:lnSpc>
                <a:spcPct val="90000"/>
              </a:lnSpc>
            </a:pPr>
            <a:r>
              <a:rPr lang="en-GB" smtClean="0"/>
              <a:t>Five initial questions about possible future changes</a:t>
            </a:r>
          </a:p>
          <a:p>
            <a:pPr lvl="1" eaLnBrk="1" hangingPunct="1">
              <a:lnSpc>
                <a:spcPct val="90000"/>
              </a:lnSpc>
            </a:pPr>
            <a:r>
              <a:rPr lang="en-GB" smtClean="0"/>
              <a:t>Call for position papers</a:t>
            </a:r>
          </a:p>
          <a:p>
            <a:pPr eaLnBrk="1" hangingPunct="1">
              <a:lnSpc>
                <a:spcPct val="90000"/>
              </a:lnSpc>
            </a:pPr>
            <a:r>
              <a:rPr lang="en-GB" smtClean="0"/>
              <a:t>The Submissions</a:t>
            </a:r>
          </a:p>
          <a:p>
            <a:pPr lvl="1" eaLnBrk="1" hangingPunct="1">
              <a:lnSpc>
                <a:spcPct val="90000"/>
              </a:lnSpc>
            </a:pPr>
            <a:r>
              <a:rPr lang="en-GB" smtClean="0"/>
              <a:t>Identified a question that was not asked</a:t>
            </a:r>
          </a:p>
          <a:p>
            <a:pPr lvl="1" eaLnBrk="1" hangingPunct="1">
              <a:lnSpc>
                <a:spcPct val="90000"/>
              </a:lnSpc>
            </a:pPr>
            <a:r>
              <a:rPr lang="en-GB" smtClean="0"/>
              <a:t>Four position papers</a:t>
            </a:r>
            <a:endParaRPr lang="en-US" smtClean="0"/>
          </a:p>
        </p:txBody>
      </p:sp>
    </p:spTree>
    <p:extLst>
      <p:ext uri="{BB962C8B-B14F-4D97-AF65-F5344CB8AC3E}">
        <p14:creationId xmlns:p14="http://schemas.microsoft.com/office/powerpoint/2010/main" val="325548058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GB" smtClean="0"/>
              <a:t>Questions (1)</a:t>
            </a:r>
            <a:endParaRPr lang="en-US" smtClean="0"/>
          </a:p>
        </p:txBody>
      </p:sp>
      <p:sp>
        <p:nvSpPr>
          <p:cNvPr id="4099" name="Rectangle 3"/>
          <p:cNvSpPr>
            <a:spLocks noGrp="1" noChangeArrowheads="1"/>
          </p:cNvSpPr>
          <p:nvPr>
            <p:ph type="body" idx="1"/>
          </p:nvPr>
        </p:nvSpPr>
        <p:spPr/>
        <p:txBody>
          <a:bodyPr/>
          <a:lstStyle/>
          <a:p>
            <a:pPr eaLnBrk="1" hangingPunct="1">
              <a:lnSpc>
                <a:spcPct val="80000"/>
              </a:lnSpc>
            </a:pPr>
            <a:r>
              <a:rPr lang="en-GB" sz="2000" smtClean="0"/>
              <a:t>The Initial Questions about Future Changes</a:t>
            </a:r>
          </a:p>
          <a:p>
            <a:pPr lvl="1" eaLnBrk="1" hangingPunct="1">
              <a:lnSpc>
                <a:spcPct val="80000"/>
              </a:lnSpc>
            </a:pPr>
            <a:r>
              <a:rPr lang="en-US" sz="1800" smtClean="0"/>
              <a:t>If the construction phase can be completely automated, what do we need to teach students about it?</a:t>
            </a:r>
          </a:p>
          <a:p>
            <a:pPr lvl="1" eaLnBrk="1" hangingPunct="1">
              <a:lnSpc>
                <a:spcPct val="80000"/>
              </a:lnSpc>
            </a:pPr>
            <a:r>
              <a:rPr lang="en-US" sz="1800" smtClean="0"/>
              <a:t>What do we need to teach students about development processes and their management, when all projects have to be increasingly agile?</a:t>
            </a:r>
          </a:p>
          <a:p>
            <a:pPr lvl="1" eaLnBrk="1" hangingPunct="1">
              <a:lnSpc>
                <a:spcPct val="80000"/>
              </a:lnSpc>
            </a:pPr>
            <a:r>
              <a:rPr lang="en-US" sz="1800" smtClean="0"/>
              <a:t>The focus of system development is shifting from constructing comparatively closed entities to managing the evolution of a web of interconnected parts.  So, what do we need to teach students about the way in which the software engineering task is changing?</a:t>
            </a:r>
          </a:p>
          <a:p>
            <a:pPr lvl="1" eaLnBrk="1" hangingPunct="1">
              <a:lnSpc>
                <a:spcPct val="80000"/>
              </a:lnSpc>
            </a:pPr>
            <a:r>
              <a:rPr lang="en-US" sz="1800" smtClean="0"/>
              <a:t>Since changing requirements are a consequence of changes to the businesses that give rise to the requirements, what do we need to teach students about the natures of these businesses?</a:t>
            </a:r>
          </a:p>
          <a:p>
            <a:pPr lvl="1" eaLnBrk="1" hangingPunct="1">
              <a:lnSpc>
                <a:spcPct val="80000"/>
              </a:lnSpc>
            </a:pPr>
            <a:r>
              <a:rPr lang="en-US" sz="1800" smtClean="0"/>
              <a:t>If engineering is meant to involve applying science, what aspects of science do we need to teach, to equip students to do a proper job of engineering software systems?</a:t>
            </a:r>
          </a:p>
          <a:p>
            <a:pPr lvl="1" eaLnBrk="1" hangingPunct="1">
              <a:lnSpc>
                <a:spcPct val="80000"/>
              </a:lnSpc>
            </a:pPr>
            <a:endParaRPr lang="en-US" sz="1800" smtClean="0"/>
          </a:p>
        </p:txBody>
      </p:sp>
    </p:spTree>
    <p:extLst>
      <p:ext uri="{BB962C8B-B14F-4D97-AF65-F5344CB8AC3E}">
        <p14:creationId xmlns:p14="http://schemas.microsoft.com/office/powerpoint/2010/main" val="396754925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smtClean="0"/>
              <a:t>Questions (2)</a:t>
            </a:r>
            <a:endParaRPr lang="en-US" smtClean="0"/>
          </a:p>
        </p:txBody>
      </p:sp>
      <p:sp>
        <p:nvSpPr>
          <p:cNvPr id="5123" name="Rectangle 3"/>
          <p:cNvSpPr>
            <a:spLocks noGrp="1" noChangeArrowheads="1"/>
          </p:cNvSpPr>
          <p:nvPr>
            <p:ph type="body" idx="1"/>
          </p:nvPr>
        </p:nvSpPr>
        <p:spPr/>
        <p:txBody>
          <a:bodyPr/>
          <a:lstStyle/>
          <a:p>
            <a:pPr eaLnBrk="1" hangingPunct="1"/>
            <a:r>
              <a:rPr lang="en-GB" smtClean="0"/>
              <a:t>The Question that was Overlooked</a:t>
            </a:r>
          </a:p>
          <a:p>
            <a:pPr lvl="1" eaLnBrk="1" hangingPunct="1"/>
            <a:r>
              <a:rPr lang="en-GB" smtClean="0"/>
              <a:t>How will changes in Software Engineering affect the relationship between SE education and CS education?</a:t>
            </a:r>
            <a:endParaRPr lang="en-US" smtClean="0"/>
          </a:p>
        </p:txBody>
      </p:sp>
    </p:spTree>
    <p:extLst>
      <p:ext uri="{BB962C8B-B14F-4D97-AF65-F5344CB8AC3E}">
        <p14:creationId xmlns:p14="http://schemas.microsoft.com/office/powerpoint/2010/main" val="224930091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dirty="0" smtClean="0"/>
              <a:t>The Position Papers</a:t>
            </a:r>
            <a:endParaRPr lang="en-US" dirty="0" smtClean="0"/>
          </a:p>
        </p:txBody>
      </p:sp>
      <p:sp>
        <p:nvSpPr>
          <p:cNvPr id="6147" name="Rectangle 3"/>
          <p:cNvSpPr>
            <a:spLocks noGrp="1" noChangeArrowheads="1"/>
          </p:cNvSpPr>
          <p:nvPr>
            <p:ph type="body" idx="1"/>
          </p:nvPr>
        </p:nvSpPr>
        <p:spPr/>
        <p:txBody>
          <a:bodyPr/>
          <a:lstStyle/>
          <a:p>
            <a:pPr eaLnBrk="1" hangingPunct="1">
              <a:lnSpc>
                <a:spcPct val="80000"/>
              </a:lnSpc>
            </a:pPr>
            <a:r>
              <a:rPr lang="en-US" sz="2800" dirty="0" smtClean="0"/>
              <a:t>Education Impact of Evolutionary Software Development</a:t>
            </a:r>
            <a:r>
              <a:rPr lang="en-GB" sz="2800" dirty="0" smtClean="0"/>
              <a:t>:</a:t>
            </a:r>
          </a:p>
          <a:p>
            <a:pPr lvl="1" eaLnBrk="1" hangingPunct="1">
              <a:lnSpc>
                <a:spcPct val="80000"/>
              </a:lnSpc>
            </a:pPr>
            <a:r>
              <a:rPr lang="en-GB" sz="2400" dirty="0" smtClean="0"/>
              <a:t>Vaclav </a:t>
            </a:r>
            <a:r>
              <a:rPr lang="en-GB" sz="2400" dirty="0" err="1" smtClean="0"/>
              <a:t>Rajlich</a:t>
            </a:r>
            <a:r>
              <a:rPr lang="en-GB" sz="2400" dirty="0" smtClean="0"/>
              <a:t>, Wayne State University, USA;</a:t>
            </a:r>
          </a:p>
          <a:p>
            <a:pPr eaLnBrk="1" hangingPunct="1">
              <a:lnSpc>
                <a:spcPct val="80000"/>
              </a:lnSpc>
            </a:pPr>
            <a:r>
              <a:rPr lang="en-US" sz="2800" dirty="0" smtClean="0"/>
              <a:t>Model-Driven Development and the Future of Software Engineering Education</a:t>
            </a:r>
            <a:r>
              <a:rPr lang="en-GB" sz="2800" dirty="0" smtClean="0"/>
              <a:t>:</a:t>
            </a:r>
          </a:p>
          <a:p>
            <a:pPr lvl="1" eaLnBrk="1" hangingPunct="1">
              <a:lnSpc>
                <a:spcPct val="80000"/>
              </a:lnSpc>
            </a:pPr>
            <a:r>
              <a:rPr lang="en-GB" sz="2400" dirty="0" smtClean="0"/>
              <a:t>Tony Cowling, University of Sheffield, UK;</a:t>
            </a:r>
          </a:p>
          <a:p>
            <a:pPr eaLnBrk="1" hangingPunct="1">
              <a:lnSpc>
                <a:spcPct val="80000"/>
              </a:lnSpc>
            </a:pPr>
            <a:r>
              <a:rPr lang="en-US" sz="2800" dirty="0" smtClean="0"/>
              <a:t>What Should Students Learn in Their First (and Often Only) Software Engineering Course?</a:t>
            </a:r>
            <a:endParaRPr lang="en-GB" sz="2800" dirty="0" smtClean="0"/>
          </a:p>
          <a:p>
            <a:pPr lvl="1" eaLnBrk="1" hangingPunct="1">
              <a:lnSpc>
                <a:spcPct val="80000"/>
              </a:lnSpc>
            </a:pPr>
            <a:r>
              <a:rPr lang="en-GB" sz="2400" dirty="0" smtClean="0"/>
              <a:t>James </a:t>
            </a:r>
            <a:r>
              <a:rPr lang="en-GB" sz="2400" dirty="0" err="1" smtClean="0"/>
              <a:t>Vallino</a:t>
            </a:r>
            <a:r>
              <a:rPr lang="en-GB" sz="2400" dirty="0" smtClean="0"/>
              <a:t>, Rochester Institute of Technology, USA;</a:t>
            </a:r>
          </a:p>
          <a:p>
            <a:pPr eaLnBrk="1" hangingPunct="1">
              <a:lnSpc>
                <a:spcPct val="80000"/>
              </a:lnSpc>
            </a:pPr>
            <a:r>
              <a:rPr lang="en-US" sz="2800" dirty="0" smtClean="0"/>
              <a:t>Software Engineering in CS 2013</a:t>
            </a:r>
            <a:r>
              <a:rPr lang="en-GB" sz="2800" dirty="0" smtClean="0"/>
              <a:t>:</a:t>
            </a:r>
          </a:p>
          <a:p>
            <a:pPr lvl="1" eaLnBrk="1" hangingPunct="1">
              <a:lnSpc>
                <a:spcPct val="80000"/>
              </a:lnSpc>
            </a:pPr>
            <a:r>
              <a:rPr lang="en-GB" sz="2400" dirty="0" smtClean="0"/>
              <a:t>Rich LeBlanc, Seattle University, USA.</a:t>
            </a:r>
            <a:endParaRPr lang="en-US" sz="2400" dirty="0" smtClean="0"/>
          </a:p>
        </p:txBody>
      </p:sp>
    </p:spTree>
    <p:extLst>
      <p:ext uri="{BB962C8B-B14F-4D97-AF65-F5344CB8AC3E}">
        <p14:creationId xmlns:p14="http://schemas.microsoft.com/office/powerpoint/2010/main" val="44834657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dirty="0" smtClean="0"/>
              <a:t>Session Structure</a:t>
            </a:r>
            <a:endParaRPr lang="en-US" dirty="0" smtClean="0"/>
          </a:p>
        </p:txBody>
      </p:sp>
      <p:sp>
        <p:nvSpPr>
          <p:cNvPr id="7171" name="Rectangle 3"/>
          <p:cNvSpPr>
            <a:spLocks noGrp="1" noChangeArrowheads="1"/>
          </p:cNvSpPr>
          <p:nvPr>
            <p:ph type="body" idx="1"/>
          </p:nvPr>
        </p:nvSpPr>
        <p:spPr/>
        <p:txBody>
          <a:bodyPr/>
          <a:lstStyle/>
          <a:p>
            <a:pPr marL="342900" indent="-342900" eaLnBrk="1" hangingPunct="1">
              <a:buFont typeface="Arial" pitchFamily="34" charset="0"/>
              <a:buChar char="•"/>
            </a:pPr>
            <a:r>
              <a:rPr lang="en-GB" sz="2800" dirty="0" smtClean="0"/>
              <a:t>The panellists will present their positions</a:t>
            </a:r>
          </a:p>
          <a:p>
            <a:pPr marL="342900" indent="-342900" eaLnBrk="1" hangingPunct="1">
              <a:buFont typeface="Arial" pitchFamily="34" charset="0"/>
              <a:buChar char="•"/>
            </a:pPr>
            <a:r>
              <a:rPr lang="en-GB" sz="2800" dirty="0" smtClean="0"/>
              <a:t>These may result in identification of other issues</a:t>
            </a:r>
          </a:p>
          <a:p>
            <a:pPr marL="342900" indent="-342900" eaLnBrk="1" hangingPunct="1">
              <a:buFont typeface="Arial" pitchFamily="34" charset="0"/>
              <a:buChar char="•"/>
            </a:pPr>
            <a:r>
              <a:rPr lang="en-GB" sz="2800" dirty="0" smtClean="0"/>
              <a:t>Open discussion</a:t>
            </a:r>
            <a:endParaRPr lang="en-US" sz="2800" dirty="0" smtClean="0"/>
          </a:p>
        </p:txBody>
      </p:sp>
    </p:spTree>
    <p:extLst>
      <p:ext uri="{BB962C8B-B14F-4D97-AF65-F5344CB8AC3E}">
        <p14:creationId xmlns:p14="http://schemas.microsoft.com/office/powerpoint/2010/main" val="371245008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533400" y="228600"/>
            <a:ext cx="8153400" cy="5943600"/>
          </a:xfrm>
        </p:spPr>
        <p:txBody>
          <a:bodyPr>
            <a:noAutofit/>
          </a:bodyPr>
          <a:lstStyle/>
          <a:p>
            <a:pPr>
              <a:spcBef>
                <a:spcPts val="600"/>
              </a:spcBef>
              <a:spcAft>
                <a:spcPts val="600"/>
              </a:spcAft>
            </a:pPr>
            <a:r>
              <a:rPr lang="en-US" sz="1100" dirty="0" smtClean="0"/>
              <a:t>Copyright 2013 Carnegie Mellon University.</a:t>
            </a:r>
          </a:p>
          <a:p>
            <a:pPr>
              <a:spcBef>
                <a:spcPts val="600"/>
              </a:spcBef>
              <a:spcAft>
                <a:spcPts val="600"/>
              </a:spcAft>
            </a:pPr>
            <a:r>
              <a:rPr lang="en-US" sz="1100" dirty="0" smtClean="0"/>
              <a:t>This material is based upon work supported by the Department of Defense  under Contract No. FA8721-05-C-0003 with Carnegie Mellon University for the operation of the Software Engineering Institute, a federally funded research and development center.</a:t>
            </a:r>
          </a:p>
          <a:p>
            <a:pPr>
              <a:spcBef>
                <a:spcPts val="600"/>
              </a:spcBef>
              <a:spcAft>
                <a:spcPts val="600"/>
              </a:spcAft>
            </a:pPr>
            <a:r>
              <a:rPr lang="en-US" sz="1100" dirty="0" smtClean="0"/>
              <a:t>Any opinions, findings and conclusions or recommendations expressed in this material are those of the author(s) and do not necessarily reflect the views of the United States Department of Defense. </a:t>
            </a:r>
          </a:p>
          <a:p>
            <a:pPr>
              <a:spcBef>
                <a:spcPts val="600"/>
              </a:spcBef>
              <a:spcAft>
                <a:spcPts val="600"/>
              </a:spcAft>
            </a:pPr>
            <a:r>
              <a:rPr lang="en-US" sz="1100" dirty="0" smtClean="0"/>
              <a:t>NO WARRANTY</a:t>
            </a:r>
          </a:p>
          <a:p>
            <a:pPr>
              <a:spcBef>
                <a:spcPts val="600"/>
              </a:spcBef>
              <a:spcAft>
                <a:spcPts val="600"/>
              </a:spcAft>
            </a:pPr>
            <a:r>
              <a:rPr lang="en-US" sz="1100" dirty="0" smtClean="0"/>
              <a:t>THIS CARNEGIE MELLON UNIVERSITY AND SOFTWARE ENGINEERING INSTITUTE MATERIAL IS FURNISHED ON AN “AS-IS” BASIS. CARNEGIE MELLON UNIVERSITY MAKES NO WARRANTIES OF ANY KIND, EITHER EXPRESSED OR IMPLIED, AS TO ANY MATTER INCLUDING, BUT NOT LIMITED TO, WARRANTY OF FITNESS FOR PURPOSE OR MERCHANTABILITY, EXCLUSIVITY, OR RESULTS OBTAINED FROM USE OF THE MATERIAL. CARNEGIE MELLON UNIVERSITY DOES NOT MAKE ANY WARRANTY OF ANY KIND WITH RESPECT TO FREEDOM FROM PATENT, TRADEMARK, OR COPYRIGHT INFRINGEMENT.</a:t>
            </a:r>
          </a:p>
          <a:p>
            <a:pPr>
              <a:spcBef>
                <a:spcPts val="600"/>
              </a:spcBef>
              <a:spcAft>
                <a:spcPts val="600"/>
              </a:spcAft>
            </a:pPr>
            <a:r>
              <a:rPr lang="en-US" sz="1100" dirty="0" smtClean="0"/>
              <a:t>This material has been approved for public release and unlimited distribution except as restricted below. </a:t>
            </a:r>
          </a:p>
          <a:p>
            <a:pPr>
              <a:spcBef>
                <a:spcPts val="600"/>
              </a:spcBef>
              <a:spcAft>
                <a:spcPts val="600"/>
              </a:spcAft>
            </a:pPr>
            <a:r>
              <a:rPr lang="en-US" sz="1100" dirty="0" smtClean="0"/>
              <a:t>Internal use:*  Permission to reproduce this material and to prepare derivative works from this material for internal use is granted, provided the copyright and “No Warranty” statements are included with all reproductions and derivative works.</a:t>
            </a:r>
          </a:p>
          <a:p>
            <a:pPr>
              <a:spcBef>
                <a:spcPts val="600"/>
              </a:spcBef>
              <a:spcAft>
                <a:spcPts val="600"/>
              </a:spcAft>
            </a:pPr>
            <a:r>
              <a:rPr lang="en-US" sz="1100" dirty="0" smtClean="0"/>
              <a:t>External use:* This material may be reproduced in its entirety, without modification, and freely distributed in written or electronic form without requesting formal permission. Permission is required for any other external and/or commercial use. Requests for permission should be directed to the Software Engineering Institute at </a:t>
            </a:r>
            <a:r>
              <a:rPr lang="en-US" sz="1100" dirty="0" smtClean="0">
                <a:hlinkClick r:id="rId3"/>
              </a:rPr>
              <a:t>permission@sei.cmu.edu</a:t>
            </a:r>
            <a:r>
              <a:rPr lang="en-US" sz="1100" dirty="0" smtClean="0"/>
              <a:t>. </a:t>
            </a:r>
          </a:p>
          <a:p>
            <a:pPr>
              <a:spcBef>
                <a:spcPts val="600"/>
              </a:spcBef>
              <a:spcAft>
                <a:spcPts val="600"/>
              </a:spcAft>
            </a:pPr>
            <a:r>
              <a:rPr lang="en-US" sz="1100" dirty="0" smtClean="0"/>
              <a:t>*These restrictions do not apply to U.S. government entities.</a:t>
            </a:r>
          </a:p>
          <a:p>
            <a:pPr>
              <a:spcAft>
                <a:spcPts val="1080"/>
              </a:spcAft>
            </a:pPr>
            <a:endParaRPr lang="en-US" sz="11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resentation-fullcolor">
  <a:themeElements>
    <a:clrScheme name="">
      <a:dk1>
        <a:srgbClr val="000000"/>
      </a:dk1>
      <a:lt1>
        <a:srgbClr val="FFFFFF"/>
      </a:lt1>
      <a:dk2>
        <a:srgbClr val="000000"/>
      </a:dk2>
      <a:lt2>
        <a:srgbClr val="808080"/>
      </a:lt2>
      <a:accent1>
        <a:srgbClr val="0066FF"/>
      </a:accent1>
      <a:accent2>
        <a:srgbClr val="9933FF"/>
      </a:accent2>
      <a:accent3>
        <a:srgbClr val="FFFFFF"/>
      </a:accent3>
      <a:accent4>
        <a:srgbClr val="000000"/>
      </a:accent4>
      <a:accent5>
        <a:srgbClr val="AAB8FF"/>
      </a:accent5>
      <a:accent6>
        <a:srgbClr val="8A2DE7"/>
      </a:accent6>
      <a:hlink>
        <a:srgbClr val="3C4F82"/>
      </a:hlink>
      <a:folHlink>
        <a:srgbClr val="33CC33"/>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00339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80000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FF"/>
        </a:hlink>
        <a:folHlink>
          <a:srgbClr val="0066FF"/>
        </a:folHlink>
      </a:clrScheme>
      <a:clrMap bg1="lt1" tx1="dk1" bg2="lt2" tx2="dk2" accent1="accent1" accent2="accent2" accent3="accent3" accent4="accent4" accent5="accent5" accent6="accent6" hlink="hlink" folHlink="folHlink"/>
    </a:extraClrScheme>
    <a:extraClrScheme>
      <a:clrScheme name="Blank Presentation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C4F82"/>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presentation-fullcolor</Template>
  <TotalTime>497</TotalTime>
  <Words>353</Words>
  <Application>Microsoft Office PowerPoint</Application>
  <PresentationFormat>On-screen Show (4:3)</PresentationFormat>
  <Paragraphs>46</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presentation-fullcolor</vt:lpstr>
      <vt:lpstr>Academy for Software Engineering Education and Training, 2013</vt:lpstr>
      <vt:lpstr>A Change in the Academy</vt:lpstr>
      <vt:lpstr>Questions (1)</vt:lpstr>
      <vt:lpstr>Questions (2)</vt:lpstr>
      <vt:lpstr>The Position Papers</vt:lpstr>
      <vt:lpstr>Session Structure</vt:lpstr>
      <vt:lpstr>PowerPoint Presentation</vt:lpstr>
    </vt:vector>
  </TitlesOfParts>
  <Company>Software Engineering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Assurance Competency Model</dc:title>
  <dc:creator>Sandy Shrum</dc:creator>
  <cp:lastModifiedBy>Nancy Mead</cp:lastModifiedBy>
  <cp:revision>61</cp:revision>
  <cp:lastPrinted>2013-02-15T23:16:15Z</cp:lastPrinted>
  <dcterms:created xsi:type="dcterms:W3CDTF">2012-11-19T17:49:07Z</dcterms:created>
  <dcterms:modified xsi:type="dcterms:W3CDTF">2013-05-20T23:37:03Z</dcterms:modified>
</cp:coreProperties>
</file>