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4" Type="http://schemas.openxmlformats.org/officeDocument/2006/relationships/image" Target="../media/image3.png"/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159000" y="0"/>
            <a:ext cx="2159000" cy="2159000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latin typeface="Arial Narrow" pitchFamily="12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985000" y="4699000"/>
            <a:ext cx="2159000" cy="2159000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latin typeface="Arial Narrow" pitchFamily="124" charset="0"/>
            </a:endParaRPr>
          </a:p>
        </p:txBody>
      </p:sp>
      <p:pic>
        <p:nvPicPr>
          <p:cNvPr id="6" name="Picture 8" descr="crest_30p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4800600"/>
            <a:ext cx="14319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corpV_3 300_lz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160588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2438400"/>
            <a:ext cx="5562600" cy="1143000"/>
          </a:xfrm>
        </p:spPr>
        <p:txBody>
          <a:bodyPr lIns="91440" tIns="45720" rIns="91440" bIns="45720"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438400" y="3733800"/>
            <a:ext cx="4419600" cy="990600"/>
          </a:xfrm>
        </p:spPr>
        <p:txBody>
          <a:bodyPr lIns="91440" tIns="45720" rIns="91440" bIns="45720"/>
          <a:lstStyle>
            <a:lvl1pPr marL="0" indent="0">
              <a:buFont typeface="Wingdings" pitchFamily="124" charset="2"/>
              <a:buNone/>
              <a:defRPr/>
            </a:lvl1pPr>
          </a:lstStyle>
          <a:p>
            <a:r>
              <a:rPr lang="en-AU" smtClean="0"/>
              <a:t>Click to edit Master subtitle style</a:t>
            </a:r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C4A1C-B159-0F4D-A4BB-A437FDA0E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C4A1C-B159-0F4D-A4BB-A437FDA0E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9500" y="1143000"/>
            <a:ext cx="36957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7600" y="1143000"/>
            <a:ext cx="36957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C4A1C-B159-0F4D-A4BB-A437FDA0E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C4A1C-B159-0F4D-A4BB-A437FDA0E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C4A1C-B159-0F4D-A4BB-A437FDA0E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C4A1C-B159-0F4D-A4BB-A437FDA0E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C4A1C-B159-0F4D-A4BB-A437FDA0E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AU" noProof="0" smtClean="0"/>
              <a:t>Drag picture to placeholder or click icon to add</a:t>
            </a:r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C4A1C-B159-0F4D-A4BB-A437FDA0E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C4A1C-B159-0F4D-A4BB-A437FDA0E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50" y="358775"/>
            <a:ext cx="1885950" cy="55848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9500" y="358775"/>
            <a:ext cx="5505450" cy="55848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C4A1C-B159-0F4D-A4BB-A437FDA0E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500" y="358775"/>
            <a:ext cx="6997700" cy="6858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79500" y="1143000"/>
            <a:ext cx="3695700" cy="4800600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7600" y="1143000"/>
            <a:ext cx="3695700" cy="4800600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C4A1C-B159-0F4D-A4BB-A437FDA0E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9500" y="358775"/>
            <a:ext cx="6997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09" charset="0"/>
              </a:defRPr>
            </a:lvl1pPr>
          </a:lstStyle>
          <a:p>
            <a:fld id="{2BCC4A1C-B159-0F4D-A4BB-A437FDA0E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1143000" y="990600"/>
            <a:ext cx="731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latin typeface="Arial Narrow" pitchFamily="124" charset="0"/>
            </a:endParaRPr>
          </a:p>
        </p:txBody>
      </p:sp>
      <p:pic>
        <p:nvPicPr>
          <p:cNvPr id="1029" name="Picture 5" descr="crest_100pc bit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77200" y="228600"/>
            <a:ext cx="7064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0" y="1143000"/>
            <a:ext cx="7543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24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24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24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24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2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2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2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24" charset="0"/>
        </a:defRPr>
      </a:lvl9pPr>
    </p:titleStyle>
    <p:bodyStyle>
      <a:lvl1pPr marL="285750" indent="-285750" algn="l" rtl="0" eaLnBrk="1" fontAlgn="base" hangingPunct="1">
        <a:spcBef>
          <a:spcPct val="40000"/>
        </a:spcBef>
        <a:spcAft>
          <a:spcPct val="0"/>
        </a:spcAft>
        <a:buSzPct val="75000"/>
        <a:buFont typeface="Wingdings" charset="2"/>
        <a:buChar char="n"/>
        <a:defRPr sz="28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62000" indent="-285750" algn="l" rtl="0" eaLnBrk="1" fontAlgn="base" hangingPunct="1">
        <a:spcBef>
          <a:spcPct val="40000"/>
        </a:spcBef>
        <a:spcAft>
          <a:spcPct val="0"/>
        </a:spcAft>
        <a:buClr>
          <a:schemeClr val="tx1"/>
        </a:buClr>
        <a:buSzPct val="85000"/>
        <a:buFont typeface="Wingdings" charset="2"/>
        <a:buChar char="¨"/>
        <a:defRPr sz="2400">
          <a:solidFill>
            <a:schemeClr val="tx1"/>
          </a:solidFill>
          <a:latin typeface="+mn-lt"/>
          <a:ea typeface="ＭＳ Ｐゴシック" pitchFamily="-109" charset="-128"/>
        </a:defRPr>
      </a:lvl2pPr>
      <a:lvl3pPr marL="1276350" indent="-228600" algn="l" rtl="0" eaLnBrk="1" fontAlgn="base" hangingPunct="1">
        <a:spcBef>
          <a:spcPct val="40000"/>
        </a:spcBef>
        <a:spcAft>
          <a:spcPct val="0"/>
        </a:spcAft>
        <a:buClr>
          <a:schemeClr val="tx1"/>
        </a:buClr>
        <a:buSzPct val="85000"/>
        <a:buFont typeface="Wingdings" charset="2"/>
        <a:buChar char="¨"/>
        <a:defRPr sz="20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95450" indent="-228600" algn="l" rtl="0" eaLnBrk="1" fontAlgn="base" hangingPunct="1">
        <a:spcBef>
          <a:spcPct val="40000"/>
        </a:spcBef>
        <a:spcAft>
          <a:spcPct val="0"/>
        </a:spcAft>
        <a:buClr>
          <a:schemeClr val="tx1"/>
        </a:buClr>
        <a:buSzPct val="85000"/>
        <a:buFont typeface="Wingdings" charset="2"/>
        <a:buChar char="¨"/>
        <a:defRPr>
          <a:solidFill>
            <a:schemeClr val="tx1"/>
          </a:solidFill>
          <a:latin typeface="+mn-lt"/>
          <a:ea typeface="ＭＳ Ｐゴシック" pitchFamily="-109" charset="-128"/>
        </a:defRPr>
      </a:lvl4pPr>
      <a:lvl5pPr marL="2114550" indent="-228600" algn="l" rtl="0" eaLnBrk="1" fontAlgn="base" hangingPunct="1">
        <a:spcBef>
          <a:spcPct val="40000"/>
        </a:spcBef>
        <a:spcAft>
          <a:spcPct val="0"/>
        </a:spcAft>
        <a:buClr>
          <a:schemeClr val="tx1"/>
        </a:buClr>
        <a:buSzPct val="85000"/>
        <a:buFont typeface="Wingdings" charset="2"/>
        <a:buChar char="¨"/>
        <a:defRPr sz="16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71750" indent="-228600" algn="l" rtl="0" eaLnBrk="1" fontAlgn="base" hangingPunct="1">
        <a:spcBef>
          <a:spcPct val="40000"/>
        </a:spcBef>
        <a:spcAft>
          <a:spcPct val="0"/>
        </a:spcAft>
        <a:buClr>
          <a:schemeClr val="tx1"/>
        </a:buClr>
        <a:buSzPct val="85000"/>
        <a:buFont typeface="Wingdings" pitchFamily="124" charset="2"/>
        <a:buChar char="¨"/>
        <a:defRPr sz="1600">
          <a:solidFill>
            <a:schemeClr val="tx1"/>
          </a:solidFill>
          <a:latin typeface="+mn-lt"/>
        </a:defRPr>
      </a:lvl6pPr>
      <a:lvl7pPr marL="3028950" indent="-228600" algn="l" rtl="0" eaLnBrk="1" fontAlgn="base" hangingPunct="1">
        <a:spcBef>
          <a:spcPct val="40000"/>
        </a:spcBef>
        <a:spcAft>
          <a:spcPct val="0"/>
        </a:spcAft>
        <a:buClr>
          <a:schemeClr val="tx1"/>
        </a:buClr>
        <a:buSzPct val="85000"/>
        <a:buFont typeface="Wingdings" pitchFamily="124" charset="2"/>
        <a:buChar char="¨"/>
        <a:defRPr sz="1600">
          <a:solidFill>
            <a:schemeClr val="tx1"/>
          </a:solidFill>
          <a:latin typeface="+mn-lt"/>
        </a:defRPr>
      </a:lvl7pPr>
      <a:lvl8pPr marL="3486150" indent="-228600" algn="l" rtl="0" eaLnBrk="1" fontAlgn="base" hangingPunct="1">
        <a:spcBef>
          <a:spcPct val="40000"/>
        </a:spcBef>
        <a:spcAft>
          <a:spcPct val="0"/>
        </a:spcAft>
        <a:buClr>
          <a:schemeClr val="tx1"/>
        </a:buClr>
        <a:buSzPct val="85000"/>
        <a:buFont typeface="Wingdings" pitchFamily="124" charset="2"/>
        <a:buChar char="¨"/>
        <a:defRPr sz="1600">
          <a:solidFill>
            <a:schemeClr val="tx1"/>
          </a:solidFill>
          <a:latin typeface="+mn-lt"/>
        </a:defRPr>
      </a:lvl8pPr>
      <a:lvl9pPr marL="3943350" indent="-228600" algn="l" rtl="0" eaLnBrk="1" fontAlgn="base" hangingPunct="1">
        <a:spcBef>
          <a:spcPct val="40000"/>
        </a:spcBef>
        <a:spcAft>
          <a:spcPct val="0"/>
        </a:spcAft>
        <a:buClr>
          <a:schemeClr val="tx1"/>
        </a:buClr>
        <a:buSzPct val="85000"/>
        <a:buFont typeface="Wingdings" pitchFamily="124" charset="2"/>
        <a:buChar char="¨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2229864"/>
            <a:ext cx="5562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Lessons Learned from Conducting Industry Surveys in Software Testing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4037126"/>
            <a:ext cx="4419600" cy="990600"/>
          </a:xfrm>
        </p:spPr>
        <p:txBody>
          <a:bodyPr/>
          <a:lstStyle/>
          <a:p>
            <a:r>
              <a:rPr lang="en-US" b="0" i="0" dirty="0" err="1" smtClean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Tanjila</a:t>
            </a:r>
            <a:r>
              <a:rPr lang="en-US" b="0" i="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 </a:t>
            </a:r>
            <a:r>
              <a:rPr lang="en-US" b="0" i="0" dirty="0" err="1" smtClean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Kanij</a:t>
            </a:r>
            <a:r>
              <a:rPr lang="en-US" b="0" i="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, Robert Merkel and John Grundy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40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</a:p>
          <a:p>
            <a:r>
              <a:rPr lang="en-US" dirty="0" smtClean="0"/>
              <a:t>Overview of our Empirical Studies</a:t>
            </a:r>
          </a:p>
          <a:p>
            <a:r>
              <a:rPr lang="en-US" dirty="0" smtClean="0"/>
              <a:t>Key lessons learned</a:t>
            </a:r>
          </a:p>
          <a:p>
            <a:r>
              <a:rPr lang="en-US" dirty="0" smtClean="0"/>
              <a:t>Some recommendations for others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492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makes a good software tester?</a:t>
            </a:r>
          </a:p>
          <a:p>
            <a:r>
              <a:rPr lang="en-US" dirty="0" smtClean="0"/>
              <a:t>How do testing teams form, evolve?</a:t>
            </a:r>
          </a:p>
          <a:p>
            <a:r>
              <a:rPr lang="en-US" dirty="0" smtClean="0"/>
              <a:t>What personality characteristics impact software testing performance?</a:t>
            </a:r>
          </a:p>
          <a:p>
            <a:r>
              <a:rPr lang="en-US" dirty="0" smtClean="0"/>
              <a:t>What do testers do?</a:t>
            </a:r>
          </a:p>
          <a:p>
            <a:r>
              <a:rPr lang="en-US" dirty="0" smtClean="0"/>
              <a:t>How can we best assess testers?</a:t>
            </a:r>
          </a:p>
          <a:p>
            <a:r>
              <a:rPr lang="en-US" dirty="0" smtClean="0"/>
              <a:t>Do tester personalities differ significantly in any way from other IT professionals?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48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Studies with Industry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Survey 1: Factors Influencing Software Tester Performance (Moderately detailed survey)</a:t>
            </a:r>
          </a:p>
          <a:p>
            <a:r>
              <a:rPr lang="en-US" dirty="0" smtClean="0"/>
              <a:t>Survey 2: </a:t>
            </a:r>
            <a:r>
              <a:rPr lang="en-US" dirty="0" err="1" smtClean="0"/>
              <a:t>Worklog</a:t>
            </a:r>
            <a:r>
              <a:rPr lang="en-US" dirty="0" smtClean="0"/>
              <a:t> Collection of Software Testers (Multi-week data collection)</a:t>
            </a:r>
          </a:p>
          <a:p>
            <a:r>
              <a:rPr lang="en-US" dirty="0" smtClean="0"/>
              <a:t>Survey 3: Testing Manager Opinion on a New Performance Appraisal Form for Software Testers (Initially very </a:t>
            </a:r>
            <a:r>
              <a:rPr lang="en-US" dirty="0"/>
              <a:t>d</a:t>
            </a:r>
            <a:r>
              <a:rPr lang="en-US" dirty="0" smtClean="0"/>
              <a:t>etailed survey, modified to light –weight due to </a:t>
            </a:r>
            <a:r>
              <a:rPr lang="en-US" smtClean="0"/>
              <a:t>poor response rate)</a:t>
            </a:r>
            <a:endParaRPr lang="en-US" dirty="0" smtClean="0"/>
          </a:p>
          <a:p>
            <a:r>
              <a:rPr lang="en-US" dirty="0" smtClean="0"/>
              <a:t>Survey 4: Survey of Personality of Software Testers and Related IT Professionals (Light-weight survey)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841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Participant recruitment – how, who</a:t>
            </a:r>
          </a:p>
          <a:p>
            <a:r>
              <a:rPr lang="en-US" dirty="0" smtClean="0"/>
              <a:t>Response rate – how to improve</a:t>
            </a:r>
          </a:p>
          <a:p>
            <a:r>
              <a:rPr lang="en-US" dirty="0" smtClean="0"/>
              <a:t>Invitations – big </a:t>
            </a:r>
            <a:r>
              <a:rPr lang="en-US" dirty="0" err="1" smtClean="0"/>
              <a:t>vs</a:t>
            </a:r>
            <a:r>
              <a:rPr lang="en-US" dirty="0" smtClean="0"/>
              <a:t> small</a:t>
            </a:r>
          </a:p>
          <a:p>
            <a:r>
              <a:rPr lang="en-US" dirty="0" smtClean="0"/>
              <a:t>Collecting consents – paper </a:t>
            </a:r>
            <a:r>
              <a:rPr lang="en-US" dirty="0" err="1" smtClean="0"/>
              <a:t>vs</a:t>
            </a:r>
            <a:r>
              <a:rPr lang="en-US" dirty="0" smtClean="0"/>
              <a:t> electronic</a:t>
            </a:r>
          </a:p>
          <a:p>
            <a:r>
              <a:rPr lang="en-US" dirty="0" smtClean="0"/>
              <a:t>Size of questionnaire</a:t>
            </a:r>
          </a:p>
          <a:p>
            <a:r>
              <a:rPr lang="en-US" dirty="0" smtClean="0"/>
              <a:t>Nature of participation &amp; motivation</a:t>
            </a:r>
          </a:p>
          <a:p>
            <a:r>
              <a:rPr lang="en-US" dirty="0" smtClean="0"/>
              <a:t>Data analysis</a:t>
            </a:r>
          </a:p>
          <a:p>
            <a:r>
              <a:rPr lang="en-US" dirty="0" smtClean="0"/>
              <a:t>Ethical approvals</a:t>
            </a:r>
          </a:p>
          <a:p>
            <a:r>
              <a:rPr lang="en-US" dirty="0" smtClean="0"/>
              <a:t>Data security (</a:t>
            </a:r>
            <a:r>
              <a:rPr lang="en-US" dirty="0" err="1" smtClean="0"/>
              <a:t>esp</a:t>
            </a:r>
            <a:r>
              <a:rPr lang="en-US" dirty="0" smtClean="0"/>
              <a:t> for web-based data collection)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14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4305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Group invitations are helpful - moderators need convincing of the wort</a:t>
            </a:r>
            <a:r>
              <a:rPr lang="en-US" dirty="0"/>
              <a:t>h</a:t>
            </a:r>
            <a:endParaRPr lang="en-US" dirty="0" smtClean="0"/>
          </a:p>
          <a:p>
            <a:r>
              <a:rPr lang="en-US" dirty="0" smtClean="0"/>
              <a:t>Straightforward questionnaires are more popular than surveys requiring more time to form responses</a:t>
            </a:r>
          </a:p>
          <a:p>
            <a:r>
              <a:rPr lang="en-US" dirty="0" smtClean="0"/>
              <a:t>Marketing is important to get participants</a:t>
            </a:r>
          </a:p>
          <a:p>
            <a:r>
              <a:rPr lang="en-US" dirty="0" smtClean="0"/>
              <a:t>Simple methods for participants to indicate informed consent are helpful </a:t>
            </a:r>
          </a:p>
          <a:p>
            <a:r>
              <a:rPr lang="en-US" dirty="0" smtClean="0"/>
              <a:t>Design surveys with different data analysis methods in mind</a:t>
            </a:r>
          </a:p>
          <a:p>
            <a:r>
              <a:rPr lang="en-US" dirty="0" smtClean="0"/>
              <a:t>Plan for time-consuming Ethics approval</a:t>
            </a:r>
          </a:p>
          <a:p>
            <a:r>
              <a:rPr lang="en-US" dirty="0" smtClean="0"/>
              <a:t>Ensuring data security critical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542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win_hed03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E70000"/>
      </a:accent6>
      <a:hlink>
        <a:srgbClr val="5F5F5F"/>
      </a:hlink>
      <a:folHlink>
        <a:srgbClr val="B2B2B2"/>
      </a:folHlink>
    </a:clrScheme>
    <a:fontScheme name="swin_hed03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12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124" charset="0"/>
          </a:defRPr>
        </a:defPPr>
      </a:lstStyle>
    </a:lnDef>
  </a:objectDefaults>
  <a:extraClrSchemeLst>
    <a:extraClrScheme>
      <a:clrScheme name="swin_hed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win_hed03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win_hed03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win_hed03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win_hed03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win_hed03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win_hed03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swin_hed03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isMDEEngineering-Summary.pptx</Template>
  <TotalTime>91</TotalTime>
  <Words>272</Words>
  <Application>Microsoft Macintosh PowerPoint</Application>
  <PresentationFormat>On-screen Show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swin_hed03</vt:lpstr>
      <vt:lpstr>Lessons Learned from Conducting Industry Surveys in Software Testing</vt:lpstr>
      <vt:lpstr>Outline</vt:lpstr>
      <vt:lpstr>Motivation</vt:lpstr>
      <vt:lpstr>Studies with Industry</vt:lpstr>
      <vt:lpstr>Key Lessons Learned</vt:lpstr>
      <vt:lpstr>Recommendations</vt:lpstr>
    </vt:vector>
  </TitlesOfParts>
  <Company>Swinburne University of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Grundy</dc:creator>
  <cp:lastModifiedBy>John Grundy</cp:lastModifiedBy>
  <cp:revision>19</cp:revision>
  <dcterms:created xsi:type="dcterms:W3CDTF">2013-05-14T03:38:07Z</dcterms:created>
  <dcterms:modified xsi:type="dcterms:W3CDTF">2013-05-21T04:28:31Z</dcterms:modified>
</cp:coreProperties>
</file>