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p:sldMasterIdLst>
    <p:sldMasterId id="2147483660" r:id="rId1"/>
  </p:sldMasterIdLst>
  <p:notesMasterIdLst>
    <p:notesMasterId r:id="rId23"/>
  </p:notesMasterIdLst>
  <p:handoutMasterIdLst>
    <p:handoutMasterId r:id="rId24"/>
  </p:handoutMasterIdLst>
  <p:sldIdLst>
    <p:sldId id="340" r:id="rId2"/>
    <p:sldId id="341" r:id="rId3"/>
    <p:sldId id="347" r:id="rId4"/>
    <p:sldId id="348" r:id="rId5"/>
    <p:sldId id="352" r:id="rId6"/>
    <p:sldId id="353" r:id="rId7"/>
    <p:sldId id="354" r:id="rId8"/>
    <p:sldId id="344" r:id="rId9"/>
    <p:sldId id="357" r:id="rId10"/>
    <p:sldId id="342" r:id="rId11"/>
    <p:sldId id="360" r:id="rId12"/>
    <p:sldId id="343" r:id="rId13"/>
    <p:sldId id="361" r:id="rId14"/>
    <p:sldId id="345" r:id="rId15"/>
    <p:sldId id="362" r:id="rId16"/>
    <p:sldId id="363" r:id="rId17"/>
    <p:sldId id="356" r:id="rId18"/>
    <p:sldId id="351" r:id="rId19"/>
    <p:sldId id="349" r:id="rId20"/>
    <p:sldId id="350" r:id="rId21"/>
    <p:sldId id="364" r:id="rId22"/>
  </p:sldIdLst>
  <p:sldSz cx="9144000" cy="6858000" type="screen4x3"/>
  <p:notesSz cx="6858000" cy="9144000"/>
  <p:defaultTextStyle>
    <a:defPPr>
      <a:defRPr lang="en-US"/>
    </a:defPPr>
    <a:lvl1pPr algn="l" rtl="0" eaLnBrk="0" fontAlgn="base" hangingPunct="0">
      <a:spcBef>
        <a:spcPct val="0"/>
      </a:spcBef>
      <a:spcAft>
        <a:spcPct val="0"/>
      </a:spcAft>
      <a:defRPr sz="2400" kern="1200">
        <a:solidFill>
          <a:schemeClr val="tx1"/>
        </a:solidFill>
        <a:latin typeface="Times New Roman" pitchFamily="18" charset="0"/>
        <a:ea typeface="+mn-ea"/>
        <a:cs typeface="+mn-cs"/>
      </a:defRPr>
    </a:lvl1pPr>
    <a:lvl2pPr marL="457200" algn="l" rtl="0" eaLnBrk="0" fontAlgn="base" hangingPunct="0">
      <a:spcBef>
        <a:spcPct val="0"/>
      </a:spcBef>
      <a:spcAft>
        <a:spcPct val="0"/>
      </a:spcAft>
      <a:defRPr sz="2400" kern="1200">
        <a:solidFill>
          <a:schemeClr val="tx1"/>
        </a:solidFill>
        <a:latin typeface="Times New Roman" pitchFamily="18" charset="0"/>
        <a:ea typeface="+mn-ea"/>
        <a:cs typeface="+mn-cs"/>
      </a:defRPr>
    </a:lvl2pPr>
    <a:lvl3pPr marL="914400" algn="l" rtl="0" eaLnBrk="0" fontAlgn="base" hangingPunct="0">
      <a:spcBef>
        <a:spcPct val="0"/>
      </a:spcBef>
      <a:spcAft>
        <a:spcPct val="0"/>
      </a:spcAft>
      <a:defRPr sz="2400" kern="1200">
        <a:solidFill>
          <a:schemeClr val="tx1"/>
        </a:solidFill>
        <a:latin typeface="Times New Roman" pitchFamily="18" charset="0"/>
        <a:ea typeface="+mn-ea"/>
        <a:cs typeface="+mn-cs"/>
      </a:defRPr>
    </a:lvl3pPr>
    <a:lvl4pPr marL="1371600" algn="l" rtl="0" eaLnBrk="0" fontAlgn="base" hangingPunct="0">
      <a:spcBef>
        <a:spcPct val="0"/>
      </a:spcBef>
      <a:spcAft>
        <a:spcPct val="0"/>
      </a:spcAft>
      <a:defRPr sz="2400" kern="1200">
        <a:solidFill>
          <a:schemeClr val="tx1"/>
        </a:solidFill>
        <a:latin typeface="Times New Roman" pitchFamily="18" charset="0"/>
        <a:ea typeface="+mn-ea"/>
        <a:cs typeface="+mn-cs"/>
      </a:defRPr>
    </a:lvl4pPr>
    <a:lvl5pPr marL="1828800" algn="l" rtl="0" eaLnBrk="0" fontAlgn="base" hangingPunct="0">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0" hangingPunct="1">
      <a:defRPr sz="2400" kern="1200">
        <a:solidFill>
          <a:schemeClr val="tx1"/>
        </a:solidFill>
        <a:latin typeface="Times New Roman" pitchFamily="18" charset="0"/>
        <a:ea typeface="+mn-ea"/>
        <a:cs typeface="+mn-cs"/>
      </a:defRPr>
    </a:lvl6pPr>
    <a:lvl7pPr marL="2743200" algn="l" defTabSz="914400" rtl="0" eaLnBrk="1" latinLnBrk="0" hangingPunct="1">
      <a:defRPr sz="2400" kern="1200">
        <a:solidFill>
          <a:schemeClr val="tx1"/>
        </a:solidFill>
        <a:latin typeface="Times New Roman" pitchFamily="18" charset="0"/>
        <a:ea typeface="+mn-ea"/>
        <a:cs typeface="+mn-cs"/>
      </a:defRPr>
    </a:lvl7pPr>
    <a:lvl8pPr marL="3200400" algn="l" defTabSz="914400" rtl="0" eaLnBrk="1" latinLnBrk="0" hangingPunct="1">
      <a:defRPr sz="2400" kern="1200">
        <a:solidFill>
          <a:schemeClr val="tx1"/>
        </a:solidFill>
        <a:latin typeface="Times New Roman" pitchFamily="18" charset="0"/>
        <a:ea typeface="+mn-ea"/>
        <a:cs typeface="+mn-cs"/>
      </a:defRPr>
    </a:lvl8pPr>
    <a:lvl9pPr marL="3657600" algn="l" defTabSz="914400" rtl="0" eaLnBrk="1" latinLnBrk="0" hangingPunct="1">
      <a:defRPr sz="2400" kern="1200">
        <a:solidFill>
          <a:schemeClr val="tx1"/>
        </a:solidFill>
        <a:latin typeface="Times New Roman" pitchFamily="18"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C3300"/>
    <a:srgbClr val="FF0000"/>
    <a:srgbClr val="FFCC00"/>
    <a:srgbClr val="FFFFCC"/>
    <a:srgbClr val="FFE575"/>
    <a:srgbClr val="A6C3FC"/>
    <a:srgbClr val="990000"/>
    <a:srgbClr val="3366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5DA37D80-6434-44D0-A028-1B22A696006F}" styleName="Light Style 3 - Accent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601" autoAdjust="0"/>
    <p:restoredTop sz="85957" autoAdjust="0"/>
  </p:normalViewPr>
  <p:slideViewPr>
    <p:cSldViewPr>
      <p:cViewPr>
        <p:scale>
          <a:sx n="90" d="100"/>
          <a:sy n="90" d="100"/>
        </p:scale>
        <p:origin x="-1272" y="-96"/>
      </p:cViewPr>
      <p:guideLst>
        <p:guide orient="horz" pos="2112"/>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0" d="100"/>
        <a:sy n="6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charts/_rels/chart1.xml.rels><?xml version="1.0" encoding="UTF-8" standalone="yes"?>
<Relationships xmlns="http://schemas.openxmlformats.org/package/2006/relationships"><Relationship Id="rId1" Type="http://schemas.openxmlformats.org/officeDocument/2006/relationships/oleObject" Target="file:///C:\Users\Supannika\Documents\My%20Conferenes\09%20CSEET\projecType.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26"/>
    </mc:Choice>
    <mc:Fallback>
      <c:style val="26"/>
    </mc:Fallback>
  </mc:AlternateContent>
  <c:chart>
    <c:autoTitleDeleted val="1"/>
    <c:view3D>
      <c:rotX val="30"/>
      <c:rotY val="0"/>
      <c:rAngAx val="0"/>
      <c:perspective val="30"/>
    </c:view3D>
    <c:floor>
      <c:thickness val="0"/>
    </c:floor>
    <c:sideWall>
      <c:thickness val="0"/>
    </c:sideWall>
    <c:backWall>
      <c:thickness val="0"/>
    </c:backWall>
    <c:plotArea>
      <c:layout/>
      <c:pie3DChart>
        <c:varyColors val="1"/>
        <c:ser>
          <c:idx val="0"/>
          <c:order val="0"/>
          <c:dPt>
            <c:idx val="1"/>
            <c:bubble3D val="0"/>
            <c:spPr>
              <a:solidFill>
                <a:srgbClr val="FFC000"/>
              </a:solidFill>
            </c:spPr>
          </c:dPt>
          <c:dLbls>
            <c:dLbl>
              <c:idx val="1"/>
              <c:layout>
                <c:manualLayout>
                  <c:x val="-0.20927777777777778"/>
                  <c:y val="-0.18447555166715271"/>
                </c:manualLayout>
              </c:layout>
              <c:spPr/>
              <c:txPr>
                <a:bodyPr/>
                <a:lstStyle/>
                <a:p>
                  <a:pPr>
                    <a:defRPr sz="1200">
                      <a:solidFill>
                        <a:schemeClr val="tx1"/>
                      </a:solidFill>
                    </a:defRPr>
                  </a:pPr>
                  <a:endParaRPr lang="en-US"/>
                </a:p>
              </c:txPr>
              <c:showLegendKey val="0"/>
              <c:showVal val="0"/>
              <c:showCatName val="1"/>
              <c:showSerName val="0"/>
              <c:showPercent val="1"/>
              <c:showBubbleSize val="0"/>
            </c:dLbl>
            <c:dLbl>
              <c:idx val="2"/>
              <c:layout>
                <c:manualLayout>
                  <c:x val="0.21980336832895889"/>
                  <c:y val="-0.31157310197336524"/>
                </c:manualLayout>
              </c:layout>
              <c:showLegendKey val="0"/>
              <c:showVal val="0"/>
              <c:showCatName val="1"/>
              <c:showSerName val="0"/>
              <c:showPercent val="1"/>
              <c:showBubbleSize val="0"/>
            </c:dLbl>
            <c:dLbl>
              <c:idx val="3"/>
              <c:layout/>
              <c:tx>
                <c:rich>
                  <a:bodyPr/>
                  <a:lstStyle/>
                  <a:p>
                    <a:r>
                      <a:rPr lang="en-US" dirty="0" smtClean="0"/>
                      <a:t>USC Affiliates</a:t>
                    </a:r>
                    <a:r>
                      <a:rPr lang="en-US" dirty="0"/>
                      <a:t>
28%</a:t>
                    </a:r>
                  </a:p>
                </c:rich>
              </c:tx>
              <c:showLegendKey val="0"/>
              <c:showVal val="0"/>
              <c:showCatName val="1"/>
              <c:showSerName val="0"/>
              <c:showPercent val="1"/>
              <c:showBubbleSize val="0"/>
            </c:dLbl>
            <c:txPr>
              <a:bodyPr/>
              <a:lstStyle/>
              <a:p>
                <a:pPr>
                  <a:defRPr sz="1200">
                    <a:solidFill>
                      <a:schemeClr val="bg1"/>
                    </a:solidFill>
                  </a:defRPr>
                </a:pPr>
                <a:endParaRPr lang="en-US"/>
              </a:p>
            </c:txPr>
            <c:showLegendKey val="0"/>
            <c:showVal val="0"/>
            <c:showCatName val="1"/>
            <c:showSerName val="0"/>
            <c:showPercent val="1"/>
            <c:showBubbleSize val="0"/>
            <c:showLeaderLines val="0"/>
          </c:dLbls>
          <c:cat>
            <c:strRef>
              <c:f>Sheet1!$H$4:$H$7</c:f>
              <c:strCache>
                <c:ptCount val="4"/>
                <c:pt idx="0">
                  <c:v>Commercial</c:v>
                </c:pt>
                <c:pt idx="1">
                  <c:v>Non-Profit Organization</c:v>
                </c:pt>
                <c:pt idx="2">
                  <c:v>USC Campus</c:v>
                </c:pt>
                <c:pt idx="3">
                  <c:v>USC Affiliates</c:v>
                </c:pt>
              </c:strCache>
            </c:strRef>
          </c:cat>
          <c:val>
            <c:numRef>
              <c:f>Sheet1!$L$4:$L$7</c:f>
              <c:numCache>
                <c:formatCode>General</c:formatCode>
                <c:ptCount val="4"/>
                <c:pt idx="0">
                  <c:v>0.14035087719298245</c:v>
                </c:pt>
                <c:pt idx="1">
                  <c:v>0.35087719298245751</c:v>
                </c:pt>
                <c:pt idx="2">
                  <c:v>0.22807017543859645</c:v>
                </c:pt>
                <c:pt idx="3">
                  <c:v>0.2807017543859649</c:v>
                </c:pt>
              </c:numCache>
            </c:numRef>
          </c:val>
        </c:ser>
        <c:dLbls>
          <c:showLegendKey val="0"/>
          <c:showVal val="0"/>
          <c:showCatName val="1"/>
          <c:showSerName val="0"/>
          <c:showPercent val="1"/>
          <c:showBubbleSize val="0"/>
          <c:showLeaderLines val="0"/>
        </c:dLbls>
      </c:pie3DChart>
    </c:plotArea>
    <c:plotVisOnly val="1"/>
    <c:dispBlanksAs val="gap"/>
    <c:showDLblsOverMax val="0"/>
  </c:chart>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2530" name="Rectangle 2"/>
          <p:cNvSpPr>
            <a:spLocks noGrp="1" noChangeArrowheads="1"/>
          </p:cNvSpPr>
          <p:nvPr>
            <p:ph type="hdr" sz="quarter"/>
          </p:nvPr>
        </p:nvSpPr>
        <p:spPr bwMode="auto">
          <a:xfrm>
            <a:off x="0" y="0"/>
            <a:ext cx="2971800" cy="463550"/>
          </a:xfrm>
          <a:prstGeom prst="rect">
            <a:avLst/>
          </a:prstGeom>
          <a:noFill/>
          <a:ln w="9525">
            <a:noFill/>
            <a:miter lim="800000"/>
            <a:headEnd/>
            <a:tailEnd/>
          </a:ln>
          <a:effectLst/>
        </p:spPr>
        <p:txBody>
          <a:bodyPr vert="horz" wrap="square" lIns="92016" tIns="46008" rIns="92016" bIns="46008" numCol="1" anchor="t" anchorCtr="0" compatLnSpc="1">
            <a:prstTxWarp prst="textNoShape">
              <a:avLst/>
            </a:prstTxWarp>
          </a:bodyPr>
          <a:lstStyle>
            <a:lvl1pPr defTabSz="920750">
              <a:defRPr sz="1200"/>
            </a:lvl1pPr>
          </a:lstStyle>
          <a:p>
            <a:pPr>
              <a:defRPr/>
            </a:pPr>
            <a:endParaRPr lang="en-US"/>
          </a:p>
        </p:txBody>
      </p:sp>
      <p:sp>
        <p:nvSpPr>
          <p:cNvPr id="22531" name="Rectangle 3"/>
          <p:cNvSpPr>
            <a:spLocks noGrp="1" noChangeArrowheads="1"/>
          </p:cNvSpPr>
          <p:nvPr>
            <p:ph type="dt" sz="quarter" idx="1"/>
          </p:nvPr>
        </p:nvSpPr>
        <p:spPr bwMode="auto">
          <a:xfrm>
            <a:off x="3886200" y="0"/>
            <a:ext cx="2971800" cy="463550"/>
          </a:xfrm>
          <a:prstGeom prst="rect">
            <a:avLst/>
          </a:prstGeom>
          <a:noFill/>
          <a:ln w="9525">
            <a:noFill/>
            <a:miter lim="800000"/>
            <a:headEnd/>
            <a:tailEnd/>
          </a:ln>
          <a:effectLst/>
        </p:spPr>
        <p:txBody>
          <a:bodyPr vert="horz" wrap="square" lIns="92016" tIns="46008" rIns="92016" bIns="46008" numCol="1" anchor="t" anchorCtr="0" compatLnSpc="1">
            <a:prstTxWarp prst="textNoShape">
              <a:avLst/>
            </a:prstTxWarp>
          </a:bodyPr>
          <a:lstStyle>
            <a:lvl1pPr algn="r" defTabSz="920750">
              <a:defRPr sz="1200"/>
            </a:lvl1pPr>
          </a:lstStyle>
          <a:p>
            <a:pPr>
              <a:defRPr/>
            </a:pPr>
            <a:endParaRPr lang="en-US"/>
          </a:p>
        </p:txBody>
      </p:sp>
      <p:sp>
        <p:nvSpPr>
          <p:cNvPr id="22532" name="Rectangle 4"/>
          <p:cNvSpPr>
            <a:spLocks noGrp="1" noChangeArrowheads="1"/>
          </p:cNvSpPr>
          <p:nvPr>
            <p:ph type="ftr" sz="quarter" idx="2"/>
          </p:nvPr>
        </p:nvSpPr>
        <p:spPr bwMode="auto">
          <a:xfrm>
            <a:off x="0" y="8710613"/>
            <a:ext cx="2971800" cy="465137"/>
          </a:xfrm>
          <a:prstGeom prst="rect">
            <a:avLst/>
          </a:prstGeom>
          <a:noFill/>
          <a:ln w="9525">
            <a:noFill/>
            <a:miter lim="800000"/>
            <a:headEnd/>
            <a:tailEnd/>
          </a:ln>
          <a:effectLst/>
        </p:spPr>
        <p:txBody>
          <a:bodyPr vert="horz" wrap="square" lIns="92016" tIns="46008" rIns="92016" bIns="46008" numCol="1" anchor="b" anchorCtr="0" compatLnSpc="1">
            <a:prstTxWarp prst="textNoShape">
              <a:avLst/>
            </a:prstTxWarp>
          </a:bodyPr>
          <a:lstStyle>
            <a:lvl1pPr defTabSz="920750">
              <a:defRPr sz="1200"/>
            </a:lvl1pPr>
          </a:lstStyle>
          <a:p>
            <a:pPr>
              <a:defRPr/>
            </a:pPr>
            <a:endParaRPr lang="en-US"/>
          </a:p>
        </p:txBody>
      </p:sp>
      <p:sp>
        <p:nvSpPr>
          <p:cNvPr id="22533" name="Rectangle 5"/>
          <p:cNvSpPr>
            <a:spLocks noGrp="1" noChangeArrowheads="1"/>
          </p:cNvSpPr>
          <p:nvPr>
            <p:ph type="sldNum" sz="quarter" idx="3"/>
          </p:nvPr>
        </p:nvSpPr>
        <p:spPr bwMode="auto">
          <a:xfrm>
            <a:off x="3886200" y="8710613"/>
            <a:ext cx="2971800" cy="465137"/>
          </a:xfrm>
          <a:prstGeom prst="rect">
            <a:avLst/>
          </a:prstGeom>
          <a:noFill/>
          <a:ln w="9525">
            <a:noFill/>
            <a:miter lim="800000"/>
            <a:headEnd/>
            <a:tailEnd/>
          </a:ln>
          <a:effectLst/>
        </p:spPr>
        <p:txBody>
          <a:bodyPr vert="horz" wrap="square" lIns="92016" tIns="46008" rIns="92016" bIns="46008" numCol="1" anchor="b" anchorCtr="0" compatLnSpc="1">
            <a:prstTxWarp prst="textNoShape">
              <a:avLst/>
            </a:prstTxWarp>
          </a:bodyPr>
          <a:lstStyle>
            <a:lvl1pPr algn="r" defTabSz="920750">
              <a:defRPr sz="1200"/>
            </a:lvl1pPr>
          </a:lstStyle>
          <a:p>
            <a:pPr>
              <a:defRPr/>
            </a:pPr>
            <a:fld id="{DF4B01A1-A04B-4568-A6BB-1FCF51BF0D5D}" type="slidenum">
              <a:rPr lang="en-US"/>
              <a:pPr>
                <a:defRPr/>
              </a:pPr>
              <a:t>‹#›</a:t>
            </a:fld>
            <a:endParaRPr lang="en-US"/>
          </a:p>
        </p:txBody>
      </p:sp>
    </p:spTree>
    <p:extLst>
      <p:ext uri="{BB962C8B-B14F-4D97-AF65-F5344CB8AC3E}">
        <p14:creationId xmlns:p14="http://schemas.microsoft.com/office/powerpoint/2010/main" val="9280382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2971800" cy="458788"/>
          </a:xfrm>
          <a:prstGeom prst="rect">
            <a:avLst/>
          </a:prstGeom>
          <a:noFill/>
          <a:ln w="9525">
            <a:noFill/>
            <a:miter lim="800000"/>
            <a:headEnd/>
            <a:tailEnd/>
          </a:ln>
          <a:effectLst/>
        </p:spPr>
        <p:txBody>
          <a:bodyPr vert="horz" wrap="square" lIns="92016" tIns="46008" rIns="92016" bIns="46008" numCol="1" anchor="t" anchorCtr="0" compatLnSpc="1">
            <a:prstTxWarp prst="textNoShape">
              <a:avLst/>
            </a:prstTxWarp>
          </a:bodyPr>
          <a:lstStyle>
            <a:lvl1pPr defTabSz="920750">
              <a:defRPr sz="1200"/>
            </a:lvl1pPr>
          </a:lstStyle>
          <a:p>
            <a:pPr>
              <a:defRPr/>
            </a:pPr>
            <a:endParaRPr lang="en-US"/>
          </a:p>
        </p:txBody>
      </p:sp>
      <p:sp>
        <p:nvSpPr>
          <p:cNvPr id="3075" name="Rectangle 3"/>
          <p:cNvSpPr>
            <a:spLocks noGrp="1" noChangeArrowheads="1"/>
          </p:cNvSpPr>
          <p:nvPr>
            <p:ph type="dt" idx="1"/>
          </p:nvPr>
        </p:nvSpPr>
        <p:spPr bwMode="auto">
          <a:xfrm>
            <a:off x="3886200" y="0"/>
            <a:ext cx="2971800" cy="458788"/>
          </a:xfrm>
          <a:prstGeom prst="rect">
            <a:avLst/>
          </a:prstGeom>
          <a:noFill/>
          <a:ln w="9525">
            <a:noFill/>
            <a:miter lim="800000"/>
            <a:headEnd/>
            <a:tailEnd/>
          </a:ln>
          <a:effectLst/>
        </p:spPr>
        <p:txBody>
          <a:bodyPr vert="horz" wrap="square" lIns="92016" tIns="46008" rIns="92016" bIns="46008" numCol="1" anchor="t" anchorCtr="0" compatLnSpc="1">
            <a:prstTxWarp prst="textNoShape">
              <a:avLst/>
            </a:prstTxWarp>
          </a:bodyPr>
          <a:lstStyle>
            <a:lvl1pPr algn="r" defTabSz="920750">
              <a:defRPr sz="1200"/>
            </a:lvl1pPr>
          </a:lstStyle>
          <a:p>
            <a:pPr>
              <a:defRPr/>
            </a:pPr>
            <a:endParaRPr lang="en-US"/>
          </a:p>
        </p:txBody>
      </p:sp>
      <p:sp>
        <p:nvSpPr>
          <p:cNvPr id="25604" name="Rectangle 4"/>
          <p:cNvSpPr>
            <a:spLocks noGrp="1" noRot="1" noChangeAspect="1" noChangeArrowheads="1" noTextEdit="1"/>
          </p:cNvSpPr>
          <p:nvPr>
            <p:ph type="sldImg" idx="2"/>
          </p:nvPr>
        </p:nvSpPr>
        <p:spPr bwMode="auto">
          <a:xfrm>
            <a:off x="1143000" y="684213"/>
            <a:ext cx="4575175" cy="3430587"/>
          </a:xfrm>
          <a:prstGeom prst="rect">
            <a:avLst/>
          </a:prstGeom>
          <a:noFill/>
          <a:ln w="9525">
            <a:solidFill>
              <a:srgbClr val="000000"/>
            </a:solidFill>
            <a:miter lim="800000"/>
            <a:headEnd/>
            <a:tailEnd/>
          </a:ln>
        </p:spPr>
      </p:sp>
      <p:sp>
        <p:nvSpPr>
          <p:cNvPr id="3077" name="Rectangle 5"/>
          <p:cNvSpPr>
            <a:spLocks noGrp="1" noChangeArrowheads="1"/>
          </p:cNvSpPr>
          <p:nvPr>
            <p:ph type="body" sz="quarter" idx="3"/>
          </p:nvPr>
        </p:nvSpPr>
        <p:spPr bwMode="auto">
          <a:xfrm>
            <a:off x="915988" y="4343400"/>
            <a:ext cx="5026025" cy="4116388"/>
          </a:xfrm>
          <a:prstGeom prst="rect">
            <a:avLst/>
          </a:prstGeom>
          <a:noFill/>
          <a:ln w="9525">
            <a:noFill/>
            <a:miter lim="800000"/>
            <a:headEnd/>
            <a:tailEnd/>
          </a:ln>
          <a:effectLst/>
        </p:spPr>
        <p:txBody>
          <a:bodyPr vert="horz" wrap="square" lIns="92016" tIns="46008" rIns="92016" bIns="46008"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3078" name="Rectangle 6"/>
          <p:cNvSpPr>
            <a:spLocks noGrp="1" noChangeArrowheads="1"/>
          </p:cNvSpPr>
          <p:nvPr>
            <p:ph type="ftr" sz="quarter" idx="4"/>
          </p:nvPr>
        </p:nvSpPr>
        <p:spPr bwMode="auto">
          <a:xfrm>
            <a:off x="0" y="8685213"/>
            <a:ext cx="2971800" cy="458787"/>
          </a:xfrm>
          <a:prstGeom prst="rect">
            <a:avLst/>
          </a:prstGeom>
          <a:noFill/>
          <a:ln w="9525">
            <a:noFill/>
            <a:miter lim="800000"/>
            <a:headEnd/>
            <a:tailEnd/>
          </a:ln>
          <a:effectLst/>
        </p:spPr>
        <p:txBody>
          <a:bodyPr vert="horz" wrap="square" lIns="92016" tIns="46008" rIns="92016" bIns="46008" numCol="1" anchor="b" anchorCtr="0" compatLnSpc="1">
            <a:prstTxWarp prst="textNoShape">
              <a:avLst/>
            </a:prstTxWarp>
          </a:bodyPr>
          <a:lstStyle>
            <a:lvl1pPr defTabSz="920750">
              <a:defRPr sz="1200"/>
            </a:lvl1pPr>
          </a:lstStyle>
          <a:p>
            <a:pPr>
              <a:defRPr/>
            </a:pPr>
            <a:endParaRPr lang="en-US"/>
          </a:p>
        </p:txBody>
      </p:sp>
      <p:sp>
        <p:nvSpPr>
          <p:cNvPr id="3079" name="Rectangle 7"/>
          <p:cNvSpPr>
            <a:spLocks noGrp="1" noChangeArrowheads="1"/>
          </p:cNvSpPr>
          <p:nvPr>
            <p:ph type="sldNum" sz="quarter" idx="5"/>
          </p:nvPr>
        </p:nvSpPr>
        <p:spPr bwMode="auto">
          <a:xfrm>
            <a:off x="3886200" y="8685213"/>
            <a:ext cx="2971800" cy="458787"/>
          </a:xfrm>
          <a:prstGeom prst="rect">
            <a:avLst/>
          </a:prstGeom>
          <a:noFill/>
          <a:ln w="9525">
            <a:noFill/>
            <a:miter lim="800000"/>
            <a:headEnd/>
            <a:tailEnd/>
          </a:ln>
          <a:effectLst/>
        </p:spPr>
        <p:txBody>
          <a:bodyPr vert="horz" wrap="square" lIns="92016" tIns="46008" rIns="92016" bIns="46008" numCol="1" anchor="b" anchorCtr="0" compatLnSpc="1">
            <a:prstTxWarp prst="textNoShape">
              <a:avLst/>
            </a:prstTxWarp>
          </a:bodyPr>
          <a:lstStyle>
            <a:lvl1pPr algn="r" defTabSz="920750">
              <a:defRPr sz="1200"/>
            </a:lvl1pPr>
          </a:lstStyle>
          <a:p>
            <a:pPr>
              <a:defRPr/>
            </a:pPr>
            <a:fld id="{47DC39CF-61A9-489E-8C5A-15EC8738A829}" type="slidenum">
              <a:rPr lang="en-US"/>
              <a:pPr>
                <a:defRPr/>
              </a:pPr>
              <a:t>‹#›</a:t>
            </a:fld>
            <a:endParaRPr lang="en-US"/>
          </a:p>
        </p:txBody>
      </p:sp>
    </p:spTree>
    <p:extLst>
      <p:ext uri="{BB962C8B-B14F-4D97-AF65-F5344CB8AC3E}">
        <p14:creationId xmlns:p14="http://schemas.microsoft.com/office/powerpoint/2010/main" val="334790049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hdr" sz="quarter"/>
          </p:nvPr>
        </p:nvSpPr>
        <p:spPr>
          <a:noFill/>
        </p:spPr>
        <p:txBody>
          <a:bodyPr/>
          <a:lstStyle/>
          <a:p>
            <a:r>
              <a:rPr lang="en-US" smtClean="0"/>
              <a:t>CS 577b Software Engineering II -- Introduction</a:t>
            </a:r>
          </a:p>
        </p:txBody>
      </p:sp>
      <p:sp>
        <p:nvSpPr>
          <p:cNvPr id="26627" name="Rectangle 3"/>
          <p:cNvSpPr>
            <a:spLocks noGrp="1" noChangeArrowheads="1"/>
          </p:cNvSpPr>
          <p:nvPr>
            <p:ph type="dt" sz="quarter" idx="1"/>
          </p:nvPr>
        </p:nvSpPr>
        <p:spPr>
          <a:noFill/>
        </p:spPr>
        <p:txBody>
          <a:bodyPr/>
          <a:lstStyle/>
          <a:p>
            <a:fld id="{8304C034-4BA5-4CE8-96A3-DA5F8D003E33}" type="datetime3">
              <a:rPr lang="en-US" smtClean="0"/>
              <a:pPr/>
              <a:t>21 May 2013</a:t>
            </a:fld>
            <a:endParaRPr lang="en-US" smtClean="0"/>
          </a:p>
        </p:txBody>
      </p:sp>
      <p:sp>
        <p:nvSpPr>
          <p:cNvPr id="26628" name="Rectangle 6"/>
          <p:cNvSpPr>
            <a:spLocks noGrp="1" noChangeArrowheads="1"/>
          </p:cNvSpPr>
          <p:nvPr>
            <p:ph type="ftr" sz="quarter" idx="4"/>
          </p:nvPr>
        </p:nvSpPr>
        <p:spPr>
          <a:noFill/>
        </p:spPr>
        <p:txBody>
          <a:bodyPr/>
          <a:lstStyle/>
          <a:p>
            <a:r>
              <a:rPr lang="en-US" smtClean="0"/>
              <a:t>© 2002-6 USC Center for Software Engineering</a:t>
            </a:r>
          </a:p>
        </p:txBody>
      </p:sp>
      <p:sp>
        <p:nvSpPr>
          <p:cNvPr id="26629" name="Rectangle 7"/>
          <p:cNvSpPr>
            <a:spLocks noGrp="1" noChangeArrowheads="1"/>
          </p:cNvSpPr>
          <p:nvPr>
            <p:ph type="sldNum" sz="quarter" idx="5"/>
          </p:nvPr>
        </p:nvSpPr>
        <p:spPr>
          <a:noFill/>
        </p:spPr>
        <p:txBody>
          <a:bodyPr/>
          <a:lstStyle/>
          <a:p>
            <a:fld id="{04F6D8A3-E01F-4455-8648-6F04AF8BD4E8}" type="slidenum">
              <a:rPr lang="en-US" smtClean="0"/>
              <a:pPr/>
              <a:t>1</a:t>
            </a:fld>
            <a:endParaRPr lang="en-US" smtClean="0"/>
          </a:p>
        </p:txBody>
      </p:sp>
      <p:sp>
        <p:nvSpPr>
          <p:cNvPr id="26630" name="Rectangle 2"/>
          <p:cNvSpPr>
            <a:spLocks noGrp="1" noRot="1" noChangeAspect="1" noChangeArrowheads="1" noTextEdit="1"/>
          </p:cNvSpPr>
          <p:nvPr>
            <p:ph type="sldImg"/>
          </p:nvPr>
        </p:nvSpPr>
        <p:spPr>
          <a:ln/>
        </p:spPr>
      </p:sp>
      <p:sp>
        <p:nvSpPr>
          <p:cNvPr id="26631"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eaLnBrk="1" hangingPunct="1">
              <a:buFontTx/>
              <a:buNone/>
            </a:pPr>
            <a:r>
              <a:rPr lang="en-US" dirty="0" smtClean="0"/>
              <a:t>This slide</a:t>
            </a:r>
            <a:r>
              <a:rPr lang="en-US" baseline="0" dirty="0" smtClean="0"/>
              <a:t> shows the overall concept of the ICM</a:t>
            </a:r>
            <a:endParaRPr lang="en-US" dirty="0" smtClean="0"/>
          </a:p>
          <a:p>
            <a:pPr eaLnBrk="1" hangingPunct="1">
              <a:buFontTx/>
              <a:buNone/>
            </a:pPr>
            <a:endParaRPr lang="en-US" dirty="0" smtClean="0"/>
          </a:p>
          <a:p>
            <a:pPr eaLnBrk="1" hangingPunct="1">
              <a:buFontTx/>
              <a:buAutoNum type="arabicParenR"/>
            </a:pPr>
            <a:r>
              <a:rPr lang="en-US" dirty="0" smtClean="0"/>
              <a:t>Commitment and accountability </a:t>
            </a:r>
          </a:p>
          <a:p>
            <a:pPr eaLnBrk="1" hangingPunct="1">
              <a:buFontTx/>
              <a:buAutoNum type="arabicParenR"/>
            </a:pPr>
            <a:r>
              <a:rPr lang="en-US" dirty="0" smtClean="0"/>
              <a:t>Success-critical stakeholder satisficing, </a:t>
            </a:r>
          </a:p>
          <a:p>
            <a:pPr eaLnBrk="1" hangingPunct="1">
              <a:buFontTx/>
              <a:buAutoNum type="arabicParenR"/>
            </a:pPr>
            <a:r>
              <a:rPr lang="en-US" dirty="0" smtClean="0"/>
              <a:t>Incremental growth of system definition and stakeholder commitment, </a:t>
            </a:r>
          </a:p>
          <a:p>
            <a:pPr eaLnBrk="1" hangingPunct="1">
              <a:buFontTx/>
              <a:buAutoNum type="arabicParenR" startAt="4"/>
            </a:pPr>
            <a:r>
              <a:rPr lang="en-US" dirty="0" smtClean="0"/>
              <a:t>Concurrent engineering, </a:t>
            </a:r>
          </a:p>
          <a:p>
            <a:pPr eaLnBrk="1" hangingPunct="1">
              <a:buFontTx/>
              <a:buAutoNum type="arabicParenR" startAt="4"/>
            </a:pPr>
            <a:r>
              <a:rPr lang="en-US" dirty="0" smtClean="0"/>
              <a:t>Iterative development cycles,  </a:t>
            </a:r>
          </a:p>
          <a:p>
            <a:pPr eaLnBrk="1" hangingPunct="1">
              <a:buFontTx/>
              <a:buAutoNum type="arabicParenR" startAt="4"/>
            </a:pPr>
            <a:r>
              <a:rPr lang="en-US" dirty="0" smtClean="0"/>
              <a:t>Risk-based activity levels and milestones</a:t>
            </a:r>
          </a:p>
          <a:p>
            <a:endParaRPr lang="en-US" dirty="0"/>
          </a:p>
        </p:txBody>
      </p:sp>
      <p:sp>
        <p:nvSpPr>
          <p:cNvPr id="4" name="Slide Number Placeholder 3"/>
          <p:cNvSpPr>
            <a:spLocks noGrp="1"/>
          </p:cNvSpPr>
          <p:nvPr>
            <p:ph type="sldNum" sz="quarter" idx="10"/>
          </p:nvPr>
        </p:nvSpPr>
        <p:spPr/>
        <p:txBody>
          <a:bodyPr/>
          <a:lstStyle/>
          <a:p>
            <a:pPr>
              <a:defRPr/>
            </a:pPr>
            <a:fld id="{8538F8BC-89A2-4265-879B-78A92E75506F}" type="slidenum">
              <a:rPr lang="en-US" smtClean="0"/>
              <a:pPr>
                <a:defRPr/>
              </a:pPr>
              <a:t>3</a:t>
            </a:fld>
            <a:endParaRPr 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47DC39CF-61A9-489E-8C5A-15EC8738A829}" type="slidenum">
              <a:rPr lang="en-US" smtClean="0"/>
              <a:pPr>
                <a:defRPr/>
              </a:pPr>
              <a:t>4</a:t>
            </a:fld>
            <a:endParaRPr lang="en-US"/>
          </a:p>
        </p:txBody>
      </p:sp>
    </p:spTree>
    <p:extLst>
      <p:ext uri="{BB962C8B-B14F-4D97-AF65-F5344CB8AC3E}">
        <p14:creationId xmlns:p14="http://schemas.microsoft.com/office/powerpoint/2010/main" val="357506169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z="1200" kern="1200" dirty="0" smtClean="0">
                <a:solidFill>
                  <a:schemeClr val="tx1"/>
                </a:solidFill>
                <a:effectLst/>
                <a:latin typeface="Times New Roman" pitchFamily="18" charset="0"/>
                <a:ea typeface="+mn-ea"/>
                <a:cs typeface="+mn-cs"/>
              </a:rPr>
              <a:t>Risk management is a core activity in CSCI577ab. On a weekly basis, by using the Distributed Assessment of Risks tool (DART), all team members have to brainstorm to identify the risks. For each risk item, each team member identifies the probability of risk occurrence (0-10) and the size of loss (0-10) in order to identify risk exposure for each risk item. Risk exposure can be calculated by multiplying the probability of loss to the size of loss. Team members, together with the clients, discuss the resulting risk mitigation plans. The project manager takes the top ten risks and reports them in his/her weekly progress report. Additionally, for each milestone, the teams have to present their current risks and mitigation plans to the architecture review board as evidence of project feasibility. The authors, as the course staff, review and monitor the project risks. </a:t>
            </a:r>
          </a:p>
          <a:p>
            <a:endParaRPr lang="en-US" dirty="0"/>
          </a:p>
        </p:txBody>
      </p:sp>
      <p:sp>
        <p:nvSpPr>
          <p:cNvPr id="4" name="Slide Number Placeholder 3"/>
          <p:cNvSpPr>
            <a:spLocks noGrp="1"/>
          </p:cNvSpPr>
          <p:nvPr>
            <p:ph type="sldNum" sz="quarter" idx="10"/>
          </p:nvPr>
        </p:nvSpPr>
        <p:spPr/>
        <p:txBody>
          <a:bodyPr/>
          <a:lstStyle/>
          <a:p>
            <a:pPr>
              <a:defRPr/>
            </a:pPr>
            <a:fld id="{47DC39CF-61A9-489E-8C5A-15EC8738A829}" type="slidenum">
              <a:rPr lang="en-US" smtClean="0"/>
              <a:pPr>
                <a:defRPr/>
              </a:pPr>
              <a:t>7</a:t>
            </a:fld>
            <a:endParaRPr lang="en-US" dirty="0"/>
          </a:p>
        </p:txBody>
      </p:sp>
    </p:spTree>
    <p:extLst>
      <p:ext uri="{BB962C8B-B14F-4D97-AF65-F5344CB8AC3E}">
        <p14:creationId xmlns:p14="http://schemas.microsoft.com/office/powerpoint/2010/main" val="197868896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47DC39CF-61A9-489E-8C5A-15EC8738A829}" type="slidenum">
              <a:rPr lang="en-US" smtClean="0"/>
              <a:pPr>
                <a:defRPr/>
              </a:pPr>
              <a:t>13</a:t>
            </a:fld>
            <a:endParaRPr lang="en-US"/>
          </a:p>
        </p:txBody>
      </p:sp>
    </p:spTree>
    <p:extLst>
      <p:ext uri="{BB962C8B-B14F-4D97-AF65-F5344CB8AC3E}">
        <p14:creationId xmlns:p14="http://schemas.microsoft.com/office/powerpoint/2010/main" val="408504274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r>
              <a:rPr lang="en-US" smtClean="0"/>
              <a:t>03/23/2012</a:t>
            </a:r>
            <a:endParaRPr lang="en-US"/>
          </a:p>
        </p:txBody>
      </p:sp>
      <p:sp>
        <p:nvSpPr>
          <p:cNvPr id="5" name="Rectangle 5"/>
          <p:cNvSpPr>
            <a:spLocks noGrp="1" noChangeArrowheads="1"/>
          </p:cNvSpPr>
          <p:nvPr>
            <p:ph type="ftr" sz="quarter" idx="11"/>
          </p:nvPr>
        </p:nvSpPr>
        <p:spPr>
          <a:ln/>
        </p:spPr>
        <p:txBody>
          <a:bodyPr/>
          <a:lstStyle>
            <a:lvl1pPr algn="ctr">
              <a:defRPr/>
            </a:lvl1pPr>
          </a:lstStyle>
          <a:p>
            <a:pPr>
              <a:defRPr/>
            </a:pPr>
            <a:r>
              <a:rPr lang="en-US" smtClean="0"/>
              <a:t>©USC-CSSE               CSEE&amp;T 2013</a:t>
            </a: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FC5563D5-680C-4D5D-80F4-F5F55D46C00F}"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r>
              <a:rPr lang="en-US" smtClean="0"/>
              <a:t>03/23/2012</a:t>
            </a:r>
            <a:endParaRPr lang="en-US"/>
          </a:p>
        </p:txBody>
      </p:sp>
      <p:sp>
        <p:nvSpPr>
          <p:cNvPr id="5" name="Rectangle 5"/>
          <p:cNvSpPr>
            <a:spLocks noGrp="1" noChangeArrowheads="1"/>
          </p:cNvSpPr>
          <p:nvPr>
            <p:ph type="ftr" sz="quarter" idx="11"/>
          </p:nvPr>
        </p:nvSpPr>
        <p:spPr>
          <a:xfrm>
            <a:off x="3124200" y="6523038"/>
            <a:ext cx="2895600" cy="200376"/>
          </a:xfrm>
          <a:ln/>
        </p:spPr>
        <p:txBody>
          <a:bodyPr/>
          <a:lstStyle>
            <a:lvl1pPr>
              <a:defRPr/>
            </a:lvl1pPr>
          </a:lstStyle>
          <a:p>
            <a:pPr algn="ctr">
              <a:defRPr/>
            </a:pPr>
            <a:r>
              <a:rPr lang="en-US" smtClean="0"/>
              <a:t>©USC-CSSE               CSEE&amp;T 2013</a:t>
            </a: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0FD8A5CA-91EE-4CE1-93D8-CF2DE3A5E030}"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r>
              <a:rPr lang="en-US" smtClean="0"/>
              <a:t>03/23/2012</a:t>
            </a:r>
            <a:endParaRPr lang="en-US"/>
          </a:p>
        </p:txBody>
      </p:sp>
      <p:sp>
        <p:nvSpPr>
          <p:cNvPr id="5" name="Rectangle 5"/>
          <p:cNvSpPr>
            <a:spLocks noGrp="1" noChangeArrowheads="1"/>
          </p:cNvSpPr>
          <p:nvPr>
            <p:ph type="ftr" sz="quarter" idx="11"/>
          </p:nvPr>
        </p:nvSpPr>
        <p:spPr>
          <a:ln/>
        </p:spPr>
        <p:txBody>
          <a:bodyPr/>
          <a:lstStyle>
            <a:lvl1pPr>
              <a:defRPr/>
            </a:lvl1pPr>
          </a:lstStyle>
          <a:p>
            <a:pPr algn="ctr">
              <a:defRPr/>
            </a:pPr>
            <a:r>
              <a:rPr lang="en-US" smtClean="0"/>
              <a:t>©USC-CSSE               CSEE&amp;T 2013</a:t>
            </a: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09740763-D4F8-4A5D-89BE-0319FF97C0DB}"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20796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20796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r>
              <a:rPr lang="en-US" smtClean="0"/>
              <a:t>03/23/2012</a:t>
            </a:r>
            <a:endParaRPr lang="en-US"/>
          </a:p>
        </p:txBody>
      </p:sp>
      <p:sp>
        <p:nvSpPr>
          <p:cNvPr id="6" name="Rectangle 5"/>
          <p:cNvSpPr>
            <a:spLocks noGrp="1" noChangeArrowheads="1"/>
          </p:cNvSpPr>
          <p:nvPr>
            <p:ph type="ftr" sz="quarter" idx="11"/>
          </p:nvPr>
        </p:nvSpPr>
        <p:spPr>
          <a:ln/>
        </p:spPr>
        <p:txBody>
          <a:bodyPr/>
          <a:lstStyle>
            <a:lvl1pPr algn="ctr">
              <a:defRPr/>
            </a:lvl1pPr>
          </a:lstStyle>
          <a:p>
            <a:pPr>
              <a:defRPr/>
            </a:pPr>
            <a:r>
              <a:rPr lang="en-US" smtClean="0"/>
              <a:t>©USC-CSSE               CSEE&amp;T 2013</a:t>
            </a: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95C361DC-0E4A-4029-A8E2-C60E3B5F578C}"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r>
              <a:rPr lang="en-US" smtClean="0"/>
              <a:t>03/23/2012</a:t>
            </a:r>
            <a:endParaRPr lang="en-US"/>
          </a:p>
        </p:txBody>
      </p:sp>
      <p:sp>
        <p:nvSpPr>
          <p:cNvPr id="8" name="Rectangle 5"/>
          <p:cNvSpPr>
            <a:spLocks noGrp="1" noChangeArrowheads="1"/>
          </p:cNvSpPr>
          <p:nvPr>
            <p:ph type="ftr" sz="quarter" idx="11"/>
          </p:nvPr>
        </p:nvSpPr>
        <p:spPr>
          <a:ln/>
        </p:spPr>
        <p:txBody>
          <a:bodyPr/>
          <a:lstStyle>
            <a:lvl1pPr>
              <a:defRPr/>
            </a:lvl1pPr>
          </a:lstStyle>
          <a:p>
            <a:pPr algn="ctr">
              <a:defRPr/>
            </a:pPr>
            <a:r>
              <a:rPr lang="en-US" smtClean="0"/>
              <a:t>©USC-CSSE               CSEE&amp;T 2013</a:t>
            </a:r>
            <a:endParaRPr lang="en-US" dirty="0"/>
          </a:p>
        </p:txBody>
      </p:sp>
      <p:sp>
        <p:nvSpPr>
          <p:cNvPr id="9" name="Rectangle 6"/>
          <p:cNvSpPr>
            <a:spLocks noGrp="1" noChangeArrowheads="1"/>
          </p:cNvSpPr>
          <p:nvPr>
            <p:ph type="sldNum" sz="quarter" idx="12"/>
          </p:nvPr>
        </p:nvSpPr>
        <p:spPr>
          <a:ln/>
        </p:spPr>
        <p:txBody>
          <a:bodyPr/>
          <a:lstStyle>
            <a:lvl1pPr>
              <a:defRPr/>
            </a:lvl1pPr>
          </a:lstStyle>
          <a:p>
            <a:pPr>
              <a:defRPr/>
            </a:pPr>
            <a:fld id="{D7FCFC41-7D8D-466A-B6DF-BFA4E6F92194}"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r>
              <a:rPr lang="en-US" smtClean="0"/>
              <a:t>03/23/2012</a:t>
            </a:r>
            <a:endParaRPr lang="en-US"/>
          </a:p>
        </p:txBody>
      </p:sp>
      <p:sp>
        <p:nvSpPr>
          <p:cNvPr id="4" name="Rectangle 5"/>
          <p:cNvSpPr>
            <a:spLocks noGrp="1" noChangeArrowheads="1"/>
          </p:cNvSpPr>
          <p:nvPr>
            <p:ph type="ftr" sz="quarter" idx="11"/>
          </p:nvPr>
        </p:nvSpPr>
        <p:spPr>
          <a:ln/>
        </p:spPr>
        <p:txBody>
          <a:bodyPr/>
          <a:lstStyle>
            <a:lvl1pPr algn="ctr">
              <a:defRPr/>
            </a:lvl1pPr>
          </a:lstStyle>
          <a:p>
            <a:pPr>
              <a:defRPr/>
            </a:pPr>
            <a:r>
              <a:rPr lang="en-US" smtClean="0"/>
              <a:t>©USC-CSSE               CSEE&amp;T 2013</a:t>
            </a: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5D9216DA-36AB-4E53-9C6F-26A3B86E4143}"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r>
              <a:rPr lang="en-US" smtClean="0"/>
              <a:t>03/23/2012</a:t>
            </a:r>
            <a:endParaRPr lang="en-US"/>
          </a:p>
        </p:txBody>
      </p:sp>
      <p:sp>
        <p:nvSpPr>
          <p:cNvPr id="3" name="Rectangle 5"/>
          <p:cNvSpPr>
            <a:spLocks noGrp="1" noChangeArrowheads="1"/>
          </p:cNvSpPr>
          <p:nvPr>
            <p:ph type="ftr" sz="quarter" idx="11"/>
          </p:nvPr>
        </p:nvSpPr>
        <p:spPr>
          <a:ln/>
        </p:spPr>
        <p:txBody>
          <a:bodyPr/>
          <a:lstStyle>
            <a:lvl1pPr algn="ctr">
              <a:defRPr/>
            </a:lvl1pPr>
          </a:lstStyle>
          <a:p>
            <a:pPr>
              <a:defRPr/>
            </a:pPr>
            <a:r>
              <a:rPr lang="en-US" smtClean="0"/>
              <a:t>©USC-CSSE               CSEE&amp;T 2013</a:t>
            </a: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D869F90C-3C07-49BF-AC4A-E864C9034BF4}"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r>
              <a:rPr lang="en-US" smtClean="0"/>
              <a:t>03/23/2012</a:t>
            </a:r>
            <a:endParaRPr lang="en-US"/>
          </a:p>
        </p:txBody>
      </p:sp>
      <p:sp>
        <p:nvSpPr>
          <p:cNvPr id="6" name="Rectangle 5"/>
          <p:cNvSpPr>
            <a:spLocks noGrp="1" noChangeArrowheads="1"/>
          </p:cNvSpPr>
          <p:nvPr>
            <p:ph type="ftr" sz="quarter" idx="11"/>
          </p:nvPr>
        </p:nvSpPr>
        <p:spPr>
          <a:ln/>
        </p:spPr>
        <p:txBody>
          <a:bodyPr/>
          <a:lstStyle>
            <a:lvl1pPr algn="ctr">
              <a:defRPr/>
            </a:lvl1pPr>
          </a:lstStyle>
          <a:p>
            <a:pPr>
              <a:defRPr/>
            </a:pPr>
            <a:r>
              <a:rPr lang="en-US" smtClean="0"/>
              <a:t>©USC-CSSE               CSEE&amp;T 2013</a:t>
            </a: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FD063CC6-763B-4F0A-98E9-8F05907CFF73}"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r>
              <a:rPr lang="en-US" smtClean="0"/>
              <a:t>03/23/2012</a:t>
            </a:r>
            <a:endParaRPr lang="en-US"/>
          </a:p>
        </p:txBody>
      </p:sp>
      <p:sp>
        <p:nvSpPr>
          <p:cNvPr id="6" name="Rectangle 5"/>
          <p:cNvSpPr>
            <a:spLocks noGrp="1" noChangeArrowheads="1"/>
          </p:cNvSpPr>
          <p:nvPr>
            <p:ph type="ftr" sz="quarter" idx="11"/>
          </p:nvPr>
        </p:nvSpPr>
        <p:spPr>
          <a:ln/>
        </p:spPr>
        <p:txBody>
          <a:bodyPr/>
          <a:lstStyle>
            <a:lvl1pPr>
              <a:defRPr/>
            </a:lvl1pPr>
          </a:lstStyle>
          <a:p>
            <a:pPr algn="ctr">
              <a:defRPr/>
            </a:pPr>
            <a:r>
              <a:rPr lang="en-US" smtClean="0"/>
              <a:t>©USC-CSSE               CSEE&amp;T 2013</a:t>
            </a:r>
            <a:endParaRPr lang="en-US" dirty="0"/>
          </a:p>
        </p:txBody>
      </p:sp>
      <p:sp>
        <p:nvSpPr>
          <p:cNvPr id="7" name="Rectangle 6"/>
          <p:cNvSpPr>
            <a:spLocks noGrp="1" noChangeArrowheads="1"/>
          </p:cNvSpPr>
          <p:nvPr>
            <p:ph type="sldNum" sz="quarter" idx="12"/>
          </p:nvPr>
        </p:nvSpPr>
        <p:spPr>
          <a:ln/>
        </p:spPr>
        <p:txBody>
          <a:bodyPr/>
          <a:lstStyle>
            <a:lvl1pPr>
              <a:defRPr/>
            </a:lvl1pPr>
          </a:lstStyle>
          <a:p>
            <a:pPr>
              <a:defRPr/>
            </a:pPr>
            <a:fld id="{BFD08B3A-BEB2-402A-99FD-4606DF7D256D}"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r>
              <a:rPr lang="en-US" smtClean="0"/>
              <a:t>03/23/2012</a:t>
            </a:r>
            <a:endParaRPr lang="en-US"/>
          </a:p>
        </p:txBody>
      </p:sp>
      <p:sp>
        <p:nvSpPr>
          <p:cNvPr id="5" name="Rectangle 5"/>
          <p:cNvSpPr>
            <a:spLocks noGrp="1" noChangeArrowheads="1"/>
          </p:cNvSpPr>
          <p:nvPr>
            <p:ph type="ftr" sz="quarter" idx="11"/>
          </p:nvPr>
        </p:nvSpPr>
        <p:spPr>
          <a:ln/>
        </p:spPr>
        <p:txBody>
          <a:bodyPr/>
          <a:lstStyle>
            <a:lvl1pPr algn="ctr">
              <a:defRPr/>
            </a:lvl1pPr>
          </a:lstStyle>
          <a:p>
            <a:pPr>
              <a:defRPr/>
            </a:pPr>
            <a:r>
              <a:rPr lang="en-US" smtClean="0"/>
              <a:t>©USC-CSSE               CSEE&amp;T 2013</a:t>
            </a: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8E878CA1-2978-49C4-8E09-D356920034DD}"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852488"/>
            <a:ext cx="1943100" cy="3208337"/>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852488"/>
            <a:ext cx="5676900" cy="320833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r>
              <a:rPr lang="en-US" smtClean="0"/>
              <a:t>03/23/2012</a:t>
            </a:r>
            <a:endParaRPr lang="en-US"/>
          </a:p>
        </p:txBody>
      </p:sp>
      <p:sp>
        <p:nvSpPr>
          <p:cNvPr id="5" name="Rectangle 5"/>
          <p:cNvSpPr>
            <a:spLocks noGrp="1" noChangeArrowheads="1"/>
          </p:cNvSpPr>
          <p:nvPr>
            <p:ph type="ftr" sz="quarter" idx="11"/>
          </p:nvPr>
        </p:nvSpPr>
        <p:spPr>
          <a:ln/>
        </p:spPr>
        <p:txBody>
          <a:bodyPr/>
          <a:lstStyle>
            <a:lvl1pPr algn="ctr">
              <a:defRPr/>
            </a:lvl1pPr>
          </a:lstStyle>
          <a:p>
            <a:pPr>
              <a:defRPr/>
            </a:pPr>
            <a:r>
              <a:rPr lang="en-US" smtClean="0"/>
              <a:t>©USC-CSSE               CSEE&amp;T 2013</a:t>
            </a: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E515CEC7-1528-4EF4-BF70-4E2B130BEC88}" type="slidenum">
              <a:rPr lang="en-US"/>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chart" preserve="1">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685800" y="852488"/>
            <a:ext cx="7772400" cy="655637"/>
          </a:xfrm>
        </p:spPr>
        <p:txBody>
          <a:bodyPr/>
          <a:lstStyle/>
          <a:p>
            <a:r>
              <a:rPr lang="en-US" smtClean="0"/>
              <a:t>Click to edit Master title style</a:t>
            </a:r>
            <a:endParaRPr lang="en-US"/>
          </a:p>
        </p:txBody>
      </p:sp>
      <p:sp>
        <p:nvSpPr>
          <p:cNvPr id="3" name="Chart Placeholder 2"/>
          <p:cNvSpPr>
            <a:spLocks noGrp="1"/>
          </p:cNvSpPr>
          <p:nvPr>
            <p:ph type="chart" idx="1"/>
          </p:nvPr>
        </p:nvSpPr>
        <p:spPr>
          <a:xfrm>
            <a:off x="685800" y="1981200"/>
            <a:ext cx="7772400" cy="2079625"/>
          </a:xfrm>
        </p:spPr>
        <p:txBody>
          <a:bodyPr/>
          <a:lstStyle/>
          <a:p>
            <a:pPr lvl="0"/>
            <a:r>
              <a:rPr lang="en-US" noProof="0" smtClean="0"/>
              <a:t>Click icon to add chart</a:t>
            </a:r>
          </a:p>
        </p:txBody>
      </p:sp>
      <p:sp>
        <p:nvSpPr>
          <p:cNvPr id="4" name="Rectangle 4"/>
          <p:cNvSpPr>
            <a:spLocks noGrp="1" noChangeArrowheads="1"/>
          </p:cNvSpPr>
          <p:nvPr>
            <p:ph type="dt" sz="half" idx="10"/>
          </p:nvPr>
        </p:nvSpPr>
        <p:spPr>
          <a:ln/>
        </p:spPr>
        <p:txBody>
          <a:bodyPr/>
          <a:lstStyle>
            <a:lvl1pPr>
              <a:defRPr/>
            </a:lvl1pPr>
          </a:lstStyle>
          <a:p>
            <a:pPr>
              <a:defRPr/>
            </a:pPr>
            <a:r>
              <a:rPr lang="en-US" smtClean="0"/>
              <a:t>03/23/2012</a:t>
            </a:r>
            <a:endParaRPr lang="en-US"/>
          </a:p>
        </p:txBody>
      </p:sp>
      <p:sp>
        <p:nvSpPr>
          <p:cNvPr id="5" name="Rectangle 5"/>
          <p:cNvSpPr>
            <a:spLocks noGrp="1" noChangeArrowheads="1"/>
          </p:cNvSpPr>
          <p:nvPr>
            <p:ph type="ftr" sz="quarter" idx="11"/>
          </p:nvPr>
        </p:nvSpPr>
        <p:spPr>
          <a:ln/>
        </p:spPr>
        <p:txBody>
          <a:bodyPr/>
          <a:lstStyle>
            <a:lvl1pPr>
              <a:defRPr/>
            </a:lvl1pPr>
          </a:lstStyle>
          <a:p>
            <a:pPr algn="ctr">
              <a:defRPr/>
            </a:pPr>
            <a:r>
              <a:rPr lang="en-US" smtClean="0"/>
              <a:t>©USC-CSSE               CSEE&amp;T 2013</a:t>
            </a: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05278748-3281-4EB9-A084-16BEF65A4277}" type="slidenum">
              <a:rPr lang="en-US"/>
              <a:pPr>
                <a:defRPr/>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685800" y="852488"/>
            <a:ext cx="7772400" cy="655637"/>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685800" y="1981200"/>
            <a:ext cx="7772400" cy="2079625"/>
          </a:xfrm>
        </p:spPr>
        <p:txBody>
          <a:bodyPr/>
          <a:lstStyle/>
          <a:p>
            <a:pPr lvl="0"/>
            <a:r>
              <a:rPr lang="en-US" noProof="0" smtClean="0"/>
              <a:t>Click icon to add table</a:t>
            </a:r>
          </a:p>
        </p:txBody>
      </p:sp>
      <p:sp>
        <p:nvSpPr>
          <p:cNvPr id="4" name="Rectangle 4"/>
          <p:cNvSpPr>
            <a:spLocks noGrp="1" noChangeArrowheads="1"/>
          </p:cNvSpPr>
          <p:nvPr>
            <p:ph type="dt" sz="half" idx="10"/>
          </p:nvPr>
        </p:nvSpPr>
        <p:spPr>
          <a:ln/>
        </p:spPr>
        <p:txBody>
          <a:bodyPr/>
          <a:lstStyle>
            <a:lvl1pPr>
              <a:defRPr/>
            </a:lvl1pPr>
          </a:lstStyle>
          <a:p>
            <a:pPr>
              <a:defRPr/>
            </a:pPr>
            <a:r>
              <a:rPr lang="en-US" smtClean="0"/>
              <a:t>03/23/2012</a:t>
            </a:r>
            <a:endParaRPr lang="en-US"/>
          </a:p>
        </p:txBody>
      </p:sp>
      <p:sp>
        <p:nvSpPr>
          <p:cNvPr id="5" name="Rectangle 5"/>
          <p:cNvSpPr>
            <a:spLocks noGrp="1" noChangeArrowheads="1"/>
          </p:cNvSpPr>
          <p:nvPr>
            <p:ph type="ftr" sz="quarter" idx="11"/>
          </p:nvPr>
        </p:nvSpPr>
        <p:spPr>
          <a:ln/>
        </p:spPr>
        <p:txBody>
          <a:bodyPr/>
          <a:lstStyle>
            <a:lvl1pPr>
              <a:defRPr/>
            </a:lvl1pPr>
          </a:lstStyle>
          <a:p>
            <a:pPr algn="ctr">
              <a:defRPr/>
            </a:pPr>
            <a:r>
              <a:rPr lang="en-US" smtClean="0"/>
              <a:t>©USC-CSSE               CSEE&amp;T 2013</a:t>
            </a: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679E66FA-F2C0-4438-829C-9337E7E1DF96}" type="slidenum">
              <a:rPr lang="en-US"/>
              <a:pPr>
                <a:defRPr/>
              </a:pPr>
              <a:t>‹#›</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852488"/>
            <a:ext cx="7772400" cy="655637"/>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685800" y="1981200"/>
            <a:ext cx="3810000" cy="20796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20796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r>
              <a:rPr lang="en-US" smtClean="0"/>
              <a:t>03/23/2012</a:t>
            </a:r>
            <a:endParaRPr lang="en-US"/>
          </a:p>
        </p:txBody>
      </p:sp>
      <p:sp>
        <p:nvSpPr>
          <p:cNvPr id="6" name="Rectangle 5"/>
          <p:cNvSpPr>
            <a:spLocks noGrp="1" noChangeArrowheads="1"/>
          </p:cNvSpPr>
          <p:nvPr>
            <p:ph type="ftr" sz="quarter" idx="11"/>
          </p:nvPr>
        </p:nvSpPr>
        <p:spPr>
          <a:ln/>
        </p:spPr>
        <p:txBody>
          <a:bodyPr/>
          <a:lstStyle>
            <a:lvl1pPr algn="ctr">
              <a:defRPr/>
            </a:lvl1pPr>
          </a:lstStyle>
          <a:p>
            <a:pPr>
              <a:defRPr/>
            </a:pPr>
            <a:r>
              <a:rPr lang="en-US" smtClean="0"/>
              <a:t>©USC-CSSE               CSEE&amp;T 2013</a:t>
            </a: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94FE7E52-2EC5-4595-B360-CD58662CB41E}" type="slidenum">
              <a:rPr lang="en-US"/>
              <a:pPr>
                <a:defRPr/>
              </a:pPr>
              <a:t>‹#›</a:t>
            </a:fld>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dgm" preserve="1">
  <p:cSld name="Title and Diagram or Organization Chart">
    <p:spTree>
      <p:nvGrpSpPr>
        <p:cNvPr id="1" name=""/>
        <p:cNvGrpSpPr/>
        <p:nvPr/>
      </p:nvGrpSpPr>
      <p:grpSpPr>
        <a:xfrm>
          <a:off x="0" y="0"/>
          <a:ext cx="0" cy="0"/>
          <a:chOff x="0" y="0"/>
          <a:chExt cx="0" cy="0"/>
        </a:xfrm>
      </p:grpSpPr>
      <p:sp>
        <p:nvSpPr>
          <p:cNvPr id="2" name="Title 1"/>
          <p:cNvSpPr>
            <a:spLocks noGrp="1"/>
          </p:cNvSpPr>
          <p:nvPr>
            <p:ph type="title"/>
          </p:nvPr>
        </p:nvSpPr>
        <p:spPr>
          <a:xfrm>
            <a:off x="685800" y="852488"/>
            <a:ext cx="7772400" cy="655637"/>
          </a:xfrm>
        </p:spPr>
        <p:txBody>
          <a:bodyPr/>
          <a:lstStyle/>
          <a:p>
            <a:r>
              <a:rPr lang="en-US" smtClean="0"/>
              <a:t>Click to edit Master title style</a:t>
            </a:r>
            <a:endParaRPr lang="en-US"/>
          </a:p>
        </p:txBody>
      </p:sp>
      <p:sp>
        <p:nvSpPr>
          <p:cNvPr id="3" name="SmartArt Placeholder 2"/>
          <p:cNvSpPr>
            <a:spLocks noGrp="1"/>
          </p:cNvSpPr>
          <p:nvPr>
            <p:ph type="dgm" idx="1"/>
          </p:nvPr>
        </p:nvSpPr>
        <p:spPr>
          <a:xfrm>
            <a:off x="685800" y="1981200"/>
            <a:ext cx="7772400" cy="2079625"/>
          </a:xfrm>
        </p:spPr>
        <p:txBody>
          <a:bodyPr/>
          <a:lstStyle/>
          <a:p>
            <a:pPr lvl="0"/>
            <a:r>
              <a:rPr lang="en-US" noProof="0" smtClean="0"/>
              <a:t>Click icon to add SmartArt graphic</a:t>
            </a:r>
          </a:p>
        </p:txBody>
      </p:sp>
      <p:sp>
        <p:nvSpPr>
          <p:cNvPr id="4" name="Rectangle 4"/>
          <p:cNvSpPr>
            <a:spLocks noGrp="1" noChangeArrowheads="1"/>
          </p:cNvSpPr>
          <p:nvPr>
            <p:ph type="dt" sz="half" idx="10"/>
          </p:nvPr>
        </p:nvSpPr>
        <p:spPr>
          <a:ln/>
        </p:spPr>
        <p:txBody>
          <a:bodyPr/>
          <a:lstStyle>
            <a:lvl1pPr>
              <a:defRPr/>
            </a:lvl1pPr>
          </a:lstStyle>
          <a:p>
            <a:pPr>
              <a:defRPr/>
            </a:pPr>
            <a:r>
              <a:rPr lang="en-US" smtClean="0"/>
              <a:t>03/23/2012</a:t>
            </a:r>
            <a:endParaRPr lang="en-US"/>
          </a:p>
        </p:txBody>
      </p:sp>
      <p:sp>
        <p:nvSpPr>
          <p:cNvPr id="5" name="Rectangle 5"/>
          <p:cNvSpPr>
            <a:spLocks noGrp="1" noChangeArrowheads="1"/>
          </p:cNvSpPr>
          <p:nvPr>
            <p:ph type="ftr" sz="quarter" idx="11"/>
          </p:nvPr>
        </p:nvSpPr>
        <p:spPr>
          <a:ln/>
        </p:spPr>
        <p:txBody>
          <a:bodyPr/>
          <a:lstStyle>
            <a:lvl1pPr algn="ctr">
              <a:defRPr/>
            </a:lvl1pPr>
          </a:lstStyle>
          <a:p>
            <a:pPr>
              <a:defRPr/>
            </a:pPr>
            <a:r>
              <a:rPr lang="en-US" smtClean="0"/>
              <a:t>©USC-CSSE               CSEE&amp;T 2013</a:t>
            </a: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6663AD58-ABC1-4ADA-9E11-39717E0014B1}"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bwMode="auto">
          <a:xfrm>
            <a:off x="685800" y="852488"/>
            <a:ext cx="7772400" cy="655637"/>
          </a:xfrm>
          <a:prstGeom prst="rect">
            <a:avLst/>
          </a:prstGeom>
          <a:noFill/>
          <a:ln w="9525">
            <a:noFill/>
            <a:miter lim="800000"/>
            <a:headEnd/>
            <a:tailEnd/>
          </a:ln>
        </p:spPr>
        <p:txBody>
          <a:bodyPr vert="horz" wrap="square" lIns="0" tIns="0" rIns="0" bIns="46038" numCol="1" anchor="ctr" anchorCtr="0" compatLnSpc="1">
            <a:prstTxWarp prst="textNoShape">
              <a:avLst/>
            </a:prstTxWarp>
            <a:spAutoFit/>
          </a:bodyPr>
          <a:lstStyle/>
          <a:p>
            <a:pPr lvl="0"/>
            <a:r>
              <a:rPr lang="en-US" smtClean="0"/>
              <a:t>Click to edit Master title style</a:t>
            </a:r>
          </a:p>
        </p:txBody>
      </p:sp>
      <p:sp>
        <p:nvSpPr>
          <p:cNvPr id="2051" name="Rectangle 3"/>
          <p:cNvSpPr>
            <a:spLocks noGrp="1" noChangeArrowheads="1"/>
          </p:cNvSpPr>
          <p:nvPr>
            <p:ph type="body" idx="1"/>
          </p:nvPr>
        </p:nvSpPr>
        <p:spPr bwMode="auto">
          <a:xfrm>
            <a:off x="685800" y="1981200"/>
            <a:ext cx="7772400" cy="2079625"/>
          </a:xfrm>
          <a:prstGeom prst="rect">
            <a:avLst/>
          </a:prstGeom>
          <a:noFill/>
          <a:ln w="9525">
            <a:noFill/>
            <a:miter lim="800000"/>
            <a:headEnd/>
            <a:tailEnd/>
          </a:ln>
        </p:spPr>
        <p:txBody>
          <a:bodyPr vert="horz" wrap="square" lIns="0" tIns="0" rIns="0" bIns="46038" numCol="1" anchor="t" anchorCtr="0" compatLnSpc="1">
            <a:prstTxWarp prst="textNoShape">
              <a:avLst/>
            </a:prstTxWarp>
            <a:sp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544772" name="Rectangle 4"/>
          <p:cNvSpPr>
            <a:spLocks noGrp="1" noChangeArrowheads="1"/>
          </p:cNvSpPr>
          <p:nvPr>
            <p:ph type="dt" sz="half" idx="2"/>
          </p:nvPr>
        </p:nvSpPr>
        <p:spPr bwMode="auto">
          <a:xfrm>
            <a:off x="685800" y="6523038"/>
            <a:ext cx="1905000" cy="198437"/>
          </a:xfrm>
          <a:prstGeom prst="rect">
            <a:avLst/>
          </a:prstGeom>
          <a:noFill/>
          <a:ln w="9525">
            <a:noFill/>
            <a:miter lim="800000"/>
            <a:headEnd/>
            <a:tailEnd/>
          </a:ln>
          <a:effectLst/>
        </p:spPr>
        <p:txBody>
          <a:bodyPr vert="horz" wrap="square" lIns="0" tIns="0" rIns="0" bIns="46038" numCol="1" anchor="t" anchorCtr="0" compatLnSpc="1">
            <a:prstTxWarp prst="textNoShape">
              <a:avLst/>
            </a:prstTxWarp>
            <a:spAutoFit/>
          </a:bodyPr>
          <a:lstStyle>
            <a:lvl1pPr algn="l" eaLnBrk="0" hangingPunct="0">
              <a:defRPr sz="1000" b="1">
                <a:latin typeface="Helvetica" pitchFamily="34" charset="0"/>
              </a:defRPr>
            </a:lvl1pPr>
          </a:lstStyle>
          <a:p>
            <a:pPr>
              <a:defRPr/>
            </a:pPr>
            <a:r>
              <a:rPr lang="en-US" smtClean="0"/>
              <a:t>03/23/2012</a:t>
            </a:r>
            <a:endParaRPr lang="en-US"/>
          </a:p>
        </p:txBody>
      </p:sp>
      <p:sp>
        <p:nvSpPr>
          <p:cNvPr id="544773" name="Rectangle 5"/>
          <p:cNvSpPr>
            <a:spLocks noGrp="1" noChangeArrowheads="1"/>
          </p:cNvSpPr>
          <p:nvPr>
            <p:ph type="ftr" sz="quarter" idx="3"/>
          </p:nvPr>
        </p:nvSpPr>
        <p:spPr bwMode="auto">
          <a:xfrm>
            <a:off x="3124200" y="6523038"/>
            <a:ext cx="2895600" cy="200376"/>
          </a:xfrm>
          <a:prstGeom prst="rect">
            <a:avLst/>
          </a:prstGeom>
          <a:noFill/>
          <a:ln w="9525">
            <a:noFill/>
            <a:miter lim="800000"/>
            <a:headEnd/>
            <a:tailEnd/>
          </a:ln>
          <a:effectLst/>
        </p:spPr>
        <p:txBody>
          <a:bodyPr vert="horz" wrap="square" lIns="0" tIns="0" rIns="0" bIns="46038" numCol="1" anchor="t" anchorCtr="0" compatLnSpc="1">
            <a:prstTxWarp prst="textNoShape">
              <a:avLst/>
            </a:prstTxWarp>
            <a:spAutoFit/>
          </a:bodyPr>
          <a:lstStyle>
            <a:lvl1pPr eaLnBrk="0" hangingPunct="0">
              <a:defRPr sz="1000" b="1">
                <a:latin typeface="Helvetica" pitchFamily="34" charset="0"/>
              </a:defRPr>
            </a:lvl1pPr>
          </a:lstStyle>
          <a:p>
            <a:pPr algn="ctr">
              <a:defRPr/>
            </a:pPr>
            <a:r>
              <a:rPr lang="en-US" smtClean="0"/>
              <a:t>©USC-CSSE               CSEE&amp;T 2013</a:t>
            </a:r>
            <a:endParaRPr lang="en-US" dirty="0"/>
          </a:p>
        </p:txBody>
      </p:sp>
      <p:sp>
        <p:nvSpPr>
          <p:cNvPr id="544774" name="Rectangle 6"/>
          <p:cNvSpPr>
            <a:spLocks noGrp="1" noChangeArrowheads="1"/>
          </p:cNvSpPr>
          <p:nvPr>
            <p:ph type="sldNum" sz="quarter" idx="4"/>
          </p:nvPr>
        </p:nvSpPr>
        <p:spPr bwMode="auto">
          <a:xfrm>
            <a:off x="6553200" y="6523038"/>
            <a:ext cx="1905000" cy="198437"/>
          </a:xfrm>
          <a:prstGeom prst="rect">
            <a:avLst/>
          </a:prstGeom>
          <a:noFill/>
          <a:ln w="9525">
            <a:noFill/>
            <a:miter lim="800000"/>
            <a:headEnd/>
            <a:tailEnd/>
          </a:ln>
          <a:effectLst/>
        </p:spPr>
        <p:txBody>
          <a:bodyPr vert="horz" wrap="square" lIns="0" tIns="0" rIns="0" bIns="46038" numCol="1" anchor="t" anchorCtr="0" compatLnSpc="1">
            <a:prstTxWarp prst="textNoShape">
              <a:avLst/>
            </a:prstTxWarp>
            <a:spAutoFit/>
          </a:bodyPr>
          <a:lstStyle>
            <a:lvl1pPr algn="r" eaLnBrk="0" hangingPunct="0">
              <a:defRPr sz="1000" b="1">
                <a:latin typeface="Helvetica" pitchFamily="34" charset="0"/>
              </a:defRPr>
            </a:lvl1pPr>
          </a:lstStyle>
          <a:p>
            <a:pPr>
              <a:defRPr/>
            </a:pPr>
            <a:fld id="{8518AC85-0EA5-4B26-92AA-D8F15A433D31}" type="slidenum">
              <a:rPr lang="en-US"/>
              <a:pPr>
                <a:defRPr/>
              </a:pPr>
              <a:t>‹#›</a:t>
            </a:fld>
            <a:endParaRPr lang="en-US"/>
          </a:p>
        </p:txBody>
      </p:sp>
      <p:sp>
        <p:nvSpPr>
          <p:cNvPr id="544776" name="Rectangle 8"/>
          <p:cNvSpPr>
            <a:spLocks noChangeArrowheads="1"/>
          </p:cNvSpPr>
          <p:nvPr/>
        </p:nvSpPr>
        <p:spPr bwMode="auto">
          <a:xfrm>
            <a:off x="1143000" y="76200"/>
            <a:ext cx="1825625" cy="228600"/>
          </a:xfrm>
          <a:prstGeom prst="rect">
            <a:avLst/>
          </a:prstGeom>
          <a:noFill/>
          <a:ln w="9525">
            <a:noFill/>
            <a:miter lim="800000"/>
            <a:headEnd/>
            <a:tailEnd/>
          </a:ln>
          <a:effectLst/>
        </p:spPr>
        <p:txBody>
          <a:bodyPr wrap="none" lIns="92075" tIns="46038" rIns="92075" bIns="46038">
            <a:spAutoFit/>
          </a:bodyPr>
          <a:lstStyle/>
          <a:p>
            <a:pPr>
              <a:defRPr/>
            </a:pPr>
            <a:r>
              <a:rPr lang="en-US" sz="900">
                <a:solidFill>
                  <a:srgbClr val="000000"/>
                </a:solidFill>
                <a:latin typeface="Helvetica" pitchFamily="34" charset="0"/>
              </a:rPr>
              <a:t>University of Southern California</a:t>
            </a:r>
          </a:p>
        </p:txBody>
      </p:sp>
      <p:sp>
        <p:nvSpPr>
          <p:cNvPr id="544777" name="Rectangle 9"/>
          <p:cNvSpPr>
            <a:spLocks noChangeArrowheads="1"/>
          </p:cNvSpPr>
          <p:nvPr/>
        </p:nvSpPr>
        <p:spPr bwMode="auto">
          <a:xfrm>
            <a:off x="1143000" y="228600"/>
            <a:ext cx="3513138" cy="274638"/>
          </a:xfrm>
          <a:prstGeom prst="rect">
            <a:avLst/>
          </a:prstGeom>
          <a:noFill/>
          <a:ln w="9525">
            <a:noFill/>
            <a:miter lim="800000"/>
            <a:headEnd/>
            <a:tailEnd/>
          </a:ln>
          <a:effectLst/>
        </p:spPr>
        <p:txBody>
          <a:bodyPr lIns="92075" tIns="46038" rIns="92075" bIns="46038">
            <a:spAutoFit/>
          </a:bodyPr>
          <a:lstStyle/>
          <a:p>
            <a:pPr>
              <a:defRPr/>
            </a:pPr>
            <a:r>
              <a:rPr lang="en-US" sz="1200" b="1">
                <a:solidFill>
                  <a:srgbClr val="000000"/>
                </a:solidFill>
                <a:latin typeface="Helvetica" pitchFamily="34" charset="0"/>
              </a:rPr>
              <a:t>Center for Systems and Software Engineering</a:t>
            </a:r>
          </a:p>
        </p:txBody>
      </p:sp>
      <p:pic>
        <p:nvPicPr>
          <p:cNvPr id="2057" name="Picture 11" descr="csse insignia white background"/>
          <p:cNvPicPr>
            <a:picLocks noChangeAspect="1" noChangeArrowheads="1"/>
          </p:cNvPicPr>
          <p:nvPr/>
        </p:nvPicPr>
        <p:blipFill>
          <a:blip r:embed="rId17" cstate="print"/>
          <a:srcRect/>
          <a:stretch>
            <a:fillRect/>
          </a:stretch>
        </p:blipFill>
        <p:spPr bwMode="auto">
          <a:xfrm>
            <a:off x="76200" y="93663"/>
            <a:ext cx="990600" cy="592137"/>
          </a:xfrm>
          <a:prstGeom prst="rect">
            <a:avLst/>
          </a:prstGeom>
          <a:noFill/>
          <a:ln w="9525">
            <a:noFill/>
            <a:miter lim="800000"/>
            <a:headEnd/>
            <a:tailEnd/>
          </a:ln>
        </p:spPr>
      </p:pic>
      <p:sp>
        <p:nvSpPr>
          <p:cNvPr id="544780" name="Line 12"/>
          <p:cNvSpPr>
            <a:spLocks noChangeShapeType="1"/>
          </p:cNvSpPr>
          <p:nvPr/>
        </p:nvSpPr>
        <p:spPr bwMode="auto">
          <a:xfrm>
            <a:off x="1143000" y="533400"/>
            <a:ext cx="7620000" cy="20638"/>
          </a:xfrm>
          <a:prstGeom prst="line">
            <a:avLst/>
          </a:prstGeom>
          <a:noFill/>
          <a:ln w="12700">
            <a:solidFill>
              <a:srgbClr val="000000"/>
            </a:solidFill>
            <a:round/>
            <a:headEnd type="none" w="sm" len="sm"/>
            <a:tailEnd type="none" w="sm" len="sm"/>
          </a:ln>
          <a:effectLst/>
        </p:spPr>
        <p:txBody>
          <a:bodyPr wrap="none" anchor="ctr"/>
          <a:lstStyle/>
          <a:p>
            <a:pPr>
              <a:defRPr/>
            </a:pPr>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Lst>
  <p:hf hdr="0" dt="0"/>
  <p:txStyles>
    <p:titleStyle>
      <a:lvl1pPr algn="ctr" rtl="0" eaLnBrk="0" fontAlgn="base" hangingPunct="0">
        <a:spcBef>
          <a:spcPct val="0"/>
        </a:spcBef>
        <a:spcAft>
          <a:spcPct val="0"/>
        </a:spcAft>
        <a:defRPr sz="4000" b="1">
          <a:solidFill>
            <a:schemeClr val="tx2"/>
          </a:solidFill>
          <a:latin typeface="+mj-lt"/>
          <a:ea typeface="+mj-ea"/>
          <a:cs typeface="+mj-cs"/>
        </a:defRPr>
      </a:lvl1pPr>
      <a:lvl2pPr algn="ctr" rtl="0" eaLnBrk="0" fontAlgn="base" hangingPunct="0">
        <a:spcBef>
          <a:spcPct val="0"/>
        </a:spcBef>
        <a:spcAft>
          <a:spcPct val="0"/>
        </a:spcAft>
        <a:defRPr sz="4000" b="1">
          <a:solidFill>
            <a:schemeClr val="tx2"/>
          </a:solidFill>
          <a:latin typeface="Arial" charset="0"/>
        </a:defRPr>
      </a:lvl2pPr>
      <a:lvl3pPr algn="ctr" rtl="0" eaLnBrk="0" fontAlgn="base" hangingPunct="0">
        <a:spcBef>
          <a:spcPct val="0"/>
        </a:spcBef>
        <a:spcAft>
          <a:spcPct val="0"/>
        </a:spcAft>
        <a:defRPr sz="4000" b="1">
          <a:solidFill>
            <a:schemeClr val="tx2"/>
          </a:solidFill>
          <a:latin typeface="Arial" charset="0"/>
        </a:defRPr>
      </a:lvl3pPr>
      <a:lvl4pPr algn="ctr" rtl="0" eaLnBrk="0" fontAlgn="base" hangingPunct="0">
        <a:spcBef>
          <a:spcPct val="0"/>
        </a:spcBef>
        <a:spcAft>
          <a:spcPct val="0"/>
        </a:spcAft>
        <a:defRPr sz="4000" b="1">
          <a:solidFill>
            <a:schemeClr val="tx2"/>
          </a:solidFill>
          <a:latin typeface="Arial" charset="0"/>
        </a:defRPr>
      </a:lvl4pPr>
      <a:lvl5pPr algn="ctr" rtl="0" eaLnBrk="0" fontAlgn="base" hangingPunct="0">
        <a:spcBef>
          <a:spcPct val="0"/>
        </a:spcBef>
        <a:spcAft>
          <a:spcPct val="0"/>
        </a:spcAft>
        <a:defRPr sz="4000" b="1">
          <a:solidFill>
            <a:schemeClr val="tx2"/>
          </a:solidFill>
          <a:latin typeface="Arial" charset="0"/>
        </a:defRPr>
      </a:lvl5pPr>
      <a:lvl6pPr marL="457200" algn="ctr" rtl="0" eaLnBrk="1" fontAlgn="base" hangingPunct="1">
        <a:spcBef>
          <a:spcPct val="0"/>
        </a:spcBef>
        <a:spcAft>
          <a:spcPct val="0"/>
        </a:spcAft>
        <a:defRPr sz="4000" b="1">
          <a:solidFill>
            <a:schemeClr val="tx2"/>
          </a:solidFill>
          <a:latin typeface="Arial" charset="0"/>
        </a:defRPr>
      </a:lvl6pPr>
      <a:lvl7pPr marL="914400" algn="ctr" rtl="0" eaLnBrk="1" fontAlgn="base" hangingPunct="1">
        <a:spcBef>
          <a:spcPct val="0"/>
        </a:spcBef>
        <a:spcAft>
          <a:spcPct val="0"/>
        </a:spcAft>
        <a:defRPr sz="4000" b="1">
          <a:solidFill>
            <a:schemeClr val="tx2"/>
          </a:solidFill>
          <a:latin typeface="Arial" charset="0"/>
        </a:defRPr>
      </a:lvl7pPr>
      <a:lvl8pPr marL="1371600" algn="ctr" rtl="0" eaLnBrk="1" fontAlgn="base" hangingPunct="1">
        <a:spcBef>
          <a:spcPct val="0"/>
        </a:spcBef>
        <a:spcAft>
          <a:spcPct val="0"/>
        </a:spcAft>
        <a:defRPr sz="4000" b="1">
          <a:solidFill>
            <a:schemeClr val="tx2"/>
          </a:solidFill>
          <a:latin typeface="Arial" charset="0"/>
        </a:defRPr>
      </a:lvl8pPr>
      <a:lvl9pPr marL="1828800" algn="ctr" rtl="0" eaLnBrk="1" fontAlgn="base" hangingPunct="1">
        <a:spcBef>
          <a:spcPct val="0"/>
        </a:spcBef>
        <a:spcAft>
          <a:spcPct val="0"/>
        </a:spcAft>
        <a:defRPr sz="4000" b="1">
          <a:solidFill>
            <a:schemeClr val="tx2"/>
          </a:solidFill>
          <a:latin typeface="Arial" charset="0"/>
        </a:defRPr>
      </a:lvl9pPr>
    </p:titleStyle>
    <p:bodyStyle>
      <a:lvl1pPr marL="342900" indent="-342900" algn="l" rtl="0" eaLnBrk="0" fontAlgn="base" hangingPunct="0">
        <a:spcBef>
          <a:spcPct val="20000"/>
        </a:spcBef>
        <a:spcAft>
          <a:spcPct val="0"/>
        </a:spcAft>
        <a:buChar char="•"/>
        <a:defRPr sz="2800" b="1">
          <a:solidFill>
            <a:schemeClr val="tx1"/>
          </a:solidFill>
          <a:latin typeface="+mn-lt"/>
          <a:ea typeface="+mn-ea"/>
          <a:cs typeface="+mn-cs"/>
        </a:defRPr>
      </a:lvl1pPr>
      <a:lvl2pPr marL="742950" indent="-285750" algn="l" rtl="0" eaLnBrk="0" fontAlgn="base" hangingPunct="0">
        <a:spcBef>
          <a:spcPct val="20000"/>
        </a:spcBef>
        <a:spcAft>
          <a:spcPct val="0"/>
        </a:spcAft>
        <a:buChar char="–"/>
        <a:defRPr sz="2400" b="1">
          <a:solidFill>
            <a:schemeClr val="tx1"/>
          </a:solidFill>
          <a:latin typeface="+mn-lt"/>
        </a:defRPr>
      </a:lvl2pPr>
      <a:lvl3pPr marL="1143000" indent="-228600" algn="l" rtl="0" eaLnBrk="0" fontAlgn="base" hangingPunct="0">
        <a:spcBef>
          <a:spcPct val="20000"/>
        </a:spcBef>
        <a:spcAft>
          <a:spcPct val="0"/>
        </a:spcAft>
        <a:buChar char="•"/>
        <a:defRPr sz="2400" b="1">
          <a:solidFill>
            <a:schemeClr val="tx1"/>
          </a:solidFill>
          <a:latin typeface="+mn-lt"/>
        </a:defRPr>
      </a:lvl3pPr>
      <a:lvl4pPr marL="1600200" indent="-228600" algn="l" rtl="0" eaLnBrk="0" fontAlgn="base" hangingPunct="0">
        <a:spcBef>
          <a:spcPct val="20000"/>
        </a:spcBef>
        <a:spcAft>
          <a:spcPct val="0"/>
        </a:spcAft>
        <a:buChar char="–"/>
        <a:defRPr sz="2000" b="1">
          <a:solidFill>
            <a:schemeClr val="tx1"/>
          </a:solidFill>
          <a:latin typeface="+mn-lt"/>
        </a:defRPr>
      </a:lvl4pPr>
      <a:lvl5pPr marL="2057400" indent="-228600" algn="l" rtl="0" eaLnBrk="0" fontAlgn="base" hangingPunct="0">
        <a:spcBef>
          <a:spcPct val="20000"/>
        </a:spcBef>
        <a:spcAft>
          <a:spcPct val="0"/>
        </a:spcAft>
        <a:buChar char="»"/>
        <a:defRPr sz="2000" b="1">
          <a:solidFill>
            <a:schemeClr val="tx1"/>
          </a:solidFill>
          <a:latin typeface="+mn-lt"/>
        </a:defRPr>
      </a:lvl5pPr>
      <a:lvl6pPr marL="2514600" indent="-228600" algn="l" rtl="0" eaLnBrk="1" fontAlgn="base" hangingPunct="1">
        <a:spcBef>
          <a:spcPct val="20000"/>
        </a:spcBef>
        <a:spcAft>
          <a:spcPct val="0"/>
        </a:spcAft>
        <a:buChar char="»"/>
        <a:defRPr sz="2000" b="1">
          <a:solidFill>
            <a:schemeClr val="tx1"/>
          </a:solidFill>
          <a:latin typeface="+mn-lt"/>
        </a:defRPr>
      </a:lvl6pPr>
      <a:lvl7pPr marL="2971800" indent="-228600" algn="l" rtl="0" eaLnBrk="1" fontAlgn="base" hangingPunct="1">
        <a:spcBef>
          <a:spcPct val="20000"/>
        </a:spcBef>
        <a:spcAft>
          <a:spcPct val="0"/>
        </a:spcAft>
        <a:buChar char="»"/>
        <a:defRPr sz="2000" b="1">
          <a:solidFill>
            <a:schemeClr val="tx1"/>
          </a:solidFill>
          <a:latin typeface="+mn-lt"/>
        </a:defRPr>
      </a:lvl7pPr>
      <a:lvl8pPr marL="3429000" indent="-228600" algn="l" rtl="0" eaLnBrk="1" fontAlgn="base" hangingPunct="1">
        <a:spcBef>
          <a:spcPct val="20000"/>
        </a:spcBef>
        <a:spcAft>
          <a:spcPct val="0"/>
        </a:spcAft>
        <a:buChar char="»"/>
        <a:defRPr sz="2000" b="1">
          <a:solidFill>
            <a:schemeClr val="tx1"/>
          </a:solidFill>
          <a:latin typeface="+mn-lt"/>
        </a:defRPr>
      </a:lvl8pPr>
      <a:lvl9pPr marL="3886200" indent="-228600" algn="l" rtl="0" eaLnBrk="1" fontAlgn="base" hangingPunct="1">
        <a:spcBef>
          <a:spcPct val="20000"/>
        </a:spcBef>
        <a:spcAft>
          <a:spcPct val="0"/>
        </a:spcAft>
        <a:buChar char="»"/>
        <a:defRPr sz="2000" b="1">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6"/>
          <p:cNvSpPr>
            <a:spLocks noGrp="1" noChangeArrowheads="1"/>
          </p:cNvSpPr>
          <p:nvPr>
            <p:ph type="ctrTitle"/>
          </p:nvPr>
        </p:nvSpPr>
        <p:spPr>
          <a:xfrm>
            <a:off x="685800" y="1697741"/>
            <a:ext cx="7772400" cy="1277594"/>
          </a:xfrm>
        </p:spPr>
        <p:txBody>
          <a:bodyPr/>
          <a:lstStyle/>
          <a:p>
            <a:r>
              <a:rPr lang="en-US" dirty="0"/>
              <a:t>A Look at</a:t>
            </a:r>
            <a:r>
              <a:rPr lang="en-US" i="1" dirty="0"/>
              <a:t> </a:t>
            </a:r>
            <a:r>
              <a:rPr lang="en-US" dirty="0"/>
              <a:t>Software Engineering Risks in a Team Project Course</a:t>
            </a:r>
          </a:p>
        </p:txBody>
      </p:sp>
      <p:sp>
        <p:nvSpPr>
          <p:cNvPr id="3075" name="Rectangle 7"/>
          <p:cNvSpPr>
            <a:spLocks noGrp="1" noChangeArrowheads="1"/>
          </p:cNvSpPr>
          <p:nvPr>
            <p:ph type="subTitle" idx="1"/>
          </p:nvPr>
        </p:nvSpPr>
        <p:spPr>
          <a:xfrm>
            <a:off x="1371600" y="3886200"/>
            <a:ext cx="6400800" cy="1462260"/>
          </a:xfrm>
        </p:spPr>
        <p:txBody>
          <a:bodyPr/>
          <a:lstStyle/>
          <a:p>
            <a:pPr eaLnBrk="1" hangingPunct="1"/>
            <a:r>
              <a:rPr lang="en-US" sz="2000" dirty="0" smtClean="0"/>
              <a:t>Sue Koolmanojwong and Barry Boehm</a:t>
            </a:r>
          </a:p>
          <a:p>
            <a:pPr eaLnBrk="1" hangingPunct="1"/>
            <a:r>
              <a:rPr lang="en-US" sz="2000" dirty="0" smtClean="0"/>
              <a:t>{</a:t>
            </a:r>
            <a:r>
              <a:rPr lang="en-US" sz="2000" dirty="0" err="1" smtClean="0"/>
              <a:t>koolmano</a:t>
            </a:r>
            <a:r>
              <a:rPr lang="en-US" sz="2000" dirty="0" smtClean="0"/>
              <a:t>, </a:t>
            </a:r>
            <a:r>
              <a:rPr lang="en-US" sz="2000" dirty="0" err="1" smtClean="0"/>
              <a:t>boehm</a:t>
            </a:r>
            <a:r>
              <a:rPr lang="en-US" sz="2000" dirty="0" smtClean="0"/>
              <a:t>}@usc.edu</a:t>
            </a:r>
          </a:p>
          <a:p>
            <a:pPr eaLnBrk="1" hangingPunct="1"/>
            <a:endParaRPr lang="en-US" sz="2000" dirty="0"/>
          </a:p>
          <a:p>
            <a:pPr eaLnBrk="1" hangingPunct="1"/>
            <a:r>
              <a:rPr lang="en-US" sz="2000" dirty="0" smtClean="0"/>
              <a:t>CSEE&amp;T 2013</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849286"/>
            <a:ext cx="7772400" cy="662041"/>
          </a:xfrm>
        </p:spPr>
        <p:txBody>
          <a:bodyPr/>
          <a:lstStyle/>
          <a:p>
            <a:r>
              <a:rPr lang="en-US" dirty="0" smtClean="0"/>
              <a:t>Outline</a:t>
            </a:r>
            <a:endParaRPr lang="en-US" dirty="0"/>
          </a:p>
        </p:txBody>
      </p:sp>
      <p:sp>
        <p:nvSpPr>
          <p:cNvPr id="3" name="Content Placeholder 2"/>
          <p:cNvSpPr>
            <a:spLocks noGrp="1"/>
          </p:cNvSpPr>
          <p:nvPr>
            <p:ph idx="1"/>
          </p:nvPr>
        </p:nvSpPr>
        <p:spPr>
          <a:xfrm>
            <a:off x="685800" y="1981200"/>
            <a:ext cx="7772400" cy="2397901"/>
          </a:xfrm>
        </p:spPr>
        <p:txBody>
          <a:bodyPr/>
          <a:lstStyle/>
          <a:p>
            <a:r>
              <a:rPr lang="en-US" dirty="0" smtClean="0"/>
              <a:t>Class and Project settings</a:t>
            </a:r>
          </a:p>
          <a:p>
            <a:pPr lvl="1"/>
            <a:r>
              <a:rPr lang="en-US" dirty="0" smtClean="0"/>
              <a:t>Process Models</a:t>
            </a:r>
          </a:p>
          <a:p>
            <a:pPr lvl="1"/>
            <a:r>
              <a:rPr lang="en-US" dirty="0" smtClean="0"/>
              <a:t>Risk Management related activities</a:t>
            </a:r>
          </a:p>
          <a:p>
            <a:r>
              <a:rPr lang="en-US" dirty="0" smtClean="0"/>
              <a:t>Risk Data Collections</a:t>
            </a:r>
          </a:p>
          <a:p>
            <a:r>
              <a:rPr lang="en-US" dirty="0" smtClean="0"/>
              <a:t>Results</a:t>
            </a:r>
            <a:endParaRPr lang="en-US" dirty="0"/>
          </a:p>
        </p:txBody>
      </p:sp>
      <p:sp>
        <p:nvSpPr>
          <p:cNvPr id="4" name="Footer Placeholder 3"/>
          <p:cNvSpPr>
            <a:spLocks noGrp="1"/>
          </p:cNvSpPr>
          <p:nvPr>
            <p:ph type="ftr" sz="quarter" idx="11"/>
          </p:nvPr>
        </p:nvSpPr>
        <p:spPr/>
        <p:txBody>
          <a:bodyPr/>
          <a:lstStyle/>
          <a:p>
            <a:pPr algn="ctr">
              <a:defRPr/>
            </a:pPr>
            <a:r>
              <a:rPr lang="en-US" smtClean="0"/>
              <a:t>©USC-CSSE               CSEE&amp;T 2013</a:t>
            </a:r>
            <a:endParaRPr lang="en-US" dirty="0"/>
          </a:p>
        </p:txBody>
      </p:sp>
      <p:sp>
        <p:nvSpPr>
          <p:cNvPr id="5" name="Slide Number Placeholder 4"/>
          <p:cNvSpPr>
            <a:spLocks noGrp="1"/>
          </p:cNvSpPr>
          <p:nvPr>
            <p:ph type="sldNum" sz="quarter" idx="12"/>
          </p:nvPr>
        </p:nvSpPr>
        <p:spPr/>
        <p:txBody>
          <a:bodyPr/>
          <a:lstStyle/>
          <a:p>
            <a:pPr>
              <a:defRPr/>
            </a:pPr>
            <a:fld id="{0FD8A5CA-91EE-4CE1-93D8-CF2DE3A5E030}" type="slidenum">
              <a:rPr lang="en-US" smtClean="0"/>
              <a:pPr>
                <a:defRPr/>
              </a:pPr>
              <a:t>2</a:t>
            </a:fld>
            <a:endParaRPr lang="en-US"/>
          </a:p>
        </p:txBody>
      </p:sp>
    </p:spTree>
    <p:extLst>
      <p:ext uri="{BB962C8B-B14F-4D97-AF65-F5344CB8AC3E}">
        <p14:creationId xmlns:p14="http://schemas.microsoft.com/office/powerpoint/2010/main" val="209909013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3"/>
          <p:cNvSpPr>
            <a:spLocks noGrp="1"/>
          </p:cNvSpPr>
          <p:nvPr>
            <p:ph type="title"/>
          </p:nvPr>
        </p:nvSpPr>
        <p:spPr>
          <a:xfrm>
            <a:off x="0" y="771141"/>
            <a:ext cx="9144000" cy="538930"/>
          </a:xfrm>
        </p:spPr>
        <p:txBody>
          <a:bodyPr/>
          <a:lstStyle/>
          <a:p>
            <a:pPr eaLnBrk="1" hangingPunct="1"/>
            <a:r>
              <a:rPr lang="en-US" sz="3200" dirty="0" smtClean="0">
                <a:latin typeface="+mn-lt"/>
              </a:rPr>
              <a:t>The Incremental Commitment Spiral Model</a:t>
            </a:r>
          </a:p>
        </p:txBody>
      </p:sp>
      <p:sp>
        <p:nvSpPr>
          <p:cNvPr id="23" name="Slide Number Placeholder 22"/>
          <p:cNvSpPr>
            <a:spLocks noGrp="1"/>
          </p:cNvSpPr>
          <p:nvPr>
            <p:ph type="sldNum" sz="quarter" idx="12"/>
          </p:nvPr>
        </p:nvSpPr>
        <p:spPr/>
        <p:txBody>
          <a:bodyPr/>
          <a:lstStyle/>
          <a:p>
            <a:pPr>
              <a:defRPr/>
            </a:pPr>
            <a:fld id="{22CE0232-F092-4847-875C-2D180AAB7AC2}" type="slidenum">
              <a:rPr lang="en-US" smtClean="0"/>
              <a:pPr>
                <a:defRPr/>
              </a:pPr>
              <a:t>3</a:t>
            </a:fld>
            <a:endParaRPr lang="en-US" dirty="0"/>
          </a:p>
        </p:txBody>
      </p:sp>
      <p:pic>
        <p:nvPicPr>
          <p:cNvPr id="5123" name="Picture 4" descr="figure-2-1"/>
          <p:cNvPicPr>
            <a:picLocks noChangeAspect="1" noChangeArrowheads="1"/>
          </p:cNvPicPr>
          <p:nvPr/>
        </p:nvPicPr>
        <p:blipFill>
          <a:blip r:embed="rId3" cstate="print"/>
          <a:srcRect l="5399" t="4659" b="4643"/>
          <a:stretch>
            <a:fillRect/>
          </a:stretch>
        </p:blipFill>
        <p:spPr bwMode="auto">
          <a:xfrm>
            <a:off x="685800" y="1447799"/>
            <a:ext cx="8001000" cy="4966201"/>
          </a:xfrm>
          <a:prstGeom prst="rect">
            <a:avLst/>
          </a:prstGeom>
          <a:noFill/>
          <a:ln w="9525">
            <a:noFill/>
            <a:miter lim="800000"/>
            <a:headEnd/>
            <a:tailEnd/>
          </a:ln>
        </p:spPr>
      </p:pic>
      <p:sp>
        <p:nvSpPr>
          <p:cNvPr id="18" name="Footer Placeholder 17"/>
          <p:cNvSpPr>
            <a:spLocks noGrp="1"/>
          </p:cNvSpPr>
          <p:nvPr>
            <p:ph type="ftr" sz="quarter" idx="11"/>
          </p:nvPr>
        </p:nvSpPr>
        <p:spPr/>
        <p:txBody>
          <a:bodyPr/>
          <a:lstStyle/>
          <a:p>
            <a:pPr>
              <a:defRPr/>
            </a:pPr>
            <a:r>
              <a:rPr lang="en-US" smtClean="0"/>
              <a:t>©USC-CSSE               CSEE&amp;T 2013</a:t>
            </a:r>
            <a:endParaRPr lang="en-US"/>
          </a:p>
        </p:txBody>
      </p:sp>
    </p:spTree>
    <p:extLst>
      <p:ext uri="{BB962C8B-B14F-4D97-AF65-F5344CB8AC3E}">
        <p14:creationId xmlns:p14="http://schemas.microsoft.com/office/powerpoint/2010/main" val="454493525"/>
      </p:ext>
    </p:extLst>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Content Placeholder 2"/>
          <p:cNvSpPr>
            <a:spLocks noGrp="1"/>
          </p:cNvSpPr>
          <p:nvPr>
            <p:ph idx="1"/>
          </p:nvPr>
        </p:nvSpPr>
        <p:spPr/>
        <p:txBody>
          <a:bodyPr/>
          <a:lstStyle/>
          <a:p>
            <a:pPr eaLnBrk="1" hangingPunct="1"/>
            <a:endParaRPr lang="en-US" smtClean="0"/>
          </a:p>
        </p:txBody>
      </p:sp>
      <p:sp>
        <p:nvSpPr>
          <p:cNvPr id="8196" name="Footer Placeholder 4"/>
          <p:cNvSpPr>
            <a:spLocks noGrp="1"/>
          </p:cNvSpPr>
          <p:nvPr>
            <p:ph type="ftr" sz="quarter" idx="11"/>
          </p:nvPr>
        </p:nvSpPr>
        <p:spPr>
          <a:noFill/>
        </p:spPr>
        <p:txBody>
          <a:bodyPr/>
          <a:lstStyle/>
          <a:p>
            <a:r>
              <a:rPr lang="en-US" smtClean="0"/>
              <a:t>©USC-CSSE               CSEE&amp;T 2013</a:t>
            </a:r>
          </a:p>
        </p:txBody>
      </p:sp>
      <p:sp>
        <p:nvSpPr>
          <p:cNvPr id="8197" name="Slide Number Placeholder 5"/>
          <p:cNvSpPr>
            <a:spLocks noGrp="1"/>
          </p:cNvSpPr>
          <p:nvPr>
            <p:ph type="sldNum" sz="quarter" idx="12"/>
          </p:nvPr>
        </p:nvSpPr>
        <p:spPr>
          <a:noFill/>
        </p:spPr>
        <p:txBody>
          <a:bodyPr/>
          <a:lstStyle/>
          <a:p>
            <a:fld id="{8F7FCB15-4D4C-431B-8F96-2EE4AB1129A7}" type="slidenum">
              <a:rPr lang="en-US" smtClean="0"/>
              <a:pPr/>
              <a:t>4</a:t>
            </a:fld>
            <a:endParaRPr lang="en-US" smtClean="0"/>
          </a:p>
        </p:txBody>
      </p:sp>
      <p:sp>
        <p:nvSpPr>
          <p:cNvPr id="8198" name="Rectangle 2"/>
          <p:cNvSpPr>
            <a:spLocks noGrp="1" noChangeArrowheads="1"/>
          </p:cNvSpPr>
          <p:nvPr>
            <p:ph type="title" idx="4294967295"/>
          </p:nvPr>
        </p:nvSpPr>
        <p:spPr>
          <a:xfrm>
            <a:off x="0" y="638175"/>
            <a:ext cx="9144000" cy="476250"/>
          </a:xfrm>
        </p:spPr>
        <p:txBody>
          <a:bodyPr/>
          <a:lstStyle/>
          <a:p>
            <a:pPr eaLnBrk="1" hangingPunct="1"/>
            <a:r>
              <a:rPr lang="en-US" sz="2800" smtClean="0">
                <a:latin typeface="Calibri" pitchFamily="34" charset="0"/>
              </a:rPr>
              <a:t>ICSM –Class Milestones</a:t>
            </a:r>
          </a:p>
        </p:txBody>
      </p:sp>
      <p:pic>
        <p:nvPicPr>
          <p:cNvPr id="8200" name="Picture 3" descr="iicmsw.jpg"/>
          <p:cNvPicPr>
            <a:picLocks noChangeAspect="1"/>
          </p:cNvPicPr>
          <p:nvPr/>
        </p:nvPicPr>
        <p:blipFill>
          <a:blip r:embed="rId3" cstate="print"/>
          <a:srcRect t="19969" b="2246"/>
          <a:stretch>
            <a:fillRect/>
          </a:stretch>
        </p:blipFill>
        <p:spPr bwMode="auto">
          <a:xfrm>
            <a:off x="0" y="1066800"/>
            <a:ext cx="9144000" cy="5334000"/>
          </a:xfrm>
          <a:prstGeom prst="rect">
            <a:avLst/>
          </a:prstGeom>
          <a:noFill/>
          <a:ln w="9525">
            <a:noFill/>
            <a:miter lim="800000"/>
            <a:headEnd/>
            <a:tailEnd/>
          </a:ln>
        </p:spPr>
      </p:pic>
    </p:spTree>
    <p:extLst>
      <p:ext uri="{BB962C8B-B14F-4D97-AF65-F5344CB8AC3E}">
        <p14:creationId xmlns:p14="http://schemas.microsoft.com/office/powerpoint/2010/main" val="127744189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677863"/>
            <a:ext cx="7772400" cy="922337"/>
          </a:xfrm>
        </p:spPr>
        <p:txBody>
          <a:bodyPr/>
          <a:lstStyle/>
          <a:p>
            <a:r>
              <a:rPr lang="en-US" sz="3200" dirty="0" smtClean="0"/>
              <a:t>Software Engineering Project Clients</a:t>
            </a:r>
            <a:br>
              <a:rPr lang="en-US" sz="3200" dirty="0" smtClean="0"/>
            </a:br>
            <a:r>
              <a:rPr lang="en-US" sz="3200" dirty="0" smtClean="0"/>
              <a:t>2006-2008</a:t>
            </a:r>
            <a:endParaRPr lang="en-US" sz="3200" dirty="0"/>
          </a:p>
        </p:txBody>
      </p:sp>
      <p:sp>
        <p:nvSpPr>
          <p:cNvPr id="8" name="Content Placeholder 7"/>
          <p:cNvSpPr>
            <a:spLocks noGrp="1"/>
          </p:cNvSpPr>
          <p:nvPr>
            <p:ph idx="1"/>
          </p:nvPr>
        </p:nvSpPr>
        <p:spPr>
          <a:xfrm>
            <a:off x="685800" y="1731782"/>
            <a:ext cx="7772400" cy="859018"/>
          </a:xfrm>
        </p:spPr>
        <p:txBody>
          <a:bodyPr/>
          <a:lstStyle/>
          <a:p>
            <a:r>
              <a:rPr lang="en-US" sz="2400" dirty="0" smtClean="0"/>
              <a:t>E-services</a:t>
            </a:r>
          </a:p>
          <a:p>
            <a:r>
              <a:rPr lang="en-US" sz="2400" dirty="0" smtClean="0"/>
              <a:t>Neighborhood projects</a:t>
            </a:r>
            <a:endParaRPr lang="en-US" sz="2400" dirty="0"/>
          </a:p>
        </p:txBody>
      </p:sp>
      <p:sp>
        <p:nvSpPr>
          <p:cNvPr id="5" name="Footer Placeholder 4"/>
          <p:cNvSpPr>
            <a:spLocks noGrp="1"/>
          </p:cNvSpPr>
          <p:nvPr>
            <p:ph type="ftr" sz="quarter" idx="11"/>
          </p:nvPr>
        </p:nvSpPr>
        <p:spPr>
          <a:xfrm>
            <a:off x="3124200" y="6523038"/>
            <a:ext cx="2895600" cy="200376"/>
          </a:xfrm>
        </p:spPr>
        <p:txBody>
          <a:bodyPr/>
          <a:lstStyle/>
          <a:p>
            <a:pPr algn="ctr"/>
            <a:r>
              <a:rPr lang="en-US" smtClean="0"/>
              <a:t>©USC-CSSE               CSEE&amp;T 2013</a:t>
            </a:r>
            <a:endParaRPr lang="en-US" dirty="0"/>
          </a:p>
        </p:txBody>
      </p:sp>
      <p:sp>
        <p:nvSpPr>
          <p:cNvPr id="6" name="Slide Number Placeholder 5"/>
          <p:cNvSpPr>
            <a:spLocks noGrp="1"/>
          </p:cNvSpPr>
          <p:nvPr>
            <p:ph type="sldNum" sz="quarter" idx="12"/>
          </p:nvPr>
        </p:nvSpPr>
        <p:spPr/>
        <p:txBody>
          <a:bodyPr/>
          <a:lstStyle/>
          <a:p>
            <a:fld id="{80F4AE11-9A20-4E5F-ACFC-CF98074CBCFA}" type="slidenum">
              <a:rPr lang="en-US" smtClean="0"/>
              <a:pPr/>
              <a:t>5</a:t>
            </a:fld>
            <a:endParaRPr lang="en-US"/>
          </a:p>
        </p:txBody>
      </p:sp>
      <p:graphicFrame>
        <p:nvGraphicFramePr>
          <p:cNvPr id="7" name="Chart 6"/>
          <p:cNvGraphicFramePr/>
          <p:nvPr>
            <p:extLst>
              <p:ext uri="{D42A27DB-BD31-4B8C-83A1-F6EECF244321}">
                <p14:modId xmlns:p14="http://schemas.microsoft.com/office/powerpoint/2010/main" val="202635041"/>
              </p:ext>
            </p:extLst>
          </p:nvPr>
        </p:nvGraphicFramePr>
        <p:xfrm>
          <a:off x="1981200" y="2819400"/>
          <a:ext cx="5486400" cy="32766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08303723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685800"/>
            <a:ext cx="8610600" cy="538930"/>
          </a:xfrm>
        </p:spPr>
        <p:txBody>
          <a:bodyPr/>
          <a:lstStyle/>
          <a:p>
            <a:r>
              <a:rPr lang="en-US" sz="3200" dirty="0" smtClean="0"/>
              <a:t>Software Engineering Students</a:t>
            </a:r>
            <a:endParaRPr lang="en-US" sz="3200" dirty="0"/>
          </a:p>
        </p:txBody>
      </p:sp>
      <p:sp>
        <p:nvSpPr>
          <p:cNvPr id="3" name="Content Placeholder 2"/>
          <p:cNvSpPr>
            <a:spLocks noGrp="1"/>
          </p:cNvSpPr>
          <p:nvPr>
            <p:ph idx="1"/>
          </p:nvPr>
        </p:nvSpPr>
        <p:spPr>
          <a:xfrm>
            <a:off x="685800" y="1600200"/>
            <a:ext cx="7772400" cy="4884735"/>
          </a:xfrm>
        </p:spPr>
        <p:txBody>
          <a:bodyPr/>
          <a:lstStyle/>
          <a:p>
            <a:r>
              <a:rPr lang="en-US" dirty="0" smtClean="0"/>
              <a:t>Graduate level </a:t>
            </a:r>
          </a:p>
          <a:p>
            <a:r>
              <a:rPr lang="en-US" dirty="0" smtClean="0"/>
              <a:t>15-20 teams</a:t>
            </a:r>
          </a:p>
          <a:p>
            <a:r>
              <a:rPr lang="en-US" dirty="0" smtClean="0"/>
              <a:t>6 on-campus, 2 off-campus students</a:t>
            </a:r>
          </a:p>
          <a:p>
            <a:r>
              <a:rPr lang="en-US" dirty="0" smtClean="0"/>
              <a:t>Roles</a:t>
            </a:r>
          </a:p>
          <a:p>
            <a:pPr lvl="1"/>
            <a:r>
              <a:rPr lang="en-US" dirty="0" smtClean="0"/>
              <a:t>Project Roles</a:t>
            </a:r>
          </a:p>
          <a:p>
            <a:pPr lvl="2"/>
            <a:r>
              <a:rPr lang="en-US" sz="2000" dirty="0" smtClean="0"/>
              <a:t>Operational Concept Engineer, Requirements Engineer, </a:t>
            </a:r>
            <a:r>
              <a:rPr lang="en-US" sz="2000" dirty="0" err="1" smtClean="0"/>
              <a:t>Prototyper</a:t>
            </a:r>
            <a:r>
              <a:rPr lang="en-US" sz="2000" dirty="0" smtClean="0"/>
              <a:t>, UML Modeler, Software Architect, Life Cycle Planner, Feasibility Analyst, Quality Focal Point, Independent Integrated V&amp;V, Coder, Tester, Trainer, Project Manager</a:t>
            </a:r>
          </a:p>
          <a:p>
            <a:pPr lvl="1"/>
            <a:r>
              <a:rPr lang="en-US" dirty="0" err="1" smtClean="0"/>
              <a:t>WinWin</a:t>
            </a:r>
            <a:r>
              <a:rPr lang="en-US" dirty="0" smtClean="0"/>
              <a:t> Negotiation Roles</a:t>
            </a:r>
          </a:p>
          <a:p>
            <a:pPr lvl="2"/>
            <a:r>
              <a:rPr lang="en-US" sz="2000" dirty="0" smtClean="0"/>
              <a:t>Personal Knowledge Contributor, Shaper</a:t>
            </a:r>
          </a:p>
        </p:txBody>
      </p:sp>
      <p:sp>
        <p:nvSpPr>
          <p:cNvPr id="5" name="Footer Placeholder 4"/>
          <p:cNvSpPr>
            <a:spLocks noGrp="1"/>
          </p:cNvSpPr>
          <p:nvPr>
            <p:ph type="ftr" sz="quarter" idx="11"/>
          </p:nvPr>
        </p:nvSpPr>
        <p:spPr>
          <a:xfrm>
            <a:off x="3124200" y="6523038"/>
            <a:ext cx="2895600" cy="200376"/>
          </a:xfrm>
        </p:spPr>
        <p:txBody>
          <a:bodyPr/>
          <a:lstStyle/>
          <a:p>
            <a:pPr algn="ctr"/>
            <a:r>
              <a:rPr lang="en-US" smtClean="0"/>
              <a:t>©USC-CSSE               CSEE&amp;T 2013</a:t>
            </a:r>
            <a:endParaRPr lang="en-US" dirty="0"/>
          </a:p>
        </p:txBody>
      </p:sp>
      <p:sp>
        <p:nvSpPr>
          <p:cNvPr id="6" name="Slide Number Placeholder 5"/>
          <p:cNvSpPr>
            <a:spLocks noGrp="1"/>
          </p:cNvSpPr>
          <p:nvPr>
            <p:ph type="sldNum" sz="quarter" idx="12"/>
          </p:nvPr>
        </p:nvSpPr>
        <p:spPr/>
        <p:txBody>
          <a:bodyPr/>
          <a:lstStyle/>
          <a:p>
            <a:fld id="{80F4AE11-9A20-4E5F-ACFC-CF98074CBCFA}" type="slidenum">
              <a:rPr lang="en-US" smtClean="0"/>
              <a:pPr/>
              <a:t>6</a:t>
            </a:fld>
            <a:endParaRPr lang="en-US"/>
          </a:p>
        </p:txBody>
      </p:sp>
    </p:spTree>
    <p:extLst>
      <p:ext uri="{BB962C8B-B14F-4D97-AF65-F5344CB8AC3E}">
        <p14:creationId xmlns:p14="http://schemas.microsoft.com/office/powerpoint/2010/main" val="326416783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849286"/>
            <a:ext cx="7772400" cy="662041"/>
          </a:xfrm>
        </p:spPr>
        <p:txBody>
          <a:bodyPr/>
          <a:lstStyle/>
          <a:p>
            <a:r>
              <a:rPr lang="en-US" dirty="0" smtClean="0"/>
              <a:t>Risk Management in the class</a:t>
            </a:r>
            <a:endParaRPr lang="en-US" dirty="0"/>
          </a:p>
        </p:txBody>
      </p:sp>
      <p:sp>
        <p:nvSpPr>
          <p:cNvPr id="3" name="Content Placeholder 2"/>
          <p:cNvSpPr>
            <a:spLocks noGrp="1"/>
          </p:cNvSpPr>
          <p:nvPr>
            <p:ph idx="1"/>
          </p:nvPr>
        </p:nvSpPr>
        <p:spPr>
          <a:xfrm>
            <a:off x="685800" y="1981200"/>
            <a:ext cx="7772400" cy="3284297"/>
          </a:xfrm>
        </p:spPr>
        <p:txBody>
          <a:bodyPr/>
          <a:lstStyle/>
          <a:p>
            <a:r>
              <a:rPr lang="en-US" dirty="0" smtClean="0"/>
              <a:t>Lectures</a:t>
            </a:r>
          </a:p>
          <a:p>
            <a:r>
              <a:rPr lang="en-US" dirty="0" smtClean="0"/>
              <a:t>Individual Assignments</a:t>
            </a:r>
          </a:p>
          <a:p>
            <a:r>
              <a:rPr lang="en-US" dirty="0" smtClean="0"/>
              <a:t>Team Assignments</a:t>
            </a:r>
          </a:p>
          <a:p>
            <a:pPr lvl="1"/>
            <a:r>
              <a:rPr lang="en-US" dirty="0" smtClean="0"/>
              <a:t>Weekly risk report (top n risks) </a:t>
            </a:r>
          </a:p>
          <a:p>
            <a:pPr lvl="2"/>
            <a:r>
              <a:rPr lang="en-US" dirty="0" smtClean="0"/>
              <a:t>Risk Exposure = Probability(risk)*Size(risk)</a:t>
            </a:r>
          </a:p>
          <a:p>
            <a:pPr lvl="2"/>
            <a:r>
              <a:rPr lang="en-US" dirty="0" smtClean="0"/>
              <a:t>Mitigation plan</a:t>
            </a:r>
          </a:p>
          <a:p>
            <a:pPr lvl="1"/>
            <a:r>
              <a:rPr lang="en-US" dirty="0" smtClean="0"/>
              <a:t>Milestone risk presentation</a:t>
            </a:r>
            <a:endParaRPr lang="en-US" dirty="0"/>
          </a:p>
        </p:txBody>
      </p:sp>
      <p:sp>
        <p:nvSpPr>
          <p:cNvPr id="4" name="Footer Placeholder 3"/>
          <p:cNvSpPr>
            <a:spLocks noGrp="1"/>
          </p:cNvSpPr>
          <p:nvPr>
            <p:ph type="ftr" sz="quarter" idx="11"/>
          </p:nvPr>
        </p:nvSpPr>
        <p:spPr/>
        <p:txBody>
          <a:bodyPr/>
          <a:lstStyle/>
          <a:p>
            <a:pPr algn="ctr">
              <a:defRPr/>
            </a:pPr>
            <a:r>
              <a:rPr lang="en-US" smtClean="0"/>
              <a:t>©USC-CSSE               CSEE&amp;T 2013</a:t>
            </a:r>
            <a:endParaRPr lang="en-US" dirty="0"/>
          </a:p>
        </p:txBody>
      </p:sp>
      <p:sp>
        <p:nvSpPr>
          <p:cNvPr id="5" name="Slide Number Placeholder 4"/>
          <p:cNvSpPr>
            <a:spLocks noGrp="1"/>
          </p:cNvSpPr>
          <p:nvPr>
            <p:ph type="sldNum" sz="quarter" idx="12"/>
          </p:nvPr>
        </p:nvSpPr>
        <p:spPr/>
        <p:txBody>
          <a:bodyPr/>
          <a:lstStyle/>
          <a:p>
            <a:pPr>
              <a:defRPr/>
            </a:pPr>
            <a:fld id="{0FD8A5CA-91EE-4CE1-93D8-CF2DE3A5E030}" type="slidenum">
              <a:rPr lang="en-US" smtClean="0"/>
              <a:pPr>
                <a:defRPr/>
              </a:pPr>
              <a:t>7</a:t>
            </a:fld>
            <a:endParaRPr lang="en-US" dirty="0"/>
          </a:p>
        </p:txBody>
      </p:sp>
    </p:spTree>
    <p:extLst>
      <p:ext uri="{BB962C8B-B14F-4D97-AF65-F5344CB8AC3E}">
        <p14:creationId xmlns:p14="http://schemas.microsoft.com/office/powerpoint/2010/main" val="46464683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3819124085"/>
              </p:ext>
            </p:extLst>
          </p:nvPr>
        </p:nvGraphicFramePr>
        <p:xfrm>
          <a:off x="304800" y="685800"/>
          <a:ext cx="8534400" cy="5575056"/>
        </p:xfrm>
        <a:graphic>
          <a:graphicData uri="http://schemas.openxmlformats.org/drawingml/2006/table">
            <a:tbl>
              <a:tblPr firstRow="1" firstCol="1" bandRow="1">
                <a:tableStyleId>{5C22544A-7EE6-4342-B048-85BDC9FD1C3A}</a:tableStyleId>
              </a:tblPr>
              <a:tblGrid>
                <a:gridCol w="3094893"/>
                <a:gridCol w="5439507"/>
              </a:tblGrid>
              <a:tr h="238977">
                <a:tc>
                  <a:txBody>
                    <a:bodyPr/>
                    <a:lstStyle/>
                    <a:p>
                      <a:pPr marL="0" marR="0" algn="l">
                        <a:lnSpc>
                          <a:spcPts val="1300"/>
                        </a:lnSpc>
                        <a:spcBef>
                          <a:spcPts val="0"/>
                        </a:spcBef>
                        <a:spcAft>
                          <a:spcPts val="0"/>
                        </a:spcAft>
                        <a:tabLst>
                          <a:tab pos="-57150" algn="l"/>
                        </a:tabLst>
                      </a:pPr>
                      <a:r>
                        <a:rPr lang="en-US" sz="1600" b="1" dirty="0">
                          <a:effectLst/>
                          <a:latin typeface="+mj-lt"/>
                        </a:rPr>
                        <a:t>Risk Category</a:t>
                      </a:r>
                      <a:endParaRPr lang="en-US" sz="1600" b="1" dirty="0">
                        <a:effectLst/>
                        <a:latin typeface="+mj-lt"/>
                        <a:ea typeface="Times New Roman"/>
                      </a:endParaRPr>
                    </a:p>
                  </a:txBody>
                  <a:tcPr marL="39266" marR="39266" marT="0" marB="0" anchor="ctr"/>
                </a:tc>
                <a:tc>
                  <a:txBody>
                    <a:bodyPr/>
                    <a:lstStyle/>
                    <a:p>
                      <a:pPr marL="0" marR="0" algn="l">
                        <a:lnSpc>
                          <a:spcPts val="1300"/>
                        </a:lnSpc>
                        <a:spcBef>
                          <a:spcPts val="0"/>
                        </a:spcBef>
                        <a:spcAft>
                          <a:spcPts val="0"/>
                        </a:spcAft>
                        <a:tabLst>
                          <a:tab pos="-57150" algn="l"/>
                        </a:tabLst>
                      </a:pPr>
                      <a:r>
                        <a:rPr lang="en-US" sz="1600" b="1" dirty="0">
                          <a:effectLst/>
                          <a:latin typeface="+mj-lt"/>
                        </a:rPr>
                        <a:t>Example of risk items</a:t>
                      </a:r>
                      <a:endParaRPr lang="en-US" sz="1600" b="1" dirty="0">
                        <a:effectLst/>
                        <a:latin typeface="+mj-lt"/>
                        <a:ea typeface="Times New Roman"/>
                      </a:endParaRPr>
                    </a:p>
                  </a:txBody>
                  <a:tcPr marL="39266" marR="39266" marT="0" marB="0" anchor="ctr"/>
                </a:tc>
              </a:tr>
              <a:tr h="469445">
                <a:tc>
                  <a:txBody>
                    <a:bodyPr/>
                    <a:lstStyle/>
                    <a:p>
                      <a:pPr marL="0" marR="0" algn="l" defTabSz="914400" rtl="0" eaLnBrk="1" latinLnBrk="0" hangingPunct="1">
                        <a:lnSpc>
                          <a:spcPct val="100000"/>
                        </a:lnSpc>
                        <a:spcBef>
                          <a:spcPts val="0"/>
                        </a:spcBef>
                        <a:spcAft>
                          <a:spcPts val="0"/>
                        </a:spcAft>
                        <a:tabLst>
                          <a:tab pos="-57150" algn="l"/>
                        </a:tabLst>
                      </a:pPr>
                      <a:r>
                        <a:rPr lang="en-US" sz="1600" b="0" kern="1200" dirty="0">
                          <a:solidFill>
                            <a:schemeClr val="dk1"/>
                          </a:solidFill>
                          <a:effectLst/>
                          <a:latin typeface="+mj-lt"/>
                          <a:ea typeface="+mn-ea"/>
                          <a:cs typeface="+mn-cs"/>
                        </a:rPr>
                        <a:t>Architecture complexity; quality tradeoffs </a:t>
                      </a:r>
                    </a:p>
                  </a:txBody>
                  <a:tcPr marL="39266" marR="39266" marT="0" marB="0" anchor="ctr"/>
                </a:tc>
                <a:tc>
                  <a:txBody>
                    <a:bodyPr/>
                    <a:lstStyle/>
                    <a:p>
                      <a:pPr marL="0" marR="0" algn="l" defTabSz="914400" rtl="0" eaLnBrk="1" latinLnBrk="0" hangingPunct="1">
                        <a:lnSpc>
                          <a:spcPct val="100000"/>
                        </a:lnSpc>
                        <a:spcBef>
                          <a:spcPts val="0"/>
                        </a:spcBef>
                        <a:spcAft>
                          <a:spcPts val="0"/>
                        </a:spcAft>
                        <a:tabLst>
                          <a:tab pos="-57150" algn="l"/>
                        </a:tabLst>
                      </a:pPr>
                      <a:r>
                        <a:rPr lang="en-US" sz="1600" b="0" kern="1200" dirty="0">
                          <a:solidFill>
                            <a:schemeClr val="dk1"/>
                          </a:solidFill>
                          <a:effectLst/>
                          <a:latin typeface="+mj-lt"/>
                          <a:ea typeface="+mn-ea"/>
                          <a:cs typeface="+mn-cs"/>
                        </a:rPr>
                        <a:t>Maximum optimization system design; </a:t>
                      </a:r>
                      <a:endParaRPr lang="en-US" sz="1600" b="0" kern="1200" dirty="0" smtClean="0">
                        <a:solidFill>
                          <a:schemeClr val="dk1"/>
                        </a:solidFill>
                        <a:effectLst/>
                        <a:latin typeface="+mj-lt"/>
                        <a:ea typeface="+mn-ea"/>
                        <a:cs typeface="+mn-cs"/>
                      </a:endParaRPr>
                    </a:p>
                    <a:p>
                      <a:pPr marL="0" marR="0" algn="l" defTabSz="914400" rtl="0" eaLnBrk="1" latinLnBrk="0" hangingPunct="1">
                        <a:lnSpc>
                          <a:spcPct val="100000"/>
                        </a:lnSpc>
                        <a:spcBef>
                          <a:spcPts val="0"/>
                        </a:spcBef>
                        <a:spcAft>
                          <a:spcPts val="0"/>
                        </a:spcAft>
                        <a:tabLst>
                          <a:tab pos="-57150" algn="l"/>
                        </a:tabLst>
                      </a:pPr>
                      <a:r>
                        <a:rPr lang="en-US" sz="1600" b="0" kern="1200" dirty="0" smtClean="0">
                          <a:solidFill>
                            <a:schemeClr val="dk1"/>
                          </a:solidFill>
                          <a:effectLst/>
                          <a:latin typeface="+mj-lt"/>
                          <a:ea typeface="+mn-ea"/>
                          <a:cs typeface="+mn-cs"/>
                        </a:rPr>
                        <a:t>Design </a:t>
                      </a:r>
                      <a:r>
                        <a:rPr lang="en-US" sz="1600" b="0" kern="1200" dirty="0">
                          <a:solidFill>
                            <a:schemeClr val="dk1"/>
                          </a:solidFill>
                          <a:effectLst/>
                          <a:latin typeface="+mj-lt"/>
                          <a:ea typeface="+mn-ea"/>
                          <a:cs typeface="+mn-cs"/>
                        </a:rPr>
                        <a:t>modules for future evolutionary needs</a:t>
                      </a:r>
                    </a:p>
                  </a:txBody>
                  <a:tcPr marL="39266" marR="39266" marT="0" marB="0" anchor="ctr"/>
                </a:tc>
              </a:tr>
              <a:tr h="469445">
                <a:tc>
                  <a:txBody>
                    <a:bodyPr/>
                    <a:lstStyle/>
                    <a:p>
                      <a:pPr marL="0" marR="0" algn="l" defTabSz="914400" rtl="0" eaLnBrk="1" latinLnBrk="0" hangingPunct="1">
                        <a:lnSpc>
                          <a:spcPct val="100000"/>
                        </a:lnSpc>
                        <a:spcBef>
                          <a:spcPts val="0"/>
                        </a:spcBef>
                        <a:spcAft>
                          <a:spcPts val="0"/>
                        </a:spcAft>
                        <a:tabLst>
                          <a:tab pos="-57150" algn="l"/>
                        </a:tabLst>
                      </a:pPr>
                      <a:r>
                        <a:rPr lang="en-US" sz="1600" b="0" kern="1200" dirty="0">
                          <a:solidFill>
                            <a:schemeClr val="dk1"/>
                          </a:solidFill>
                          <a:effectLst/>
                          <a:latin typeface="+mj-lt"/>
                          <a:ea typeface="+mn-ea"/>
                          <a:cs typeface="+mn-cs"/>
                        </a:rPr>
                        <a:t>Budget, schedule and resource constraints</a:t>
                      </a:r>
                    </a:p>
                  </a:txBody>
                  <a:tcPr marL="39266" marR="39266" marT="0" marB="0" anchor="ctr"/>
                </a:tc>
                <a:tc>
                  <a:txBody>
                    <a:bodyPr/>
                    <a:lstStyle/>
                    <a:p>
                      <a:pPr marL="0" marR="0" algn="l" defTabSz="914400" rtl="0" eaLnBrk="1" latinLnBrk="0" hangingPunct="1">
                        <a:lnSpc>
                          <a:spcPct val="100000"/>
                        </a:lnSpc>
                        <a:spcBef>
                          <a:spcPts val="0"/>
                        </a:spcBef>
                        <a:spcAft>
                          <a:spcPts val="0"/>
                        </a:spcAft>
                        <a:tabLst>
                          <a:tab pos="-57150" algn="l"/>
                        </a:tabLst>
                      </a:pPr>
                      <a:r>
                        <a:rPr lang="en-US" sz="1600" b="0" kern="1200" dirty="0">
                          <a:solidFill>
                            <a:schemeClr val="dk1"/>
                          </a:solidFill>
                          <a:effectLst/>
                          <a:latin typeface="+mj-lt"/>
                          <a:ea typeface="+mn-ea"/>
                          <a:cs typeface="+mn-cs"/>
                        </a:rPr>
                        <a:t>24 week development schedule; </a:t>
                      </a:r>
                      <a:endParaRPr lang="en-US" sz="1600" b="0" kern="1200" dirty="0" smtClean="0">
                        <a:solidFill>
                          <a:schemeClr val="dk1"/>
                        </a:solidFill>
                        <a:effectLst/>
                        <a:latin typeface="+mj-lt"/>
                        <a:ea typeface="+mn-ea"/>
                        <a:cs typeface="+mn-cs"/>
                      </a:endParaRPr>
                    </a:p>
                    <a:p>
                      <a:pPr marL="0" marR="0" algn="l" defTabSz="914400" rtl="0" eaLnBrk="1" latinLnBrk="0" hangingPunct="1">
                        <a:lnSpc>
                          <a:spcPct val="100000"/>
                        </a:lnSpc>
                        <a:spcBef>
                          <a:spcPts val="0"/>
                        </a:spcBef>
                        <a:spcAft>
                          <a:spcPts val="0"/>
                        </a:spcAft>
                        <a:tabLst>
                          <a:tab pos="-57150" algn="l"/>
                        </a:tabLst>
                      </a:pPr>
                      <a:r>
                        <a:rPr lang="en-US" sz="1600" b="0" kern="1200" dirty="0" smtClean="0">
                          <a:solidFill>
                            <a:schemeClr val="dk1"/>
                          </a:solidFill>
                          <a:effectLst/>
                          <a:latin typeface="+mj-lt"/>
                          <a:ea typeface="+mn-ea"/>
                          <a:cs typeface="+mn-cs"/>
                        </a:rPr>
                        <a:t>Zero </a:t>
                      </a:r>
                      <a:r>
                        <a:rPr lang="en-US" sz="1600" b="0" kern="1200" dirty="0">
                          <a:solidFill>
                            <a:schemeClr val="dk1"/>
                          </a:solidFill>
                          <a:effectLst/>
                          <a:latin typeface="+mj-lt"/>
                          <a:ea typeface="+mn-ea"/>
                          <a:cs typeface="+mn-cs"/>
                        </a:rPr>
                        <a:t>monetary </a:t>
                      </a:r>
                      <a:r>
                        <a:rPr lang="en-US" sz="1600" b="0" kern="1200" dirty="0" smtClean="0">
                          <a:solidFill>
                            <a:schemeClr val="dk1"/>
                          </a:solidFill>
                          <a:effectLst/>
                          <a:latin typeface="+mj-lt"/>
                          <a:ea typeface="+mn-ea"/>
                          <a:cs typeface="+mn-cs"/>
                        </a:rPr>
                        <a:t>budget</a:t>
                      </a:r>
                      <a:endParaRPr lang="en-US" sz="1600" b="0" kern="1200" dirty="0">
                        <a:solidFill>
                          <a:schemeClr val="dk1"/>
                        </a:solidFill>
                        <a:effectLst/>
                        <a:latin typeface="+mj-lt"/>
                        <a:ea typeface="+mn-ea"/>
                        <a:cs typeface="+mn-cs"/>
                      </a:endParaRPr>
                    </a:p>
                  </a:txBody>
                  <a:tcPr marL="39266" marR="39266" marT="0" marB="0" anchor="ctr"/>
                </a:tc>
              </a:tr>
              <a:tr h="699913">
                <a:tc>
                  <a:txBody>
                    <a:bodyPr/>
                    <a:lstStyle/>
                    <a:p>
                      <a:pPr marL="0" marR="0" algn="l" defTabSz="914400" rtl="0" eaLnBrk="1" latinLnBrk="0" hangingPunct="1">
                        <a:lnSpc>
                          <a:spcPct val="100000"/>
                        </a:lnSpc>
                        <a:spcBef>
                          <a:spcPts val="0"/>
                        </a:spcBef>
                        <a:spcAft>
                          <a:spcPts val="0"/>
                        </a:spcAft>
                        <a:tabLst>
                          <a:tab pos="-57150" algn="l"/>
                        </a:tabLst>
                      </a:pPr>
                      <a:r>
                        <a:rPr lang="en-US" sz="1600" b="0" kern="1200" dirty="0">
                          <a:solidFill>
                            <a:schemeClr val="dk1"/>
                          </a:solidFill>
                          <a:effectLst/>
                          <a:latin typeface="+mj-lt"/>
                          <a:ea typeface="+mn-ea"/>
                          <a:cs typeface="+mn-cs"/>
                        </a:rPr>
                        <a:t>COTS and other independently Evolving systems</a:t>
                      </a:r>
                    </a:p>
                  </a:txBody>
                  <a:tcPr marL="39266" marR="39266" marT="0" marB="0" anchor="ctr"/>
                </a:tc>
                <a:tc>
                  <a:txBody>
                    <a:bodyPr/>
                    <a:lstStyle/>
                    <a:p>
                      <a:pPr marL="0" marR="0" algn="l" defTabSz="914400" rtl="0" eaLnBrk="1" latinLnBrk="0" hangingPunct="1">
                        <a:lnSpc>
                          <a:spcPct val="100000"/>
                        </a:lnSpc>
                        <a:spcBef>
                          <a:spcPts val="0"/>
                        </a:spcBef>
                        <a:spcAft>
                          <a:spcPts val="0"/>
                        </a:spcAft>
                        <a:tabLst>
                          <a:tab pos="-57150" algn="l"/>
                        </a:tabLst>
                      </a:pPr>
                      <a:r>
                        <a:rPr lang="en-US" sz="1600" b="0" kern="1200" dirty="0">
                          <a:solidFill>
                            <a:schemeClr val="dk1"/>
                          </a:solidFill>
                          <a:effectLst/>
                          <a:latin typeface="+mj-lt"/>
                          <a:ea typeface="+mn-ea"/>
                          <a:cs typeface="+mn-cs"/>
                        </a:rPr>
                        <a:t>Unknown COTS infrastructure, unreliable COTS performance, COTS interoperability, future scalability</a:t>
                      </a:r>
                    </a:p>
                  </a:txBody>
                  <a:tcPr marL="39266" marR="39266" marT="0" marB="0" anchor="ctr"/>
                </a:tc>
              </a:tr>
              <a:tr h="469445">
                <a:tc>
                  <a:txBody>
                    <a:bodyPr/>
                    <a:lstStyle/>
                    <a:p>
                      <a:pPr marL="0" marR="0" algn="l" defTabSz="914400" rtl="0" eaLnBrk="1" latinLnBrk="0" hangingPunct="1">
                        <a:lnSpc>
                          <a:spcPct val="100000"/>
                        </a:lnSpc>
                        <a:spcBef>
                          <a:spcPts val="0"/>
                        </a:spcBef>
                        <a:spcAft>
                          <a:spcPts val="0"/>
                        </a:spcAft>
                        <a:tabLst>
                          <a:tab pos="-57150" algn="l"/>
                        </a:tabLst>
                      </a:pPr>
                      <a:r>
                        <a:rPr lang="en-US" sz="1600" b="0" kern="1200" dirty="0">
                          <a:solidFill>
                            <a:schemeClr val="dk1"/>
                          </a:solidFill>
                          <a:effectLst/>
                          <a:latin typeface="+mj-lt"/>
                          <a:ea typeface="+mn-ea"/>
                          <a:cs typeface="+mn-cs"/>
                        </a:rPr>
                        <a:t>Customer-developer-user team cohesion</a:t>
                      </a:r>
                    </a:p>
                  </a:txBody>
                  <a:tcPr marL="39266" marR="39266" marT="0" marB="0" anchor="ctr"/>
                </a:tc>
                <a:tc>
                  <a:txBody>
                    <a:bodyPr/>
                    <a:lstStyle/>
                    <a:p>
                      <a:pPr marL="0" marR="0" algn="l" defTabSz="914400" rtl="0" eaLnBrk="1" latinLnBrk="0" hangingPunct="1">
                        <a:lnSpc>
                          <a:spcPct val="100000"/>
                        </a:lnSpc>
                        <a:spcBef>
                          <a:spcPts val="0"/>
                        </a:spcBef>
                        <a:spcAft>
                          <a:spcPts val="0"/>
                        </a:spcAft>
                        <a:tabLst>
                          <a:tab pos="-57150" algn="l"/>
                        </a:tabLst>
                      </a:pPr>
                      <a:r>
                        <a:rPr lang="en-US" sz="1600" b="0" kern="1200" dirty="0">
                          <a:solidFill>
                            <a:schemeClr val="dk1"/>
                          </a:solidFill>
                          <a:effectLst/>
                          <a:latin typeface="+mj-lt"/>
                          <a:ea typeface="+mn-ea"/>
                          <a:cs typeface="+mn-cs"/>
                        </a:rPr>
                        <a:t>Off-campus students work full time in different time zone, difficult to find a good meeting time slot</a:t>
                      </a:r>
                    </a:p>
                  </a:txBody>
                  <a:tcPr marL="39266" marR="39266" marT="0" marB="0" anchor="ctr"/>
                </a:tc>
              </a:tr>
              <a:tr h="469445">
                <a:tc>
                  <a:txBody>
                    <a:bodyPr/>
                    <a:lstStyle/>
                    <a:p>
                      <a:pPr marL="0" marR="0" algn="l" defTabSz="914400" rtl="0" eaLnBrk="1" latinLnBrk="0" hangingPunct="1">
                        <a:lnSpc>
                          <a:spcPct val="100000"/>
                        </a:lnSpc>
                        <a:spcBef>
                          <a:spcPts val="0"/>
                        </a:spcBef>
                        <a:spcAft>
                          <a:spcPts val="0"/>
                        </a:spcAft>
                        <a:tabLst>
                          <a:tab pos="-57150" algn="l"/>
                        </a:tabLst>
                      </a:pPr>
                      <a:r>
                        <a:rPr lang="en-US" sz="1600" b="0" kern="1200">
                          <a:solidFill>
                            <a:schemeClr val="dk1"/>
                          </a:solidFill>
                          <a:effectLst/>
                          <a:latin typeface="+mj-lt"/>
                          <a:ea typeface="+mn-ea"/>
                          <a:cs typeface="+mn-cs"/>
                        </a:rPr>
                        <a:t>Personnel shortfalls</a:t>
                      </a:r>
                    </a:p>
                  </a:txBody>
                  <a:tcPr marL="39266" marR="39266" marT="0" marB="0" anchor="ctr"/>
                </a:tc>
                <a:tc>
                  <a:txBody>
                    <a:bodyPr/>
                    <a:lstStyle/>
                    <a:p>
                      <a:pPr marL="0" marR="0" algn="l" defTabSz="914400" rtl="0" eaLnBrk="1" latinLnBrk="0" hangingPunct="1">
                        <a:lnSpc>
                          <a:spcPct val="100000"/>
                        </a:lnSpc>
                        <a:spcBef>
                          <a:spcPts val="0"/>
                        </a:spcBef>
                        <a:spcAft>
                          <a:spcPts val="0"/>
                        </a:spcAft>
                        <a:tabLst>
                          <a:tab pos="-57150" algn="l"/>
                        </a:tabLst>
                      </a:pPr>
                      <a:r>
                        <a:rPr lang="en-US" sz="1600" b="0" kern="1200" dirty="0">
                          <a:solidFill>
                            <a:schemeClr val="dk1"/>
                          </a:solidFill>
                          <a:effectLst/>
                          <a:latin typeface="+mj-lt"/>
                          <a:ea typeface="+mn-ea"/>
                          <a:cs typeface="+mn-cs"/>
                        </a:rPr>
                        <a:t>Lack of technical and software engineering knowledge; </a:t>
                      </a:r>
                      <a:r>
                        <a:rPr lang="en-US" sz="1600" b="0" kern="1200" dirty="0" smtClean="0">
                          <a:solidFill>
                            <a:schemeClr val="dk1"/>
                          </a:solidFill>
                          <a:effectLst/>
                          <a:latin typeface="+mj-lt"/>
                          <a:ea typeface="+mn-ea"/>
                          <a:cs typeface="+mn-cs"/>
                        </a:rPr>
                        <a:t>unknown </a:t>
                      </a:r>
                      <a:r>
                        <a:rPr lang="en-US" sz="1600" b="0" kern="1200" dirty="0">
                          <a:solidFill>
                            <a:schemeClr val="dk1"/>
                          </a:solidFill>
                          <a:effectLst/>
                          <a:latin typeface="+mj-lt"/>
                          <a:ea typeface="+mn-ea"/>
                          <a:cs typeface="+mn-cs"/>
                        </a:rPr>
                        <a:t>maintainer</a:t>
                      </a:r>
                    </a:p>
                  </a:txBody>
                  <a:tcPr marL="39266" marR="39266" marT="0" marB="0" anchor="ctr"/>
                </a:tc>
              </a:tr>
              <a:tr h="238977">
                <a:tc>
                  <a:txBody>
                    <a:bodyPr/>
                    <a:lstStyle/>
                    <a:p>
                      <a:pPr marL="0" marR="0" algn="l" defTabSz="914400" rtl="0" eaLnBrk="1" latinLnBrk="0" hangingPunct="1">
                        <a:lnSpc>
                          <a:spcPct val="100000"/>
                        </a:lnSpc>
                        <a:spcBef>
                          <a:spcPts val="0"/>
                        </a:spcBef>
                        <a:spcAft>
                          <a:spcPts val="0"/>
                        </a:spcAft>
                        <a:tabLst>
                          <a:tab pos="-57150" algn="l"/>
                        </a:tabLst>
                      </a:pPr>
                      <a:r>
                        <a:rPr lang="en-US" sz="1600" b="0" kern="1200">
                          <a:solidFill>
                            <a:schemeClr val="dk1"/>
                          </a:solidFill>
                          <a:effectLst/>
                          <a:latin typeface="+mj-lt"/>
                          <a:ea typeface="+mn-ea"/>
                          <a:cs typeface="+mn-cs"/>
                        </a:rPr>
                        <a:t>Requirements mismatch</a:t>
                      </a:r>
                    </a:p>
                  </a:txBody>
                  <a:tcPr marL="39266" marR="39266" marT="0" marB="0" anchor="ctr"/>
                </a:tc>
                <a:tc>
                  <a:txBody>
                    <a:bodyPr/>
                    <a:lstStyle/>
                    <a:p>
                      <a:pPr marL="0" marR="0" algn="l" defTabSz="914400" rtl="0" eaLnBrk="1" latinLnBrk="0" hangingPunct="1">
                        <a:lnSpc>
                          <a:spcPct val="100000"/>
                        </a:lnSpc>
                        <a:spcBef>
                          <a:spcPts val="0"/>
                        </a:spcBef>
                        <a:spcAft>
                          <a:spcPts val="0"/>
                        </a:spcAft>
                        <a:tabLst>
                          <a:tab pos="-57150" algn="l"/>
                        </a:tabLst>
                      </a:pPr>
                      <a:r>
                        <a:rPr lang="en-US" sz="1600" b="0" kern="1200" dirty="0">
                          <a:solidFill>
                            <a:schemeClr val="dk1"/>
                          </a:solidFill>
                          <a:effectLst/>
                          <a:latin typeface="+mj-lt"/>
                          <a:ea typeface="+mn-ea"/>
                          <a:cs typeface="+mn-cs"/>
                        </a:rPr>
                        <a:t>Requirements-architecture mismatch</a:t>
                      </a:r>
                    </a:p>
                  </a:txBody>
                  <a:tcPr marL="39266" marR="39266" marT="0" marB="0" anchor="ctr"/>
                </a:tc>
              </a:tr>
              <a:tr h="469445">
                <a:tc>
                  <a:txBody>
                    <a:bodyPr/>
                    <a:lstStyle/>
                    <a:p>
                      <a:pPr marL="0" marR="0" algn="l" defTabSz="914400" rtl="0" eaLnBrk="1" latinLnBrk="0" hangingPunct="1">
                        <a:lnSpc>
                          <a:spcPct val="100000"/>
                        </a:lnSpc>
                        <a:spcBef>
                          <a:spcPts val="0"/>
                        </a:spcBef>
                        <a:spcAft>
                          <a:spcPts val="0"/>
                        </a:spcAft>
                        <a:tabLst>
                          <a:tab pos="-57150" algn="l"/>
                        </a:tabLst>
                      </a:pPr>
                      <a:r>
                        <a:rPr lang="en-US" sz="1600" b="0" kern="1200">
                          <a:solidFill>
                            <a:schemeClr val="dk1"/>
                          </a:solidFill>
                          <a:effectLst/>
                          <a:latin typeface="+mj-lt"/>
                          <a:ea typeface="+mn-ea"/>
                          <a:cs typeface="+mn-cs"/>
                        </a:rPr>
                        <a:t>Requirements volatility; rapid change</a:t>
                      </a:r>
                    </a:p>
                  </a:txBody>
                  <a:tcPr marL="39266" marR="39266" marT="0" marB="0" anchor="ctr"/>
                </a:tc>
                <a:tc>
                  <a:txBody>
                    <a:bodyPr/>
                    <a:lstStyle/>
                    <a:p>
                      <a:pPr marL="0" marR="0" algn="l" defTabSz="914400" rtl="0" eaLnBrk="1" latinLnBrk="0" hangingPunct="1">
                        <a:lnSpc>
                          <a:spcPct val="100000"/>
                        </a:lnSpc>
                        <a:spcBef>
                          <a:spcPts val="0"/>
                        </a:spcBef>
                        <a:spcAft>
                          <a:spcPts val="0"/>
                        </a:spcAft>
                        <a:tabLst>
                          <a:tab pos="-57150" algn="l"/>
                        </a:tabLst>
                      </a:pPr>
                      <a:r>
                        <a:rPr lang="en-US" sz="1600" b="0" kern="1200" dirty="0">
                          <a:solidFill>
                            <a:schemeClr val="dk1"/>
                          </a:solidFill>
                          <a:effectLst/>
                          <a:latin typeface="+mj-lt"/>
                          <a:ea typeface="+mn-ea"/>
                          <a:cs typeface="+mn-cs"/>
                        </a:rPr>
                        <a:t>New stakeholders emerge with different visions, hence different requirements.</a:t>
                      </a:r>
                    </a:p>
                  </a:txBody>
                  <a:tcPr marL="39266" marR="39266" marT="0" marB="0" anchor="ctr"/>
                </a:tc>
              </a:tr>
              <a:tr h="238977">
                <a:tc>
                  <a:txBody>
                    <a:bodyPr/>
                    <a:lstStyle/>
                    <a:p>
                      <a:pPr marL="0" marR="0" algn="l" defTabSz="914400" rtl="0" eaLnBrk="1" latinLnBrk="0" hangingPunct="1">
                        <a:lnSpc>
                          <a:spcPct val="100000"/>
                        </a:lnSpc>
                        <a:spcBef>
                          <a:spcPts val="0"/>
                        </a:spcBef>
                        <a:spcAft>
                          <a:spcPts val="0"/>
                        </a:spcAft>
                        <a:tabLst>
                          <a:tab pos="-57150" algn="l"/>
                        </a:tabLst>
                      </a:pPr>
                      <a:r>
                        <a:rPr lang="en-US" sz="1600" b="0" kern="1200">
                          <a:solidFill>
                            <a:schemeClr val="dk1"/>
                          </a:solidFill>
                          <a:effectLst/>
                          <a:latin typeface="+mj-lt"/>
                          <a:ea typeface="+mn-ea"/>
                          <a:cs typeface="+mn-cs"/>
                        </a:rPr>
                        <a:t>User interface mismatch</a:t>
                      </a:r>
                    </a:p>
                  </a:txBody>
                  <a:tcPr marL="39266" marR="39266" marT="0" marB="0" anchor="ctr"/>
                </a:tc>
                <a:tc>
                  <a:txBody>
                    <a:bodyPr/>
                    <a:lstStyle/>
                    <a:p>
                      <a:pPr marL="0" marR="0" algn="l" defTabSz="914400" rtl="0" eaLnBrk="1" latinLnBrk="0" hangingPunct="1">
                        <a:lnSpc>
                          <a:spcPct val="100000"/>
                        </a:lnSpc>
                        <a:spcBef>
                          <a:spcPts val="0"/>
                        </a:spcBef>
                        <a:spcAft>
                          <a:spcPts val="0"/>
                        </a:spcAft>
                        <a:tabLst>
                          <a:tab pos="-57150" algn="l"/>
                        </a:tabLst>
                      </a:pPr>
                      <a:r>
                        <a:rPr lang="en-US" sz="1600" b="0" kern="1200" dirty="0">
                          <a:solidFill>
                            <a:schemeClr val="dk1"/>
                          </a:solidFill>
                          <a:effectLst/>
                          <a:latin typeface="+mj-lt"/>
                          <a:ea typeface="+mn-ea"/>
                          <a:cs typeface="+mn-cs"/>
                        </a:rPr>
                        <a:t>GUI may be too complex for non-technical users</a:t>
                      </a:r>
                    </a:p>
                  </a:txBody>
                  <a:tcPr marL="39266" marR="39266" marT="0" marB="0" anchor="ctr"/>
                </a:tc>
              </a:tr>
              <a:tr h="469445">
                <a:tc>
                  <a:txBody>
                    <a:bodyPr/>
                    <a:lstStyle/>
                    <a:p>
                      <a:pPr marL="0" marR="0" algn="l" defTabSz="914400" rtl="0" eaLnBrk="1" latinLnBrk="0" hangingPunct="1">
                        <a:lnSpc>
                          <a:spcPct val="100000"/>
                        </a:lnSpc>
                        <a:spcBef>
                          <a:spcPts val="0"/>
                        </a:spcBef>
                        <a:spcAft>
                          <a:spcPts val="0"/>
                        </a:spcAft>
                        <a:tabLst>
                          <a:tab pos="-57150" algn="l"/>
                        </a:tabLst>
                      </a:pPr>
                      <a:r>
                        <a:rPr lang="en-US" sz="1600" b="0" kern="1200">
                          <a:solidFill>
                            <a:schemeClr val="dk1"/>
                          </a:solidFill>
                          <a:effectLst/>
                          <a:latin typeface="+mj-lt"/>
                          <a:ea typeface="+mn-ea"/>
                          <a:cs typeface="+mn-cs"/>
                        </a:rPr>
                        <a:t>Process Maturity</a:t>
                      </a:r>
                    </a:p>
                  </a:txBody>
                  <a:tcPr marL="39266" marR="39266" marT="0" marB="0" anchor="ctr"/>
                </a:tc>
                <a:tc>
                  <a:txBody>
                    <a:bodyPr/>
                    <a:lstStyle/>
                    <a:p>
                      <a:pPr marL="0" marR="0" algn="l" defTabSz="914400" rtl="0" eaLnBrk="1" latinLnBrk="0" hangingPunct="1">
                        <a:lnSpc>
                          <a:spcPct val="100000"/>
                        </a:lnSpc>
                        <a:spcBef>
                          <a:spcPts val="0"/>
                        </a:spcBef>
                        <a:spcAft>
                          <a:spcPts val="0"/>
                        </a:spcAft>
                        <a:tabLst>
                          <a:tab pos="-57150" algn="l"/>
                        </a:tabLst>
                      </a:pPr>
                      <a:r>
                        <a:rPr lang="en-US" sz="1600" b="0" kern="1200" dirty="0">
                          <a:solidFill>
                            <a:schemeClr val="dk1"/>
                          </a:solidFill>
                          <a:effectLst/>
                          <a:latin typeface="+mj-lt"/>
                          <a:ea typeface="+mn-ea"/>
                          <a:cs typeface="+mn-cs"/>
                        </a:rPr>
                        <a:t>Possibility of inconsistent data due to team members not following the configuration management plan</a:t>
                      </a:r>
                    </a:p>
                  </a:txBody>
                  <a:tcPr marL="39266" marR="39266" marT="0" marB="0" anchor="ctr"/>
                </a:tc>
              </a:tr>
              <a:tr h="490886">
                <a:tc>
                  <a:txBody>
                    <a:bodyPr/>
                    <a:lstStyle/>
                    <a:p>
                      <a:pPr marL="0" marR="0" algn="l" defTabSz="914400" rtl="0" eaLnBrk="1" latinLnBrk="0" hangingPunct="1">
                        <a:lnSpc>
                          <a:spcPct val="100000"/>
                        </a:lnSpc>
                        <a:spcBef>
                          <a:spcPts val="0"/>
                        </a:spcBef>
                        <a:spcAft>
                          <a:spcPts val="0"/>
                        </a:spcAft>
                        <a:tabLst>
                          <a:tab pos="-57150" algn="l"/>
                        </a:tabLst>
                      </a:pPr>
                      <a:r>
                        <a:rPr lang="en-US" sz="1600" b="0" kern="1200">
                          <a:solidFill>
                            <a:schemeClr val="dk1"/>
                          </a:solidFill>
                          <a:effectLst/>
                          <a:latin typeface="+mj-lt"/>
                          <a:ea typeface="+mn-ea"/>
                          <a:cs typeface="+mn-cs"/>
                        </a:rPr>
                        <a:t>Lack of domain knowledge</a:t>
                      </a:r>
                    </a:p>
                  </a:txBody>
                  <a:tcPr marL="39266" marR="39266" marT="0" marB="0" anchor="ctr"/>
                </a:tc>
                <a:tc>
                  <a:txBody>
                    <a:bodyPr/>
                    <a:lstStyle/>
                    <a:p>
                      <a:pPr marL="0" marR="0" algn="l" defTabSz="914400" rtl="0" eaLnBrk="1" latinLnBrk="0" hangingPunct="1">
                        <a:lnSpc>
                          <a:spcPct val="100000"/>
                        </a:lnSpc>
                        <a:spcBef>
                          <a:spcPts val="0"/>
                        </a:spcBef>
                        <a:spcAft>
                          <a:spcPts val="0"/>
                        </a:spcAft>
                        <a:tabLst>
                          <a:tab pos="-57150" algn="l"/>
                        </a:tabLst>
                      </a:pPr>
                      <a:r>
                        <a:rPr lang="en-US" sz="1600" b="0" kern="1200" dirty="0">
                          <a:solidFill>
                            <a:schemeClr val="dk1"/>
                          </a:solidFill>
                          <a:effectLst/>
                          <a:latin typeface="+mj-lt"/>
                          <a:ea typeface="+mn-ea"/>
                          <a:cs typeface="+mn-cs"/>
                        </a:rPr>
                        <a:t>Learning curve about domains such as health care and business processes; Beyond Computer Science scope</a:t>
                      </a:r>
                    </a:p>
                  </a:txBody>
                  <a:tcPr marL="39266" marR="39266" marT="0" marB="0" anchor="ctr"/>
                </a:tc>
              </a:tr>
              <a:tr h="469445">
                <a:tc>
                  <a:txBody>
                    <a:bodyPr/>
                    <a:lstStyle/>
                    <a:p>
                      <a:pPr marL="0" marR="0" algn="l" defTabSz="914400" rtl="0" eaLnBrk="1" latinLnBrk="0" hangingPunct="1">
                        <a:lnSpc>
                          <a:spcPct val="100000"/>
                        </a:lnSpc>
                        <a:spcBef>
                          <a:spcPts val="0"/>
                        </a:spcBef>
                        <a:spcAft>
                          <a:spcPts val="0"/>
                        </a:spcAft>
                        <a:tabLst>
                          <a:tab pos="-57150" algn="l"/>
                        </a:tabLst>
                      </a:pPr>
                      <a:r>
                        <a:rPr lang="en-US" sz="1600" b="0" kern="1200">
                          <a:solidFill>
                            <a:schemeClr val="dk1"/>
                          </a:solidFill>
                          <a:effectLst/>
                          <a:latin typeface="+mj-lt"/>
                          <a:ea typeface="+mn-ea"/>
                          <a:cs typeface="+mn-cs"/>
                        </a:rPr>
                        <a:t>Acquisition and contracting process mismatches</a:t>
                      </a:r>
                    </a:p>
                  </a:txBody>
                  <a:tcPr marL="39266" marR="39266" marT="0" marB="0" anchor="ctr"/>
                </a:tc>
                <a:tc>
                  <a:txBody>
                    <a:bodyPr/>
                    <a:lstStyle/>
                    <a:p>
                      <a:pPr marL="0" marR="0" algn="l" defTabSz="914400" rtl="0" eaLnBrk="1" latinLnBrk="0" hangingPunct="1">
                        <a:lnSpc>
                          <a:spcPct val="100000"/>
                        </a:lnSpc>
                        <a:spcBef>
                          <a:spcPts val="0"/>
                        </a:spcBef>
                        <a:spcAft>
                          <a:spcPts val="0"/>
                        </a:spcAft>
                        <a:tabLst>
                          <a:tab pos="-57150" algn="l"/>
                        </a:tabLst>
                      </a:pPr>
                      <a:r>
                        <a:rPr lang="en-US" sz="1600" b="0" kern="1200" dirty="0">
                          <a:solidFill>
                            <a:schemeClr val="dk1"/>
                          </a:solidFill>
                          <a:effectLst/>
                          <a:latin typeface="+mj-lt"/>
                          <a:ea typeface="+mn-ea"/>
                          <a:cs typeface="+mn-cs"/>
                        </a:rPr>
                        <a:t>Often the clients are unable to provide special devices for testing as initially envisioned</a:t>
                      </a:r>
                    </a:p>
                  </a:txBody>
                  <a:tcPr marL="39266" marR="39266" marT="0" marB="0" anchor="ctr"/>
                </a:tc>
              </a:tr>
              <a:tr h="238977">
                <a:tc>
                  <a:txBody>
                    <a:bodyPr/>
                    <a:lstStyle/>
                    <a:p>
                      <a:pPr marL="0" marR="0" algn="l" defTabSz="914400" rtl="0" eaLnBrk="1" latinLnBrk="0" hangingPunct="1">
                        <a:lnSpc>
                          <a:spcPct val="100000"/>
                        </a:lnSpc>
                        <a:spcBef>
                          <a:spcPts val="0"/>
                        </a:spcBef>
                        <a:spcAft>
                          <a:spcPts val="0"/>
                        </a:spcAft>
                        <a:tabLst>
                          <a:tab pos="-57150" algn="l"/>
                        </a:tabLst>
                      </a:pPr>
                      <a:r>
                        <a:rPr lang="en-US" sz="1600" b="0" kern="1200">
                          <a:solidFill>
                            <a:schemeClr val="dk1"/>
                          </a:solidFill>
                          <a:effectLst/>
                          <a:latin typeface="+mj-lt"/>
                          <a:ea typeface="+mn-ea"/>
                          <a:cs typeface="+mn-cs"/>
                        </a:rPr>
                        <a:t>Others</a:t>
                      </a:r>
                    </a:p>
                  </a:txBody>
                  <a:tcPr marL="39266" marR="39266" marT="0" marB="0" anchor="ctr"/>
                </a:tc>
                <a:tc>
                  <a:txBody>
                    <a:bodyPr/>
                    <a:lstStyle/>
                    <a:p>
                      <a:pPr marL="0" marR="0" algn="l" defTabSz="914400" rtl="0" eaLnBrk="1" latinLnBrk="0" hangingPunct="1">
                        <a:lnSpc>
                          <a:spcPct val="100000"/>
                        </a:lnSpc>
                        <a:spcBef>
                          <a:spcPts val="0"/>
                        </a:spcBef>
                        <a:spcAft>
                          <a:spcPts val="0"/>
                        </a:spcAft>
                        <a:tabLst>
                          <a:tab pos="-57150" algn="l"/>
                        </a:tabLst>
                      </a:pPr>
                      <a:r>
                        <a:rPr lang="en-US" sz="1600" b="0" kern="1200" dirty="0">
                          <a:solidFill>
                            <a:schemeClr val="dk1"/>
                          </a:solidFill>
                          <a:effectLst/>
                          <a:latin typeface="+mj-lt"/>
                          <a:ea typeface="+mn-ea"/>
                          <a:cs typeface="+mn-cs"/>
                        </a:rPr>
                        <a:t>Migration complexity</a:t>
                      </a:r>
                    </a:p>
                  </a:txBody>
                  <a:tcPr marL="39266" marR="39266" marT="0" marB="0" anchor="ctr"/>
                </a:tc>
              </a:tr>
            </a:tbl>
          </a:graphicData>
        </a:graphic>
      </p:graphicFrame>
      <p:sp>
        <p:nvSpPr>
          <p:cNvPr id="4" name="Footer Placeholder 3"/>
          <p:cNvSpPr>
            <a:spLocks noGrp="1"/>
          </p:cNvSpPr>
          <p:nvPr>
            <p:ph type="ftr" sz="quarter" idx="11"/>
          </p:nvPr>
        </p:nvSpPr>
        <p:spPr/>
        <p:txBody>
          <a:bodyPr/>
          <a:lstStyle/>
          <a:p>
            <a:pPr algn="ctr">
              <a:defRPr/>
            </a:pPr>
            <a:r>
              <a:rPr lang="en-US" smtClean="0"/>
              <a:t>©USC-CSSE               CSEE&amp;T 2013</a:t>
            </a:r>
            <a:endParaRPr lang="en-US" dirty="0"/>
          </a:p>
        </p:txBody>
      </p:sp>
      <p:sp>
        <p:nvSpPr>
          <p:cNvPr id="5" name="Slide Number Placeholder 4"/>
          <p:cNvSpPr>
            <a:spLocks noGrp="1"/>
          </p:cNvSpPr>
          <p:nvPr>
            <p:ph type="sldNum" sz="quarter" idx="12"/>
          </p:nvPr>
        </p:nvSpPr>
        <p:spPr/>
        <p:txBody>
          <a:bodyPr/>
          <a:lstStyle/>
          <a:p>
            <a:pPr>
              <a:defRPr/>
            </a:pPr>
            <a:fld id="{0FD8A5CA-91EE-4CE1-93D8-CF2DE3A5E030}" type="slidenum">
              <a:rPr lang="en-US" smtClean="0"/>
              <a:pPr>
                <a:defRPr/>
              </a:pPr>
              <a:t>8</a:t>
            </a:fld>
            <a:endParaRPr lang="en-US" dirty="0"/>
          </a:p>
        </p:txBody>
      </p:sp>
    </p:spTree>
    <p:extLst>
      <p:ext uri="{BB962C8B-B14F-4D97-AF65-F5344CB8AC3E}">
        <p14:creationId xmlns:p14="http://schemas.microsoft.com/office/powerpoint/2010/main" val="353928838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849286"/>
            <a:ext cx="7772400" cy="662041"/>
          </a:xfrm>
        </p:spPr>
        <p:txBody>
          <a:bodyPr/>
          <a:lstStyle/>
          <a:p>
            <a:r>
              <a:rPr lang="en-US" dirty="0" smtClean="0"/>
              <a:t>Data Gathering</a:t>
            </a:r>
            <a:endParaRPr lang="en-US" dirty="0"/>
          </a:p>
        </p:txBody>
      </p:sp>
      <p:sp>
        <p:nvSpPr>
          <p:cNvPr id="3" name="Content Placeholder 2"/>
          <p:cNvSpPr>
            <a:spLocks noGrp="1"/>
          </p:cNvSpPr>
          <p:nvPr>
            <p:ph idx="1"/>
          </p:nvPr>
        </p:nvSpPr>
        <p:spPr>
          <a:xfrm>
            <a:off x="685800" y="1981200"/>
            <a:ext cx="7772400" cy="3579763"/>
          </a:xfrm>
        </p:spPr>
        <p:txBody>
          <a:bodyPr/>
          <a:lstStyle/>
          <a:p>
            <a:r>
              <a:rPr lang="en-US" dirty="0"/>
              <a:t>86 teams from Fall 2005 – Spring </a:t>
            </a:r>
            <a:r>
              <a:rPr lang="en-US" dirty="0" smtClean="0"/>
              <a:t>2010</a:t>
            </a:r>
          </a:p>
          <a:p>
            <a:r>
              <a:rPr lang="en-US" dirty="0" smtClean="0"/>
              <a:t>From weekly risk report</a:t>
            </a:r>
          </a:p>
          <a:p>
            <a:pPr lvl="1"/>
            <a:r>
              <a:rPr lang="en-US" dirty="0" smtClean="0"/>
              <a:t>Risk item</a:t>
            </a:r>
          </a:p>
          <a:p>
            <a:pPr lvl="2"/>
            <a:r>
              <a:rPr lang="en-US" dirty="0" smtClean="0"/>
              <a:t>Probability of Loss</a:t>
            </a:r>
          </a:p>
          <a:p>
            <a:pPr lvl="2"/>
            <a:r>
              <a:rPr lang="en-US" dirty="0" smtClean="0"/>
              <a:t>Size of Loss</a:t>
            </a:r>
          </a:p>
          <a:p>
            <a:pPr lvl="2"/>
            <a:r>
              <a:rPr lang="en-US" dirty="0" smtClean="0"/>
              <a:t>Ranking</a:t>
            </a:r>
          </a:p>
          <a:p>
            <a:pPr lvl="1"/>
            <a:r>
              <a:rPr lang="en-US" dirty="0" smtClean="0"/>
              <a:t>Risk age: Number of week each risk item exists in the project</a:t>
            </a:r>
            <a:endParaRPr lang="en-US" dirty="0"/>
          </a:p>
        </p:txBody>
      </p:sp>
      <p:sp>
        <p:nvSpPr>
          <p:cNvPr id="4" name="Footer Placeholder 3"/>
          <p:cNvSpPr>
            <a:spLocks noGrp="1"/>
          </p:cNvSpPr>
          <p:nvPr>
            <p:ph type="ftr" sz="quarter" idx="11"/>
          </p:nvPr>
        </p:nvSpPr>
        <p:spPr/>
        <p:txBody>
          <a:bodyPr/>
          <a:lstStyle/>
          <a:p>
            <a:pPr algn="ctr">
              <a:defRPr/>
            </a:pPr>
            <a:r>
              <a:rPr lang="en-US" smtClean="0"/>
              <a:t>©USC-CSSE               CSEE&amp;T 2013</a:t>
            </a:r>
            <a:endParaRPr lang="en-US" dirty="0"/>
          </a:p>
        </p:txBody>
      </p:sp>
      <p:sp>
        <p:nvSpPr>
          <p:cNvPr id="5" name="Slide Number Placeholder 4"/>
          <p:cNvSpPr>
            <a:spLocks noGrp="1"/>
          </p:cNvSpPr>
          <p:nvPr>
            <p:ph type="sldNum" sz="quarter" idx="12"/>
          </p:nvPr>
        </p:nvSpPr>
        <p:spPr/>
        <p:txBody>
          <a:bodyPr/>
          <a:lstStyle/>
          <a:p>
            <a:pPr>
              <a:defRPr/>
            </a:pPr>
            <a:fld id="{0FD8A5CA-91EE-4CE1-93D8-CF2DE3A5E030}" type="slidenum">
              <a:rPr lang="en-US" smtClean="0"/>
              <a:pPr>
                <a:defRPr/>
              </a:pPr>
              <a:t>9</a:t>
            </a:fld>
            <a:endParaRPr lang="en-US"/>
          </a:p>
        </p:txBody>
      </p:sp>
    </p:spTree>
    <p:extLst>
      <p:ext uri="{BB962C8B-B14F-4D97-AF65-F5344CB8AC3E}">
        <p14:creationId xmlns:p14="http://schemas.microsoft.com/office/powerpoint/2010/main" val="349701792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910842"/>
            <a:ext cx="9144000" cy="538930"/>
          </a:xfrm>
        </p:spPr>
        <p:txBody>
          <a:bodyPr/>
          <a:lstStyle/>
          <a:p>
            <a:r>
              <a:rPr lang="en-US" sz="3200" dirty="0" smtClean="0"/>
              <a:t>Percentage of Risk Occurrence by Category</a:t>
            </a:r>
            <a:endParaRPr lang="en-US" sz="3200" dirty="0"/>
          </a:p>
        </p:txBody>
      </p:sp>
      <p:sp>
        <p:nvSpPr>
          <p:cNvPr id="3" name="Content Placeholder 2"/>
          <p:cNvSpPr>
            <a:spLocks noGrp="1"/>
          </p:cNvSpPr>
          <p:nvPr>
            <p:ph idx="1"/>
          </p:nvPr>
        </p:nvSpPr>
        <p:spPr/>
        <p:txBody>
          <a:bodyPr/>
          <a:lstStyle/>
          <a:p>
            <a:endParaRPr lang="en-US"/>
          </a:p>
        </p:txBody>
      </p:sp>
      <p:sp>
        <p:nvSpPr>
          <p:cNvPr id="4" name="Footer Placeholder 3"/>
          <p:cNvSpPr>
            <a:spLocks noGrp="1"/>
          </p:cNvSpPr>
          <p:nvPr>
            <p:ph type="ftr" sz="quarter" idx="11"/>
          </p:nvPr>
        </p:nvSpPr>
        <p:spPr/>
        <p:txBody>
          <a:bodyPr/>
          <a:lstStyle/>
          <a:p>
            <a:pPr algn="ctr">
              <a:defRPr/>
            </a:pPr>
            <a:r>
              <a:rPr lang="en-US" smtClean="0"/>
              <a:t>©USC-CSSE               CSEE&amp;T 2013</a:t>
            </a:r>
            <a:endParaRPr lang="en-US" dirty="0"/>
          </a:p>
        </p:txBody>
      </p:sp>
      <p:sp>
        <p:nvSpPr>
          <p:cNvPr id="5" name="Slide Number Placeholder 4"/>
          <p:cNvSpPr>
            <a:spLocks noGrp="1"/>
          </p:cNvSpPr>
          <p:nvPr>
            <p:ph type="sldNum" sz="quarter" idx="12"/>
          </p:nvPr>
        </p:nvSpPr>
        <p:spPr/>
        <p:txBody>
          <a:bodyPr/>
          <a:lstStyle/>
          <a:p>
            <a:pPr>
              <a:defRPr/>
            </a:pPr>
            <a:fld id="{0FD8A5CA-91EE-4CE1-93D8-CF2DE3A5E030}" type="slidenum">
              <a:rPr lang="en-US" smtClean="0"/>
              <a:pPr>
                <a:defRPr/>
              </a:pPr>
              <a:t>10</a:t>
            </a:fld>
            <a:endParaRPr lang="en-US" dirty="0"/>
          </a:p>
        </p:txBody>
      </p:sp>
      <p:pic>
        <p:nvPicPr>
          <p:cNvPr id="1026" name="Picture 2" descr="Frequence of Rsk"/>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5800" y="1524000"/>
            <a:ext cx="7162800" cy="48925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9048403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910842"/>
            <a:ext cx="9144000" cy="538930"/>
          </a:xfrm>
        </p:spPr>
        <p:txBody>
          <a:bodyPr/>
          <a:lstStyle/>
          <a:p>
            <a:r>
              <a:rPr lang="en-US" sz="3200" dirty="0" smtClean="0"/>
              <a:t>Percentage of Risk Occurrence by Category</a:t>
            </a:r>
            <a:endParaRPr lang="en-US" sz="3200" dirty="0"/>
          </a:p>
        </p:txBody>
      </p:sp>
      <p:sp>
        <p:nvSpPr>
          <p:cNvPr id="4" name="Footer Placeholder 3"/>
          <p:cNvSpPr>
            <a:spLocks noGrp="1"/>
          </p:cNvSpPr>
          <p:nvPr>
            <p:ph type="ftr" sz="quarter" idx="11"/>
          </p:nvPr>
        </p:nvSpPr>
        <p:spPr/>
        <p:txBody>
          <a:bodyPr/>
          <a:lstStyle/>
          <a:p>
            <a:pPr algn="ctr">
              <a:defRPr/>
            </a:pPr>
            <a:r>
              <a:rPr lang="en-US" smtClean="0"/>
              <a:t>©USC-CSSE               CSEE&amp;T 2013</a:t>
            </a:r>
            <a:endParaRPr lang="en-US" dirty="0"/>
          </a:p>
        </p:txBody>
      </p:sp>
      <p:sp>
        <p:nvSpPr>
          <p:cNvPr id="5" name="Slide Number Placeholder 4"/>
          <p:cNvSpPr>
            <a:spLocks noGrp="1"/>
          </p:cNvSpPr>
          <p:nvPr>
            <p:ph type="sldNum" sz="quarter" idx="12"/>
          </p:nvPr>
        </p:nvSpPr>
        <p:spPr/>
        <p:txBody>
          <a:bodyPr/>
          <a:lstStyle/>
          <a:p>
            <a:pPr>
              <a:defRPr/>
            </a:pPr>
            <a:fld id="{0FD8A5CA-91EE-4CE1-93D8-CF2DE3A5E030}" type="slidenum">
              <a:rPr lang="en-US" smtClean="0"/>
              <a:pPr>
                <a:defRPr/>
              </a:pPr>
              <a:t>11</a:t>
            </a:fld>
            <a:endParaRPr lang="en-US" dirty="0"/>
          </a:p>
        </p:txBody>
      </p:sp>
      <p:pic>
        <p:nvPicPr>
          <p:cNvPr id="1026" name="Picture 2" descr="Frequence of Rsk"/>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 y="1752600"/>
            <a:ext cx="7162800" cy="48925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5"/>
          <p:cNvSpPr/>
          <p:nvPr/>
        </p:nvSpPr>
        <p:spPr>
          <a:xfrm>
            <a:off x="3124200" y="1371600"/>
            <a:ext cx="5840061" cy="800219"/>
          </a:xfrm>
          <a:prstGeom prst="rect">
            <a:avLst/>
          </a:prstGeom>
          <a:solidFill>
            <a:schemeClr val="bg2">
              <a:lumMod val="90000"/>
            </a:schemeClr>
          </a:solidFill>
        </p:spPr>
        <p:txBody>
          <a:bodyPr wrap="non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n-US" sz="28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mj-lt"/>
              </a:rPr>
              <a:t>Higher Risks in Fall Semester</a:t>
            </a:r>
          </a:p>
          <a:p>
            <a:pPr algn="ctr"/>
            <a:r>
              <a:rPr lang="en-US" sz="1800" dirty="0" smtClean="0">
                <a:latin typeface="+mj-lt"/>
              </a:rPr>
              <a:t>Except COTS and other independently evolving system</a:t>
            </a:r>
            <a:endParaRPr lang="en-US" sz="1800" dirty="0">
              <a:latin typeface="+mj-lt"/>
            </a:endParaRPr>
          </a:p>
        </p:txBody>
      </p:sp>
    </p:spTree>
    <p:extLst>
      <p:ext uri="{BB962C8B-B14F-4D97-AF65-F5344CB8AC3E}">
        <p14:creationId xmlns:p14="http://schemas.microsoft.com/office/powerpoint/2010/main" val="415496763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910841"/>
            <a:ext cx="7772400" cy="538930"/>
          </a:xfrm>
        </p:spPr>
        <p:txBody>
          <a:bodyPr/>
          <a:lstStyle/>
          <a:p>
            <a:r>
              <a:rPr lang="en-US" sz="3200" dirty="0" smtClean="0"/>
              <a:t>Summary of Risk Ranking by category</a:t>
            </a:r>
            <a:endParaRPr lang="en-US" sz="3200" dirty="0"/>
          </a:p>
        </p:txBody>
      </p:sp>
      <p:sp>
        <p:nvSpPr>
          <p:cNvPr id="3" name="Content Placeholder 2"/>
          <p:cNvSpPr>
            <a:spLocks noGrp="1"/>
          </p:cNvSpPr>
          <p:nvPr>
            <p:ph idx="1"/>
          </p:nvPr>
        </p:nvSpPr>
        <p:spPr/>
        <p:txBody>
          <a:bodyPr/>
          <a:lstStyle/>
          <a:p>
            <a:endParaRPr lang="en-US"/>
          </a:p>
        </p:txBody>
      </p:sp>
      <p:sp>
        <p:nvSpPr>
          <p:cNvPr id="4" name="Footer Placeholder 3"/>
          <p:cNvSpPr>
            <a:spLocks noGrp="1"/>
          </p:cNvSpPr>
          <p:nvPr>
            <p:ph type="ftr" sz="quarter" idx="11"/>
          </p:nvPr>
        </p:nvSpPr>
        <p:spPr/>
        <p:txBody>
          <a:bodyPr/>
          <a:lstStyle/>
          <a:p>
            <a:pPr algn="ctr">
              <a:defRPr/>
            </a:pPr>
            <a:r>
              <a:rPr lang="en-US" smtClean="0"/>
              <a:t>©USC-CSSE               CSEE&amp;T 2013</a:t>
            </a:r>
            <a:endParaRPr lang="en-US" dirty="0"/>
          </a:p>
        </p:txBody>
      </p:sp>
      <p:sp>
        <p:nvSpPr>
          <p:cNvPr id="5" name="Slide Number Placeholder 4"/>
          <p:cNvSpPr>
            <a:spLocks noGrp="1"/>
          </p:cNvSpPr>
          <p:nvPr>
            <p:ph type="sldNum" sz="quarter" idx="12"/>
          </p:nvPr>
        </p:nvSpPr>
        <p:spPr/>
        <p:txBody>
          <a:bodyPr/>
          <a:lstStyle/>
          <a:p>
            <a:pPr>
              <a:defRPr/>
            </a:pPr>
            <a:fld id="{0FD8A5CA-91EE-4CE1-93D8-CF2DE3A5E030}" type="slidenum">
              <a:rPr lang="en-US" smtClean="0"/>
              <a:pPr>
                <a:defRPr/>
              </a:pPr>
              <a:t>12</a:t>
            </a:fld>
            <a:endParaRPr lang="en-US" dirty="0"/>
          </a:p>
        </p:txBody>
      </p:sp>
      <p:pic>
        <p:nvPicPr>
          <p:cNvPr id="2051" name="Picture 3" descr="Summary of Risk Ranki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1600199"/>
            <a:ext cx="7467600" cy="48778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6"/>
          <p:cNvSpPr/>
          <p:nvPr/>
        </p:nvSpPr>
        <p:spPr>
          <a:xfrm>
            <a:off x="3359929" y="1561981"/>
            <a:ext cx="5423280" cy="800219"/>
          </a:xfrm>
          <a:prstGeom prst="rect">
            <a:avLst/>
          </a:prstGeom>
          <a:solidFill>
            <a:schemeClr val="bg2">
              <a:lumMod val="90000"/>
            </a:schemeClr>
          </a:solidFill>
        </p:spPr>
        <p:txBody>
          <a:bodyPr wrap="non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n-US" sz="28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mj-lt"/>
              </a:rPr>
              <a:t>Higher Risks in Fall Semester</a:t>
            </a:r>
          </a:p>
          <a:p>
            <a:pPr algn="ctr"/>
            <a:r>
              <a:rPr lang="en-US" sz="1800" dirty="0" smtClean="0">
                <a:latin typeface="+mj-lt"/>
              </a:rPr>
              <a:t>Except UI mismatch</a:t>
            </a:r>
            <a:endParaRPr lang="en-US" sz="1800" dirty="0">
              <a:latin typeface="+mj-lt"/>
            </a:endParaRPr>
          </a:p>
        </p:txBody>
      </p:sp>
    </p:spTree>
    <p:extLst>
      <p:ext uri="{BB962C8B-B14F-4D97-AF65-F5344CB8AC3E}">
        <p14:creationId xmlns:p14="http://schemas.microsoft.com/office/powerpoint/2010/main" val="31105483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910841"/>
            <a:ext cx="7772400" cy="538930"/>
          </a:xfrm>
        </p:spPr>
        <p:txBody>
          <a:bodyPr/>
          <a:lstStyle/>
          <a:p>
            <a:r>
              <a:rPr lang="en-US" sz="3200" dirty="0" smtClean="0"/>
              <a:t>Summary of Risk Ranking by category</a:t>
            </a:r>
            <a:endParaRPr lang="en-US" sz="3200" dirty="0"/>
          </a:p>
        </p:txBody>
      </p:sp>
      <p:sp>
        <p:nvSpPr>
          <p:cNvPr id="3" name="Content Placeholder 2"/>
          <p:cNvSpPr>
            <a:spLocks noGrp="1"/>
          </p:cNvSpPr>
          <p:nvPr>
            <p:ph idx="1"/>
          </p:nvPr>
        </p:nvSpPr>
        <p:spPr/>
        <p:txBody>
          <a:bodyPr/>
          <a:lstStyle/>
          <a:p>
            <a:endParaRPr lang="en-US"/>
          </a:p>
        </p:txBody>
      </p:sp>
      <p:sp>
        <p:nvSpPr>
          <p:cNvPr id="4" name="Footer Placeholder 3"/>
          <p:cNvSpPr>
            <a:spLocks noGrp="1"/>
          </p:cNvSpPr>
          <p:nvPr>
            <p:ph type="ftr" sz="quarter" idx="11"/>
          </p:nvPr>
        </p:nvSpPr>
        <p:spPr/>
        <p:txBody>
          <a:bodyPr/>
          <a:lstStyle/>
          <a:p>
            <a:pPr algn="ctr">
              <a:defRPr/>
            </a:pPr>
            <a:r>
              <a:rPr lang="en-US" smtClean="0"/>
              <a:t>©USC-CSSE               CSEE&amp;T 2013</a:t>
            </a:r>
            <a:endParaRPr lang="en-US" dirty="0"/>
          </a:p>
        </p:txBody>
      </p:sp>
      <p:sp>
        <p:nvSpPr>
          <p:cNvPr id="5" name="Slide Number Placeholder 4"/>
          <p:cNvSpPr>
            <a:spLocks noGrp="1"/>
          </p:cNvSpPr>
          <p:nvPr>
            <p:ph type="sldNum" sz="quarter" idx="12"/>
          </p:nvPr>
        </p:nvSpPr>
        <p:spPr/>
        <p:txBody>
          <a:bodyPr/>
          <a:lstStyle/>
          <a:p>
            <a:pPr>
              <a:defRPr/>
            </a:pPr>
            <a:fld id="{0FD8A5CA-91EE-4CE1-93D8-CF2DE3A5E030}" type="slidenum">
              <a:rPr lang="en-US" smtClean="0"/>
              <a:pPr>
                <a:defRPr/>
              </a:pPr>
              <a:t>13</a:t>
            </a:fld>
            <a:endParaRPr lang="en-US" dirty="0"/>
          </a:p>
        </p:txBody>
      </p:sp>
      <p:pic>
        <p:nvPicPr>
          <p:cNvPr id="2051" name="Picture 3" descr="Summary of Risk Ranki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1600199"/>
            <a:ext cx="7467600" cy="48778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ight Arrow 5"/>
          <p:cNvSpPr/>
          <p:nvPr/>
        </p:nvSpPr>
        <p:spPr bwMode="auto">
          <a:xfrm rot="2586531">
            <a:off x="1729124" y="6235554"/>
            <a:ext cx="381000" cy="304800"/>
          </a:xfrm>
          <a:prstGeom prst="rightArrow">
            <a:avLst/>
          </a:prstGeom>
          <a:solidFill>
            <a:schemeClr val="accent1"/>
          </a:solid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400" b="0" i="0" u="none" strike="noStrike" cap="none" normalizeH="0" baseline="0" smtClean="0">
              <a:ln>
                <a:noFill/>
              </a:ln>
              <a:solidFill>
                <a:schemeClr val="tx1"/>
              </a:solidFill>
              <a:effectLst/>
              <a:latin typeface="Times New Roman" pitchFamily="18" charset="0"/>
            </a:endParaRPr>
          </a:p>
        </p:txBody>
      </p:sp>
      <p:sp>
        <p:nvSpPr>
          <p:cNvPr id="9" name="Right Arrow 8"/>
          <p:cNvSpPr/>
          <p:nvPr/>
        </p:nvSpPr>
        <p:spPr bwMode="auto">
          <a:xfrm rot="13170988">
            <a:off x="1699168" y="5572783"/>
            <a:ext cx="381000" cy="304800"/>
          </a:xfrm>
          <a:prstGeom prst="rightArrow">
            <a:avLst/>
          </a:prstGeom>
          <a:solidFill>
            <a:schemeClr val="accent1"/>
          </a:solid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400" b="0" i="0" u="none" strike="noStrike" cap="none" normalizeH="0" baseline="0" smtClean="0">
              <a:ln>
                <a:noFill/>
              </a:ln>
              <a:solidFill>
                <a:schemeClr val="tx1"/>
              </a:solidFill>
              <a:effectLst/>
              <a:latin typeface="Times New Roman" pitchFamily="18" charset="0"/>
            </a:endParaRPr>
          </a:p>
        </p:txBody>
      </p:sp>
      <p:sp>
        <p:nvSpPr>
          <p:cNvPr id="10" name="Right Arrow 9"/>
          <p:cNvSpPr/>
          <p:nvPr/>
        </p:nvSpPr>
        <p:spPr bwMode="auto">
          <a:xfrm rot="13170988">
            <a:off x="4168231" y="5307222"/>
            <a:ext cx="381000" cy="304800"/>
          </a:xfrm>
          <a:prstGeom prst="rightArrow">
            <a:avLst/>
          </a:prstGeom>
          <a:solidFill>
            <a:schemeClr val="accent1"/>
          </a:solid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400" b="0" i="0" u="none" strike="noStrike" cap="none" normalizeH="0" baseline="0" smtClean="0">
              <a:ln>
                <a:noFill/>
              </a:ln>
              <a:solidFill>
                <a:schemeClr val="tx1"/>
              </a:solidFill>
              <a:effectLst/>
              <a:latin typeface="Times New Roman" pitchFamily="18" charset="0"/>
            </a:endParaRPr>
          </a:p>
        </p:txBody>
      </p:sp>
      <p:sp>
        <p:nvSpPr>
          <p:cNvPr id="11" name="Right Arrow 10"/>
          <p:cNvSpPr/>
          <p:nvPr/>
        </p:nvSpPr>
        <p:spPr bwMode="auto">
          <a:xfrm rot="2586531">
            <a:off x="5310524" y="5359521"/>
            <a:ext cx="381000" cy="304800"/>
          </a:xfrm>
          <a:prstGeom prst="rightArrow">
            <a:avLst/>
          </a:prstGeom>
          <a:solidFill>
            <a:schemeClr val="accent1"/>
          </a:solid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400" b="0" i="0" u="none" strike="noStrike" cap="none" normalizeH="0" baseline="0" smtClean="0">
              <a:ln>
                <a:noFill/>
              </a:ln>
              <a:solidFill>
                <a:schemeClr val="tx1"/>
              </a:solidFill>
              <a:effectLst/>
              <a:latin typeface="Times New Roman" pitchFamily="18" charset="0"/>
            </a:endParaRPr>
          </a:p>
        </p:txBody>
      </p:sp>
      <p:sp>
        <p:nvSpPr>
          <p:cNvPr id="12" name="Right Arrow 11"/>
          <p:cNvSpPr/>
          <p:nvPr/>
        </p:nvSpPr>
        <p:spPr bwMode="auto">
          <a:xfrm rot="2586531">
            <a:off x="4976477" y="5068440"/>
            <a:ext cx="381000" cy="304800"/>
          </a:xfrm>
          <a:prstGeom prst="rightArrow">
            <a:avLst/>
          </a:prstGeom>
          <a:solidFill>
            <a:schemeClr val="accent1"/>
          </a:solid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400" b="0" i="0" u="none" strike="noStrike" cap="none" normalizeH="0" baseline="0" smtClean="0">
              <a:ln>
                <a:noFill/>
              </a:ln>
              <a:solidFill>
                <a:schemeClr val="tx1"/>
              </a:solidFill>
              <a:effectLst/>
              <a:latin typeface="Times New Roman" pitchFamily="18" charset="0"/>
            </a:endParaRPr>
          </a:p>
        </p:txBody>
      </p:sp>
      <p:sp>
        <p:nvSpPr>
          <p:cNvPr id="13" name="Right Arrow 12"/>
          <p:cNvSpPr/>
          <p:nvPr/>
        </p:nvSpPr>
        <p:spPr bwMode="auto">
          <a:xfrm rot="2586531">
            <a:off x="6301124" y="5533011"/>
            <a:ext cx="381000" cy="304800"/>
          </a:xfrm>
          <a:prstGeom prst="rightArrow">
            <a:avLst/>
          </a:prstGeom>
          <a:solidFill>
            <a:schemeClr val="accent1"/>
          </a:solid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400" b="0" i="0" u="none" strike="noStrike" cap="none" normalizeH="0" baseline="0" smtClean="0">
              <a:ln>
                <a:noFill/>
              </a:ln>
              <a:solidFill>
                <a:schemeClr val="tx1"/>
              </a:solidFill>
              <a:effectLst/>
              <a:latin typeface="Times New Roman" pitchFamily="18" charset="0"/>
            </a:endParaRPr>
          </a:p>
        </p:txBody>
      </p:sp>
      <p:sp>
        <p:nvSpPr>
          <p:cNvPr id="14" name="Right Arrow 13"/>
          <p:cNvSpPr/>
          <p:nvPr/>
        </p:nvSpPr>
        <p:spPr bwMode="auto">
          <a:xfrm rot="13170988">
            <a:off x="4854030" y="6208201"/>
            <a:ext cx="381000" cy="304800"/>
          </a:xfrm>
          <a:prstGeom prst="rightArrow">
            <a:avLst/>
          </a:prstGeom>
          <a:solidFill>
            <a:schemeClr val="accent1"/>
          </a:solid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400" b="0" i="0" u="none" strike="noStrike" cap="none" normalizeH="0" baseline="0" smtClean="0">
              <a:ln>
                <a:noFill/>
              </a:ln>
              <a:solidFill>
                <a:schemeClr val="tx1"/>
              </a:solidFill>
              <a:effectLst/>
              <a:latin typeface="Times New Roman" pitchFamily="18" charset="0"/>
            </a:endParaRPr>
          </a:p>
        </p:txBody>
      </p:sp>
    </p:spTree>
    <p:extLst>
      <p:ext uri="{BB962C8B-B14F-4D97-AF65-F5344CB8AC3E}">
        <p14:creationId xmlns:p14="http://schemas.microsoft.com/office/powerpoint/2010/main" val="57722883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ontent Placeholder 5"/>
          <p:cNvGraphicFramePr>
            <a:graphicFrameLocks noGrp="1"/>
          </p:cNvGraphicFramePr>
          <p:nvPr>
            <p:ph idx="1"/>
            <p:extLst>
              <p:ext uri="{D42A27DB-BD31-4B8C-83A1-F6EECF244321}">
                <p14:modId xmlns:p14="http://schemas.microsoft.com/office/powerpoint/2010/main" val="1394859642"/>
              </p:ext>
            </p:extLst>
          </p:nvPr>
        </p:nvGraphicFramePr>
        <p:xfrm>
          <a:off x="304800" y="761998"/>
          <a:ext cx="8686800" cy="5784819"/>
        </p:xfrm>
        <a:graphic>
          <a:graphicData uri="http://schemas.openxmlformats.org/drawingml/2006/table">
            <a:tbl>
              <a:tblPr firstRow="1" bandRow="1">
                <a:tableStyleId>{F5AB1C69-6EDB-4FF4-983F-18BD219EF322}</a:tableStyleId>
              </a:tblPr>
              <a:tblGrid>
                <a:gridCol w="4419600"/>
                <a:gridCol w="4267200"/>
              </a:tblGrid>
              <a:tr h="466775">
                <a:tc>
                  <a:txBody>
                    <a:bodyPr/>
                    <a:lstStyle/>
                    <a:p>
                      <a:pPr marL="0" marR="0" algn="ctr">
                        <a:lnSpc>
                          <a:spcPts val="1300"/>
                        </a:lnSpc>
                        <a:spcBef>
                          <a:spcPts val="0"/>
                        </a:spcBef>
                        <a:spcAft>
                          <a:spcPts val="0"/>
                        </a:spcAft>
                        <a:tabLst>
                          <a:tab pos="15240" algn="l"/>
                        </a:tabLst>
                      </a:pPr>
                      <a:r>
                        <a:rPr lang="en-US" sz="1400" dirty="0">
                          <a:effectLst/>
                        </a:rPr>
                        <a:t>Top 10 Risks in Software industry </a:t>
                      </a:r>
                      <a:r>
                        <a:rPr lang="en-US" sz="1400" dirty="0" smtClean="0">
                          <a:effectLst/>
                        </a:rPr>
                        <a:t>(2007)</a:t>
                      </a:r>
                      <a:endParaRPr lang="en-US" sz="1400" dirty="0">
                        <a:effectLst/>
                        <a:latin typeface="Times New Roman"/>
                        <a:ea typeface="Times New Roman"/>
                      </a:endParaRPr>
                    </a:p>
                  </a:txBody>
                  <a:tcPr marL="35415" marR="35415" marT="0" marB="0" anchor="ctr"/>
                </a:tc>
                <a:tc>
                  <a:txBody>
                    <a:bodyPr/>
                    <a:lstStyle/>
                    <a:p>
                      <a:pPr marL="0" marR="0" algn="ctr">
                        <a:lnSpc>
                          <a:spcPts val="1300"/>
                        </a:lnSpc>
                        <a:spcBef>
                          <a:spcPts val="0"/>
                        </a:spcBef>
                        <a:spcAft>
                          <a:spcPts val="0"/>
                        </a:spcAft>
                        <a:tabLst>
                          <a:tab pos="15240" algn="l"/>
                        </a:tabLst>
                      </a:pPr>
                      <a:r>
                        <a:rPr lang="en-US" sz="1400" dirty="0">
                          <a:effectLst/>
                        </a:rPr>
                        <a:t>Top 10 Risks in Software engineering class (2010)</a:t>
                      </a:r>
                      <a:endParaRPr lang="en-US" sz="1400" dirty="0">
                        <a:effectLst/>
                        <a:latin typeface="Times New Roman"/>
                        <a:ea typeface="Times New Roman"/>
                      </a:endParaRPr>
                    </a:p>
                  </a:txBody>
                  <a:tcPr marL="35415" marR="35415" marT="0" marB="0" anchor="ctr"/>
                </a:tc>
              </a:tr>
              <a:tr h="603217">
                <a:tc>
                  <a:txBody>
                    <a:bodyPr/>
                    <a:lstStyle/>
                    <a:p>
                      <a:pPr marL="0" marR="0" fontAlgn="base">
                        <a:spcBef>
                          <a:spcPts val="0"/>
                        </a:spcBef>
                        <a:spcAft>
                          <a:spcPts val="0"/>
                        </a:spcAft>
                      </a:pPr>
                      <a:r>
                        <a:rPr lang="en-US" sz="1400" dirty="0">
                          <a:effectLst/>
                        </a:rPr>
                        <a:t>1. Architecture complexity,  quality tradeoffs </a:t>
                      </a:r>
                      <a:endParaRPr lang="en-US" sz="1400" dirty="0">
                        <a:effectLst/>
                        <a:latin typeface="Times New Roman"/>
                        <a:ea typeface="Times New Roman"/>
                      </a:endParaRPr>
                    </a:p>
                  </a:txBody>
                  <a:tcPr marL="35415" marR="35415" marT="0" marB="0" anchor="ctr"/>
                </a:tc>
                <a:tc>
                  <a:txBody>
                    <a:bodyPr/>
                    <a:lstStyle/>
                    <a:p>
                      <a:pPr marL="0" marR="0">
                        <a:spcBef>
                          <a:spcPts val="0"/>
                        </a:spcBef>
                        <a:spcAft>
                          <a:spcPts val="0"/>
                        </a:spcAft>
                      </a:pPr>
                      <a:r>
                        <a:rPr lang="en-US" sz="1400" dirty="0">
                          <a:effectLst/>
                        </a:rPr>
                        <a:t>1. Architecture complexity, quality tradeoffs</a:t>
                      </a:r>
                      <a:endParaRPr lang="en-US" sz="1400" dirty="0">
                        <a:effectLst/>
                        <a:latin typeface="Times New Roman"/>
                        <a:ea typeface="Times New Roman"/>
                      </a:endParaRPr>
                    </a:p>
                  </a:txBody>
                  <a:tcPr marL="35415" marR="35415" marT="0" marB="0" anchor="ctr"/>
                </a:tc>
              </a:tr>
              <a:tr h="466775">
                <a:tc>
                  <a:txBody>
                    <a:bodyPr/>
                    <a:lstStyle/>
                    <a:p>
                      <a:pPr marL="0" marR="0" fontAlgn="base">
                        <a:spcBef>
                          <a:spcPts val="0"/>
                        </a:spcBef>
                        <a:spcAft>
                          <a:spcPts val="0"/>
                        </a:spcAft>
                      </a:pPr>
                      <a:r>
                        <a:rPr lang="en-US" sz="1400" dirty="0">
                          <a:effectLst/>
                        </a:rPr>
                        <a:t>2. Requirements volatility</a:t>
                      </a:r>
                      <a:endParaRPr lang="en-US" sz="1400" dirty="0">
                        <a:effectLst/>
                        <a:latin typeface="Times New Roman"/>
                        <a:ea typeface="Times New Roman"/>
                      </a:endParaRPr>
                    </a:p>
                  </a:txBody>
                  <a:tcPr marL="35415" marR="35415" marT="0" marB="0" anchor="ctr"/>
                </a:tc>
                <a:tc>
                  <a:txBody>
                    <a:bodyPr/>
                    <a:lstStyle/>
                    <a:p>
                      <a:pPr marL="0" marR="0">
                        <a:spcBef>
                          <a:spcPts val="0"/>
                        </a:spcBef>
                        <a:spcAft>
                          <a:spcPts val="0"/>
                        </a:spcAft>
                      </a:pPr>
                      <a:r>
                        <a:rPr lang="en-US" sz="1400">
                          <a:effectLst/>
                        </a:rPr>
                        <a:t>2. Personnel shortfalls</a:t>
                      </a:r>
                      <a:endParaRPr lang="en-US" sz="1400">
                        <a:effectLst/>
                        <a:latin typeface="Times New Roman"/>
                        <a:ea typeface="Times New Roman"/>
                      </a:endParaRPr>
                    </a:p>
                  </a:txBody>
                  <a:tcPr marL="35415" marR="35415" marT="0" marB="0" anchor="ctr"/>
                </a:tc>
              </a:tr>
              <a:tr h="603217">
                <a:tc>
                  <a:txBody>
                    <a:bodyPr/>
                    <a:lstStyle/>
                    <a:p>
                      <a:pPr marL="0" marR="0" fontAlgn="base">
                        <a:spcBef>
                          <a:spcPts val="0"/>
                        </a:spcBef>
                        <a:spcAft>
                          <a:spcPts val="0"/>
                        </a:spcAft>
                      </a:pPr>
                      <a:r>
                        <a:rPr lang="en-US" sz="1400" dirty="0">
                          <a:effectLst/>
                        </a:rPr>
                        <a:t>3. Acquisition and contracting process mismatches </a:t>
                      </a:r>
                      <a:endParaRPr lang="en-US" sz="1400" dirty="0">
                        <a:effectLst/>
                        <a:latin typeface="Times New Roman"/>
                        <a:ea typeface="Times New Roman"/>
                      </a:endParaRPr>
                    </a:p>
                  </a:txBody>
                  <a:tcPr marL="35415" marR="35415" marT="0" marB="0" anchor="ctr"/>
                </a:tc>
                <a:tc>
                  <a:txBody>
                    <a:bodyPr/>
                    <a:lstStyle/>
                    <a:p>
                      <a:pPr marL="0" marR="0">
                        <a:spcBef>
                          <a:spcPts val="0"/>
                        </a:spcBef>
                        <a:spcAft>
                          <a:spcPts val="0"/>
                        </a:spcAft>
                      </a:pPr>
                      <a:r>
                        <a:rPr lang="en-US" sz="1400">
                          <a:effectLst/>
                        </a:rPr>
                        <a:t>3. Budget and schedule constraints</a:t>
                      </a:r>
                      <a:endParaRPr lang="en-US" sz="1400">
                        <a:effectLst/>
                        <a:latin typeface="Times New Roman"/>
                        <a:ea typeface="Times New Roman"/>
                      </a:endParaRPr>
                    </a:p>
                  </a:txBody>
                  <a:tcPr marL="35415" marR="35415" marT="0" marB="0" anchor="ctr"/>
                </a:tc>
              </a:tr>
              <a:tr h="603217">
                <a:tc>
                  <a:txBody>
                    <a:bodyPr/>
                    <a:lstStyle/>
                    <a:p>
                      <a:pPr marL="0" marR="0" fontAlgn="base">
                        <a:spcBef>
                          <a:spcPts val="0"/>
                        </a:spcBef>
                        <a:spcAft>
                          <a:spcPts val="0"/>
                        </a:spcAft>
                      </a:pPr>
                      <a:r>
                        <a:rPr lang="en-US" sz="1400" dirty="0">
                          <a:effectLst/>
                        </a:rPr>
                        <a:t>4. Budget and schedule</a:t>
                      </a:r>
                      <a:endParaRPr lang="en-US" sz="1400" dirty="0">
                        <a:effectLst/>
                        <a:latin typeface="Times New Roman"/>
                        <a:ea typeface="Times New Roman"/>
                      </a:endParaRPr>
                    </a:p>
                  </a:txBody>
                  <a:tcPr marL="35415" marR="35415" marT="0" marB="0" anchor="ctr"/>
                </a:tc>
                <a:tc>
                  <a:txBody>
                    <a:bodyPr/>
                    <a:lstStyle/>
                    <a:p>
                      <a:pPr marL="0" marR="0">
                        <a:spcBef>
                          <a:spcPts val="0"/>
                        </a:spcBef>
                        <a:spcAft>
                          <a:spcPts val="0"/>
                        </a:spcAft>
                      </a:pPr>
                      <a:r>
                        <a:rPr lang="en-US" sz="1400">
                          <a:effectLst/>
                        </a:rPr>
                        <a:t>4. COTS and other independently evolving systems</a:t>
                      </a:r>
                      <a:endParaRPr lang="en-US" sz="1400">
                        <a:effectLst/>
                        <a:latin typeface="Times New Roman"/>
                        <a:ea typeface="Times New Roman"/>
                      </a:endParaRPr>
                    </a:p>
                  </a:txBody>
                  <a:tcPr marL="35415" marR="35415" marT="0" marB="0" anchor="ctr"/>
                </a:tc>
              </a:tr>
              <a:tr h="603217">
                <a:tc>
                  <a:txBody>
                    <a:bodyPr/>
                    <a:lstStyle/>
                    <a:p>
                      <a:pPr marL="0" marR="0" fontAlgn="base">
                        <a:spcBef>
                          <a:spcPts val="0"/>
                        </a:spcBef>
                        <a:spcAft>
                          <a:spcPts val="0"/>
                        </a:spcAft>
                      </a:pPr>
                      <a:r>
                        <a:rPr lang="en-US" sz="1400" dirty="0">
                          <a:effectLst/>
                        </a:rPr>
                        <a:t>5. Customer-developer-user</a:t>
                      </a:r>
                      <a:endParaRPr lang="en-US" sz="1400" dirty="0">
                        <a:effectLst/>
                        <a:latin typeface="Times New Roman"/>
                        <a:ea typeface="Times New Roman"/>
                      </a:endParaRPr>
                    </a:p>
                  </a:txBody>
                  <a:tcPr marL="35415" marR="35415" marT="0" marB="0" anchor="ctr"/>
                </a:tc>
                <a:tc>
                  <a:txBody>
                    <a:bodyPr/>
                    <a:lstStyle/>
                    <a:p>
                      <a:pPr marL="0" marR="0">
                        <a:spcBef>
                          <a:spcPts val="0"/>
                        </a:spcBef>
                        <a:spcAft>
                          <a:spcPts val="0"/>
                        </a:spcAft>
                      </a:pPr>
                      <a:r>
                        <a:rPr lang="en-US" sz="1400" dirty="0">
                          <a:effectLst/>
                        </a:rPr>
                        <a:t>5. Customer-developer-user team cohesion</a:t>
                      </a:r>
                      <a:endParaRPr lang="en-US" sz="1400" dirty="0">
                        <a:effectLst/>
                        <a:latin typeface="Times New Roman"/>
                        <a:ea typeface="Times New Roman"/>
                      </a:endParaRPr>
                    </a:p>
                  </a:txBody>
                  <a:tcPr marL="35415" marR="35415" marT="0" marB="0" anchor="ctr"/>
                </a:tc>
              </a:tr>
              <a:tr h="463584">
                <a:tc>
                  <a:txBody>
                    <a:bodyPr/>
                    <a:lstStyle/>
                    <a:p>
                      <a:pPr marL="0" marR="0" fontAlgn="base">
                        <a:spcBef>
                          <a:spcPts val="0"/>
                        </a:spcBef>
                        <a:spcAft>
                          <a:spcPts val="0"/>
                        </a:spcAft>
                      </a:pPr>
                      <a:r>
                        <a:rPr lang="en-US" sz="1400">
                          <a:effectLst/>
                        </a:rPr>
                        <a:t>6. Requirements mismatch</a:t>
                      </a:r>
                      <a:endParaRPr lang="en-US" sz="1400">
                        <a:effectLst/>
                        <a:latin typeface="Times New Roman"/>
                        <a:ea typeface="Times New Roman"/>
                      </a:endParaRPr>
                    </a:p>
                  </a:txBody>
                  <a:tcPr marL="35415" marR="35415" marT="0" marB="0" anchor="ctr"/>
                </a:tc>
                <a:tc>
                  <a:txBody>
                    <a:bodyPr/>
                    <a:lstStyle/>
                    <a:p>
                      <a:pPr marL="0" marR="0">
                        <a:spcBef>
                          <a:spcPts val="0"/>
                        </a:spcBef>
                        <a:spcAft>
                          <a:spcPts val="0"/>
                        </a:spcAft>
                      </a:pPr>
                      <a:r>
                        <a:rPr lang="en-US" sz="1400">
                          <a:effectLst/>
                        </a:rPr>
                        <a:t>6. Requirements volatility</a:t>
                      </a:r>
                      <a:endParaRPr lang="en-US" sz="1400">
                        <a:effectLst/>
                        <a:latin typeface="Times New Roman"/>
                        <a:ea typeface="Times New Roman"/>
                      </a:endParaRPr>
                    </a:p>
                  </a:txBody>
                  <a:tcPr marL="35415" marR="35415" marT="0" marB="0" anchor="ctr"/>
                </a:tc>
              </a:tr>
              <a:tr h="466775">
                <a:tc>
                  <a:txBody>
                    <a:bodyPr/>
                    <a:lstStyle/>
                    <a:p>
                      <a:pPr marL="0" marR="0" fontAlgn="base">
                        <a:spcBef>
                          <a:spcPts val="0"/>
                        </a:spcBef>
                        <a:spcAft>
                          <a:spcPts val="0"/>
                        </a:spcAft>
                      </a:pPr>
                      <a:r>
                        <a:rPr lang="en-US" sz="1400">
                          <a:effectLst/>
                        </a:rPr>
                        <a:t>7. Personnel shortfalls</a:t>
                      </a:r>
                      <a:endParaRPr lang="en-US" sz="1400">
                        <a:effectLst/>
                        <a:latin typeface="Times New Roman"/>
                        <a:ea typeface="Times New Roman"/>
                      </a:endParaRPr>
                    </a:p>
                  </a:txBody>
                  <a:tcPr marL="35415" marR="35415" marT="0" marB="0" anchor="ctr"/>
                </a:tc>
                <a:tc>
                  <a:txBody>
                    <a:bodyPr/>
                    <a:lstStyle/>
                    <a:p>
                      <a:pPr marL="0" marR="0">
                        <a:spcBef>
                          <a:spcPts val="0"/>
                        </a:spcBef>
                        <a:spcAft>
                          <a:spcPts val="0"/>
                        </a:spcAft>
                      </a:pPr>
                      <a:r>
                        <a:rPr lang="en-US" sz="1400">
                          <a:effectLst/>
                        </a:rPr>
                        <a:t>7. User interface mismatch</a:t>
                      </a:r>
                      <a:endParaRPr lang="en-US" sz="1400">
                        <a:effectLst/>
                        <a:latin typeface="Times New Roman"/>
                        <a:ea typeface="Times New Roman"/>
                      </a:endParaRPr>
                    </a:p>
                  </a:txBody>
                  <a:tcPr marL="35415" marR="35415" marT="0" marB="0" anchor="ctr"/>
                </a:tc>
              </a:tr>
              <a:tr h="466775">
                <a:tc>
                  <a:txBody>
                    <a:bodyPr/>
                    <a:lstStyle/>
                    <a:p>
                      <a:pPr marL="0" marR="0" fontAlgn="base">
                        <a:spcBef>
                          <a:spcPts val="0"/>
                        </a:spcBef>
                        <a:spcAft>
                          <a:spcPts val="0"/>
                        </a:spcAft>
                      </a:pPr>
                      <a:r>
                        <a:rPr lang="en-US" sz="1400">
                          <a:effectLst/>
                        </a:rPr>
                        <a:t>8. COTS</a:t>
                      </a:r>
                      <a:endParaRPr lang="en-US" sz="1400">
                        <a:effectLst/>
                        <a:latin typeface="Times New Roman"/>
                        <a:ea typeface="Times New Roman"/>
                      </a:endParaRPr>
                    </a:p>
                  </a:txBody>
                  <a:tcPr marL="35415" marR="35415" marT="0" marB="0" anchor="ctr"/>
                </a:tc>
                <a:tc>
                  <a:txBody>
                    <a:bodyPr/>
                    <a:lstStyle/>
                    <a:p>
                      <a:pPr marL="0" marR="0">
                        <a:spcBef>
                          <a:spcPts val="0"/>
                        </a:spcBef>
                        <a:spcAft>
                          <a:spcPts val="0"/>
                        </a:spcAft>
                      </a:pPr>
                      <a:r>
                        <a:rPr lang="en-US" sz="1400">
                          <a:effectLst/>
                        </a:rPr>
                        <a:t>8. Process Quality Assurance</a:t>
                      </a:r>
                      <a:endParaRPr lang="en-US" sz="1400">
                        <a:effectLst/>
                        <a:latin typeface="Times New Roman"/>
                        <a:ea typeface="Times New Roman"/>
                      </a:endParaRPr>
                    </a:p>
                  </a:txBody>
                  <a:tcPr marL="35415" marR="35415" marT="0" marB="0" anchor="ctr"/>
                </a:tc>
              </a:tr>
              <a:tr h="438050">
                <a:tc>
                  <a:txBody>
                    <a:bodyPr/>
                    <a:lstStyle/>
                    <a:p>
                      <a:pPr marL="0" marR="0" fontAlgn="base">
                        <a:spcBef>
                          <a:spcPts val="0"/>
                        </a:spcBef>
                        <a:spcAft>
                          <a:spcPts val="0"/>
                        </a:spcAft>
                      </a:pPr>
                      <a:r>
                        <a:rPr lang="en-US" sz="1400">
                          <a:effectLst/>
                        </a:rPr>
                        <a:t>9. Technology maturity</a:t>
                      </a:r>
                      <a:endParaRPr lang="en-US" sz="1400">
                        <a:effectLst/>
                        <a:latin typeface="Times New Roman"/>
                        <a:ea typeface="Times New Roman"/>
                      </a:endParaRPr>
                    </a:p>
                  </a:txBody>
                  <a:tcPr marL="35415" marR="35415" marT="0" marB="0" anchor="ctr"/>
                </a:tc>
                <a:tc>
                  <a:txBody>
                    <a:bodyPr/>
                    <a:lstStyle/>
                    <a:p>
                      <a:pPr marL="0" marR="0">
                        <a:spcBef>
                          <a:spcPts val="0"/>
                        </a:spcBef>
                        <a:spcAft>
                          <a:spcPts val="0"/>
                        </a:spcAft>
                      </a:pPr>
                      <a:r>
                        <a:rPr lang="en-US" sz="1400">
                          <a:effectLst/>
                        </a:rPr>
                        <a:t>9. Requirements mismatch</a:t>
                      </a:r>
                      <a:endParaRPr lang="en-US" sz="1400">
                        <a:effectLst/>
                        <a:latin typeface="Times New Roman"/>
                        <a:ea typeface="Times New Roman"/>
                      </a:endParaRPr>
                    </a:p>
                  </a:txBody>
                  <a:tcPr marL="35415" marR="35415" marT="0" marB="0" anchor="ctr"/>
                </a:tc>
              </a:tr>
              <a:tr h="603217">
                <a:tc>
                  <a:txBody>
                    <a:bodyPr/>
                    <a:lstStyle/>
                    <a:p>
                      <a:pPr marL="0" marR="0" fontAlgn="base">
                        <a:spcBef>
                          <a:spcPts val="0"/>
                        </a:spcBef>
                        <a:spcAft>
                          <a:spcPts val="0"/>
                        </a:spcAft>
                      </a:pPr>
                      <a:r>
                        <a:rPr lang="en-US" sz="1400">
                          <a:effectLst/>
                        </a:rPr>
                        <a:t>10. Migration complexity</a:t>
                      </a:r>
                      <a:endParaRPr lang="en-US" sz="1400">
                        <a:effectLst/>
                        <a:latin typeface="Times New Roman"/>
                        <a:ea typeface="Times New Roman"/>
                      </a:endParaRPr>
                    </a:p>
                  </a:txBody>
                  <a:tcPr marL="35415" marR="35415" marT="0" marB="0" anchor="ctr"/>
                </a:tc>
                <a:tc>
                  <a:txBody>
                    <a:bodyPr/>
                    <a:lstStyle/>
                    <a:p>
                      <a:pPr marL="0" marR="0">
                        <a:spcBef>
                          <a:spcPts val="0"/>
                        </a:spcBef>
                        <a:spcAft>
                          <a:spcPts val="0"/>
                        </a:spcAft>
                      </a:pPr>
                      <a:r>
                        <a:rPr lang="en-US" sz="1400" dirty="0">
                          <a:effectLst/>
                        </a:rPr>
                        <a:t>10. Acquisition and contracting </a:t>
                      </a:r>
                      <a:r>
                        <a:rPr lang="en-US" sz="1400" dirty="0" smtClean="0">
                          <a:effectLst/>
                        </a:rPr>
                        <a:t>process mismatches</a:t>
                      </a:r>
                      <a:endParaRPr lang="en-US" sz="1400" dirty="0">
                        <a:effectLst/>
                        <a:latin typeface="Times New Roman"/>
                        <a:ea typeface="Times New Roman"/>
                      </a:endParaRPr>
                    </a:p>
                  </a:txBody>
                  <a:tcPr marL="35415" marR="35415" marT="0" marB="0" anchor="ctr"/>
                </a:tc>
              </a:tr>
            </a:tbl>
          </a:graphicData>
        </a:graphic>
      </p:graphicFrame>
      <p:sp>
        <p:nvSpPr>
          <p:cNvPr id="4" name="Footer Placeholder 3"/>
          <p:cNvSpPr>
            <a:spLocks noGrp="1"/>
          </p:cNvSpPr>
          <p:nvPr>
            <p:ph type="ftr" sz="quarter" idx="11"/>
          </p:nvPr>
        </p:nvSpPr>
        <p:spPr/>
        <p:txBody>
          <a:bodyPr/>
          <a:lstStyle/>
          <a:p>
            <a:pPr algn="ctr">
              <a:defRPr/>
            </a:pPr>
            <a:r>
              <a:rPr lang="en-US" smtClean="0"/>
              <a:t>©USC-CSSE               CSEE&amp;T 2013</a:t>
            </a:r>
            <a:endParaRPr lang="en-US" dirty="0"/>
          </a:p>
        </p:txBody>
      </p:sp>
      <p:sp>
        <p:nvSpPr>
          <p:cNvPr id="5" name="Slide Number Placeholder 4"/>
          <p:cNvSpPr>
            <a:spLocks noGrp="1"/>
          </p:cNvSpPr>
          <p:nvPr>
            <p:ph type="sldNum" sz="quarter" idx="12"/>
          </p:nvPr>
        </p:nvSpPr>
        <p:spPr/>
        <p:txBody>
          <a:bodyPr/>
          <a:lstStyle/>
          <a:p>
            <a:pPr>
              <a:defRPr/>
            </a:pPr>
            <a:fld id="{0FD8A5CA-91EE-4CE1-93D8-CF2DE3A5E030}" type="slidenum">
              <a:rPr lang="en-US" smtClean="0"/>
              <a:pPr>
                <a:defRPr/>
              </a:pPr>
              <a:t>14</a:t>
            </a:fld>
            <a:endParaRPr lang="en-US" dirty="0"/>
          </a:p>
        </p:txBody>
      </p:sp>
      <p:sp>
        <p:nvSpPr>
          <p:cNvPr id="2" name="Left-Right Arrow 1"/>
          <p:cNvSpPr/>
          <p:nvPr/>
        </p:nvSpPr>
        <p:spPr bwMode="auto">
          <a:xfrm>
            <a:off x="4191000" y="1447800"/>
            <a:ext cx="381000" cy="228600"/>
          </a:xfrm>
          <a:prstGeom prst="leftRightArrow">
            <a:avLst/>
          </a:prstGeom>
          <a:solidFill>
            <a:schemeClr val="accent1"/>
          </a:solid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400" b="0" i="0" u="none" strike="noStrike" cap="none" normalizeH="0" baseline="0" smtClean="0">
              <a:ln>
                <a:noFill/>
              </a:ln>
              <a:solidFill>
                <a:schemeClr val="tx1"/>
              </a:solidFill>
              <a:effectLst/>
              <a:latin typeface="Times New Roman" pitchFamily="18" charset="0"/>
            </a:endParaRPr>
          </a:p>
        </p:txBody>
      </p:sp>
      <p:sp>
        <p:nvSpPr>
          <p:cNvPr id="11" name="Left-Right Arrow 10"/>
          <p:cNvSpPr/>
          <p:nvPr/>
        </p:nvSpPr>
        <p:spPr bwMode="auto">
          <a:xfrm>
            <a:off x="4191000" y="3657600"/>
            <a:ext cx="381000" cy="228600"/>
          </a:xfrm>
          <a:prstGeom prst="leftRightArrow">
            <a:avLst/>
          </a:prstGeom>
          <a:solidFill>
            <a:schemeClr val="accent1"/>
          </a:solid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400" b="0" i="0" u="none" strike="noStrike" cap="none" normalizeH="0" baseline="0" smtClean="0">
              <a:ln>
                <a:noFill/>
              </a:ln>
              <a:solidFill>
                <a:schemeClr val="tx1"/>
              </a:solidFill>
              <a:effectLst/>
              <a:latin typeface="Times New Roman" pitchFamily="18" charset="0"/>
            </a:endParaRPr>
          </a:p>
        </p:txBody>
      </p:sp>
    </p:spTree>
    <p:extLst>
      <p:ext uri="{BB962C8B-B14F-4D97-AF65-F5344CB8AC3E}">
        <p14:creationId xmlns:p14="http://schemas.microsoft.com/office/powerpoint/2010/main" val="202272747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ontent Placeholder 5"/>
          <p:cNvGraphicFramePr>
            <a:graphicFrameLocks noGrp="1"/>
          </p:cNvGraphicFramePr>
          <p:nvPr>
            <p:ph idx="1"/>
            <p:extLst>
              <p:ext uri="{D42A27DB-BD31-4B8C-83A1-F6EECF244321}">
                <p14:modId xmlns:p14="http://schemas.microsoft.com/office/powerpoint/2010/main" val="389948670"/>
              </p:ext>
            </p:extLst>
          </p:nvPr>
        </p:nvGraphicFramePr>
        <p:xfrm>
          <a:off x="304800" y="761998"/>
          <a:ext cx="8686800" cy="5784819"/>
        </p:xfrm>
        <a:graphic>
          <a:graphicData uri="http://schemas.openxmlformats.org/drawingml/2006/table">
            <a:tbl>
              <a:tblPr firstRow="1" bandRow="1">
                <a:tableStyleId>{F5AB1C69-6EDB-4FF4-983F-18BD219EF322}</a:tableStyleId>
              </a:tblPr>
              <a:tblGrid>
                <a:gridCol w="4419600"/>
                <a:gridCol w="4267200"/>
              </a:tblGrid>
              <a:tr h="466775">
                <a:tc>
                  <a:txBody>
                    <a:bodyPr/>
                    <a:lstStyle/>
                    <a:p>
                      <a:pPr marL="0" marR="0" algn="ctr">
                        <a:lnSpc>
                          <a:spcPts val="1300"/>
                        </a:lnSpc>
                        <a:spcBef>
                          <a:spcPts val="0"/>
                        </a:spcBef>
                        <a:spcAft>
                          <a:spcPts val="0"/>
                        </a:spcAft>
                        <a:tabLst>
                          <a:tab pos="15240" algn="l"/>
                        </a:tabLst>
                      </a:pPr>
                      <a:r>
                        <a:rPr lang="en-US" sz="1400" dirty="0">
                          <a:effectLst/>
                        </a:rPr>
                        <a:t>Top 10 Risks in Software industry </a:t>
                      </a:r>
                      <a:r>
                        <a:rPr lang="en-US" sz="1400" dirty="0" smtClean="0">
                          <a:effectLst/>
                        </a:rPr>
                        <a:t>(2007)</a:t>
                      </a:r>
                      <a:endParaRPr lang="en-US" sz="1400" dirty="0">
                        <a:effectLst/>
                        <a:latin typeface="Times New Roman"/>
                        <a:ea typeface="Times New Roman"/>
                      </a:endParaRPr>
                    </a:p>
                  </a:txBody>
                  <a:tcPr marL="35415" marR="35415" marT="0" marB="0" anchor="ctr"/>
                </a:tc>
                <a:tc>
                  <a:txBody>
                    <a:bodyPr/>
                    <a:lstStyle/>
                    <a:p>
                      <a:pPr marL="0" marR="0" algn="ctr">
                        <a:lnSpc>
                          <a:spcPts val="1300"/>
                        </a:lnSpc>
                        <a:spcBef>
                          <a:spcPts val="0"/>
                        </a:spcBef>
                        <a:spcAft>
                          <a:spcPts val="0"/>
                        </a:spcAft>
                        <a:tabLst>
                          <a:tab pos="15240" algn="l"/>
                        </a:tabLst>
                      </a:pPr>
                      <a:r>
                        <a:rPr lang="en-US" sz="1400" dirty="0">
                          <a:effectLst/>
                        </a:rPr>
                        <a:t>Top 10 Risks in Software engineering </a:t>
                      </a:r>
                      <a:r>
                        <a:rPr lang="en-US" sz="1400" dirty="0" smtClean="0">
                          <a:effectLst/>
                        </a:rPr>
                        <a:t>class</a:t>
                      </a:r>
                      <a:endParaRPr lang="en-US" sz="1400" dirty="0">
                        <a:effectLst/>
                        <a:latin typeface="Times New Roman"/>
                        <a:ea typeface="Times New Roman"/>
                      </a:endParaRPr>
                    </a:p>
                  </a:txBody>
                  <a:tcPr marL="35415" marR="35415" marT="0" marB="0" anchor="ctr"/>
                </a:tc>
              </a:tr>
              <a:tr h="603217">
                <a:tc>
                  <a:txBody>
                    <a:bodyPr/>
                    <a:lstStyle/>
                    <a:p>
                      <a:pPr marL="0" marR="0" fontAlgn="base">
                        <a:spcBef>
                          <a:spcPts val="0"/>
                        </a:spcBef>
                        <a:spcAft>
                          <a:spcPts val="0"/>
                        </a:spcAft>
                      </a:pPr>
                      <a:r>
                        <a:rPr lang="en-US" sz="1400" dirty="0">
                          <a:effectLst/>
                        </a:rPr>
                        <a:t>1. Architecture complexity,  quality tradeoffs </a:t>
                      </a:r>
                      <a:endParaRPr lang="en-US" sz="1400" dirty="0">
                        <a:effectLst/>
                        <a:latin typeface="Times New Roman"/>
                        <a:ea typeface="Times New Roman"/>
                      </a:endParaRPr>
                    </a:p>
                  </a:txBody>
                  <a:tcPr marL="35415" marR="35415" marT="0" marB="0" anchor="ctr"/>
                </a:tc>
                <a:tc>
                  <a:txBody>
                    <a:bodyPr/>
                    <a:lstStyle/>
                    <a:p>
                      <a:pPr marL="0" marR="0">
                        <a:spcBef>
                          <a:spcPts val="0"/>
                        </a:spcBef>
                        <a:spcAft>
                          <a:spcPts val="0"/>
                        </a:spcAft>
                      </a:pPr>
                      <a:r>
                        <a:rPr lang="en-US" sz="1400" dirty="0">
                          <a:effectLst/>
                        </a:rPr>
                        <a:t>1. Architecture complexity, quality tradeoffs</a:t>
                      </a:r>
                      <a:endParaRPr lang="en-US" sz="1400" dirty="0">
                        <a:effectLst/>
                        <a:latin typeface="Times New Roman"/>
                        <a:ea typeface="Times New Roman"/>
                      </a:endParaRPr>
                    </a:p>
                  </a:txBody>
                  <a:tcPr marL="35415" marR="35415" marT="0" marB="0" anchor="ctr"/>
                </a:tc>
              </a:tr>
              <a:tr h="466775">
                <a:tc>
                  <a:txBody>
                    <a:bodyPr/>
                    <a:lstStyle/>
                    <a:p>
                      <a:pPr marL="0" marR="0" fontAlgn="base">
                        <a:spcBef>
                          <a:spcPts val="0"/>
                        </a:spcBef>
                        <a:spcAft>
                          <a:spcPts val="0"/>
                        </a:spcAft>
                      </a:pPr>
                      <a:r>
                        <a:rPr lang="en-US" sz="1400" dirty="0">
                          <a:effectLst/>
                        </a:rPr>
                        <a:t>2. Requirements volatility</a:t>
                      </a:r>
                      <a:endParaRPr lang="en-US" sz="1400" dirty="0">
                        <a:effectLst/>
                        <a:latin typeface="Times New Roman"/>
                        <a:ea typeface="Times New Roman"/>
                      </a:endParaRPr>
                    </a:p>
                  </a:txBody>
                  <a:tcPr marL="35415" marR="35415" marT="0" marB="0" anchor="ctr"/>
                </a:tc>
                <a:tc>
                  <a:txBody>
                    <a:bodyPr/>
                    <a:lstStyle/>
                    <a:p>
                      <a:pPr marL="0" marR="0">
                        <a:spcBef>
                          <a:spcPts val="0"/>
                        </a:spcBef>
                        <a:spcAft>
                          <a:spcPts val="0"/>
                        </a:spcAft>
                      </a:pPr>
                      <a:r>
                        <a:rPr lang="en-US" sz="1400">
                          <a:effectLst/>
                        </a:rPr>
                        <a:t>2. Personnel shortfalls</a:t>
                      </a:r>
                      <a:endParaRPr lang="en-US" sz="1400">
                        <a:effectLst/>
                        <a:latin typeface="Times New Roman"/>
                        <a:ea typeface="Times New Roman"/>
                      </a:endParaRPr>
                    </a:p>
                  </a:txBody>
                  <a:tcPr marL="35415" marR="35415" marT="0" marB="0" anchor="ctr"/>
                </a:tc>
              </a:tr>
              <a:tr h="603217">
                <a:tc>
                  <a:txBody>
                    <a:bodyPr/>
                    <a:lstStyle/>
                    <a:p>
                      <a:pPr marL="0" marR="0" fontAlgn="base">
                        <a:spcBef>
                          <a:spcPts val="0"/>
                        </a:spcBef>
                        <a:spcAft>
                          <a:spcPts val="0"/>
                        </a:spcAft>
                      </a:pPr>
                      <a:r>
                        <a:rPr lang="en-US" sz="1400" dirty="0">
                          <a:effectLst/>
                        </a:rPr>
                        <a:t>3. Acquisition and contracting process mismatches </a:t>
                      </a:r>
                      <a:endParaRPr lang="en-US" sz="1400" dirty="0">
                        <a:effectLst/>
                        <a:latin typeface="Times New Roman"/>
                        <a:ea typeface="Times New Roman"/>
                      </a:endParaRPr>
                    </a:p>
                  </a:txBody>
                  <a:tcPr marL="35415" marR="35415" marT="0" marB="0" anchor="ctr"/>
                </a:tc>
                <a:tc>
                  <a:txBody>
                    <a:bodyPr/>
                    <a:lstStyle/>
                    <a:p>
                      <a:pPr marL="0" marR="0">
                        <a:spcBef>
                          <a:spcPts val="0"/>
                        </a:spcBef>
                        <a:spcAft>
                          <a:spcPts val="0"/>
                        </a:spcAft>
                      </a:pPr>
                      <a:r>
                        <a:rPr lang="en-US" sz="1400">
                          <a:effectLst/>
                        </a:rPr>
                        <a:t>3. Budget and schedule constraints</a:t>
                      </a:r>
                      <a:endParaRPr lang="en-US" sz="1400">
                        <a:effectLst/>
                        <a:latin typeface="Times New Roman"/>
                        <a:ea typeface="Times New Roman"/>
                      </a:endParaRPr>
                    </a:p>
                  </a:txBody>
                  <a:tcPr marL="35415" marR="35415" marT="0" marB="0" anchor="ctr"/>
                </a:tc>
              </a:tr>
              <a:tr h="603217">
                <a:tc>
                  <a:txBody>
                    <a:bodyPr/>
                    <a:lstStyle/>
                    <a:p>
                      <a:pPr marL="0" marR="0" fontAlgn="base">
                        <a:spcBef>
                          <a:spcPts val="0"/>
                        </a:spcBef>
                        <a:spcAft>
                          <a:spcPts val="0"/>
                        </a:spcAft>
                      </a:pPr>
                      <a:r>
                        <a:rPr lang="en-US" sz="1400" dirty="0">
                          <a:effectLst/>
                        </a:rPr>
                        <a:t>4. Budget and schedule</a:t>
                      </a:r>
                      <a:endParaRPr lang="en-US" sz="1400" dirty="0">
                        <a:effectLst/>
                        <a:latin typeface="Times New Roman"/>
                        <a:ea typeface="Times New Roman"/>
                      </a:endParaRPr>
                    </a:p>
                  </a:txBody>
                  <a:tcPr marL="35415" marR="35415" marT="0" marB="0" anchor="ctr"/>
                </a:tc>
                <a:tc>
                  <a:txBody>
                    <a:bodyPr/>
                    <a:lstStyle/>
                    <a:p>
                      <a:pPr marL="0" marR="0">
                        <a:spcBef>
                          <a:spcPts val="0"/>
                        </a:spcBef>
                        <a:spcAft>
                          <a:spcPts val="0"/>
                        </a:spcAft>
                      </a:pPr>
                      <a:r>
                        <a:rPr lang="en-US" sz="1400">
                          <a:effectLst/>
                        </a:rPr>
                        <a:t>4. COTS and other independently evolving systems</a:t>
                      </a:r>
                      <a:endParaRPr lang="en-US" sz="1400">
                        <a:effectLst/>
                        <a:latin typeface="Times New Roman"/>
                        <a:ea typeface="Times New Roman"/>
                      </a:endParaRPr>
                    </a:p>
                  </a:txBody>
                  <a:tcPr marL="35415" marR="35415" marT="0" marB="0" anchor="ctr"/>
                </a:tc>
              </a:tr>
              <a:tr h="603217">
                <a:tc>
                  <a:txBody>
                    <a:bodyPr/>
                    <a:lstStyle/>
                    <a:p>
                      <a:pPr marL="0" marR="0" fontAlgn="base">
                        <a:spcBef>
                          <a:spcPts val="0"/>
                        </a:spcBef>
                        <a:spcAft>
                          <a:spcPts val="0"/>
                        </a:spcAft>
                      </a:pPr>
                      <a:r>
                        <a:rPr lang="en-US" sz="1400" dirty="0">
                          <a:effectLst/>
                        </a:rPr>
                        <a:t>5. Customer-developer-user</a:t>
                      </a:r>
                      <a:endParaRPr lang="en-US" sz="1400" dirty="0">
                        <a:effectLst/>
                        <a:latin typeface="Times New Roman"/>
                        <a:ea typeface="Times New Roman"/>
                      </a:endParaRPr>
                    </a:p>
                  </a:txBody>
                  <a:tcPr marL="35415" marR="35415" marT="0" marB="0" anchor="ctr"/>
                </a:tc>
                <a:tc>
                  <a:txBody>
                    <a:bodyPr/>
                    <a:lstStyle/>
                    <a:p>
                      <a:pPr marL="0" marR="0">
                        <a:spcBef>
                          <a:spcPts val="0"/>
                        </a:spcBef>
                        <a:spcAft>
                          <a:spcPts val="0"/>
                        </a:spcAft>
                      </a:pPr>
                      <a:r>
                        <a:rPr lang="en-US" sz="1400" dirty="0">
                          <a:effectLst/>
                        </a:rPr>
                        <a:t>5. Customer-developer-user team cohesion</a:t>
                      </a:r>
                      <a:endParaRPr lang="en-US" sz="1400" dirty="0">
                        <a:effectLst/>
                        <a:latin typeface="Times New Roman"/>
                        <a:ea typeface="Times New Roman"/>
                      </a:endParaRPr>
                    </a:p>
                  </a:txBody>
                  <a:tcPr marL="35415" marR="35415" marT="0" marB="0" anchor="ctr"/>
                </a:tc>
              </a:tr>
              <a:tr h="463584">
                <a:tc>
                  <a:txBody>
                    <a:bodyPr/>
                    <a:lstStyle/>
                    <a:p>
                      <a:pPr marL="0" marR="0" fontAlgn="base">
                        <a:spcBef>
                          <a:spcPts val="0"/>
                        </a:spcBef>
                        <a:spcAft>
                          <a:spcPts val="0"/>
                        </a:spcAft>
                      </a:pPr>
                      <a:r>
                        <a:rPr lang="en-US" sz="1400" dirty="0">
                          <a:effectLst/>
                        </a:rPr>
                        <a:t>6. Requirements mismatch</a:t>
                      </a:r>
                      <a:endParaRPr lang="en-US" sz="1400" dirty="0">
                        <a:effectLst/>
                        <a:latin typeface="Times New Roman"/>
                        <a:ea typeface="Times New Roman"/>
                      </a:endParaRPr>
                    </a:p>
                  </a:txBody>
                  <a:tcPr marL="35415" marR="35415" marT="0" marB="0" anchor="ctr"/>
                </a:tc>
                <a:tc>
                  <a:txBody>
                    <a:bodyPr/>
                    <a:lstStyle/>
                    <a:p>
                      <a:pPr marL="0" marR="0">
                        <a:spcBef>
                          <a:spcPts val="0"/>
                        </a:spcBef>
                        <a:spcAft>
                          <a:spcPts val="0"/>
                        </a:spcAft>
                      </a:pPr>
                      <a:r>
                        <a:rPr lang="en-US" sz="1400" dirty="0">
                          <a:effectLst/>
                        </a:rPr>
                        <a:t>6. Requirements volatility</a:t>
                      </a:r>
                      <a:endParaRPr lang="en-US" sz="1400" dirty="0">
                        <a:effectLst/>
                        <a:latin typeface="Times New Roman"/>
                        <a:ea typeface="Times New Roman"/>
                      </a:endParaRPr>
                    </a:p>
                  </a:txBody>
                  <a:tcPr marL="35415" marR="35415" marT="0" marB="0" anchor="ctr"/>
                </a:tc>
              </a:tr>
              <a:tr h="466775">
                <a:tc>
                  <a:txBody>
                    <a:bodyPr/>
                    <a:lstStyle/>
                    <a:p>
                      <a:pPr marL="0" marR="0" fontAlgn="base">
                        <a:spcBef>
                          <a:spcPts val="0"/>
                        </a:spcBef>
                        <a:spcAft>
                          <a:spcPts val="0"/>
                        </a:spcAft>
                      </a:pPr>
                      <a:r>
                        <a:rPr lang="en-US" sz="1400">
                          <a:effectLst/>
                        </a:rPr>
                        <a:t>7. Personnel shortfalls</a:t>
                      </a:r>
                      <a:endParaRPr lang="en-US" sz="1400">
                        <a:effectLst/>
                        <a:latin typeface="Times New Roman"/>
                        <a:ea typeface="Times New Roman"/>
                      </a:endParaRPr>
                    </a:p>
                  </a:txBody>
                  <a:tcPr marL="35415" marR="35415" marT="0" marB="0" anchor="ctr"/>
                </a:tc>
                <a:tc>
                  <a:txBody>
                    <a:bodyPr/>
                    <a:lstStyle/>
                    <a:p>
                      <a:pPr marL="0" marR="0">
                        <a:spcBef>
                          <a:spcPts val="0"/>
                        </a:spcBef>
                        <a:spcAft>
                          <a:spcPts val="0"/>
                        </a:spcAft>
                      </a:pPr>
                      <a:r>
                        <a:rPr lang="en-US" sz="1400">
                          <a:effectLst/>
                        </a:rPr>
                        <a:t>7. User interface mismatch</a:t>
                      </a:r>
                      <a:endParaRPr lang="en-US" sz="1400">
                        <a:effectLst/>
                        <a:latin typeface="Times New Roman"/>
                        <a:ea typeface="Times New Roman"/>
                      </a:endParaRPr>
                    </a:p>
                  </a:txBody>
                  <a:tcPr marL="35415" marR="35415" marT="0" marB="0" anchor="ctr"/>
                </a:tc>
              </a:tr>
              <a:tr h="466775">
                <a:tc>
                  <a:txBody>
                    <a:bodyPr/>
                    <a:lstStyle/>
                    <a:p>
                      <a:pPr marL="0" marR="0" fontAlgn="base">
                        <a:spcBef>
                          <a:spcPts val="0"/>
                        </a:spcBef>
                        <a:spcAft>
                          <a:spcPts val="0"/>
                        </a:spcAft>
                      </a:pPr>
                      <a:r>
                        <a:rPr lang="en-US" sz="1400">
                          <a:effectLst/>
                        </a:rPr>
                        <a:t>8. COTS</a:t>
                      </a:r>
                      <a:endParaRPr lang="en-US" sz="1400">
                        <a:effectLst/>
                        <a:latin typeface="Times New Roman"/>
                        <a:ea typeface="Times New Roman"/>
                      </a:endParaRPr>
                    </a:p>
                  </a:txBody>
                  <a:tcPr marL="35415" marR="35415" marT="0" marB="0" anchor="ctr"/>
                </a:tc>
                <a:tc>
                  <a:txBody>
                    <a:bodyPr/>
                    <a:lstStyle/>
                    <a:p>
                      <a:pPr marL="0" marR="0">
                        <a:spcBef>
                          <a:spcPts val="0"/>
                        </a:spcBef>
                        <a:spcAft>
                          <a:spcPts val="0"/>
                        </a:spcAft>
                      </a:pPr>
                      <a:r>
                        <a:rPr lang="en-US" sz="1400">
                          <a:effectLst/>
                        </a:rPr>
                        <a:t>8. Process Quality Assurance</a:t>
                      </a:r>
                      <a:endParaRPr lang="en-US" sz="1400">
                        <a:effectLst/>
                        <a:latin typeface="Times New Roman"/>
                        <a:ea typeface="Times New Roman"/>
                      </a:endParaRPr>
                    </a:p>
                  </a:txBody>
                  <a:tcPr marL="35415" marR="35415" marT="0" marB="0" anchor="ctr"/>
                </a:tc>
              </a:tr>
              <a:tr h="438050">
                <a:tc>
                  <a:txBody>
                    <a:bodyPr/>
                    <a:lstStyle/>
                    <a:p>
                      <a:pPr marL="0" marR="0" fontAlgn="base">
                        <a:spcBef>
                          <a:spcPts val="0"/>
                        </a:spcBef>
                        <a:spcAft>
                          <a:spcPts val="0"/>
                        </a:spcAft>
                      </a:pPr>
                      <a:r>
                        <a:rPr lang="en-US" sz="1400">
                          <a:effectLst/>
                        </a:rPr>
                        <a:t>9. Technology maturity</a:t>
                      </a:r>
                      <a:endParaRPr lang="en-US" sz="1400">
                        <a:effectLst/>
                        <a:latin typeface="Times New Roman"/>
                        <a:ea typeface="Times New Roman"/>
                      </a:endParaRPr>
                    </a:p>
                  </a:txBody>
                  <a:tcPr marL="35415" marR="35415" marT="0" marB="0" anchor="ctr"/>
                </a:tc>
                <a:tc>
                  <a:txBody>
                    <a:bodyPr/>
                    <a:lstStyle/>
                    <a:p>
                      <a:pPr marL="0" marR="0">
                        <a:spcBef>
                          <a:spcPts val="0"/>
                        </a:spcBef>
                        <a:spcAft>
                          <a:spcPts val="0"/>
                        </a:spcAft>
                      </a:pPr>
                      <a:r>
                        <a:rPr lang="en-US" sz="1400">
                          <a:effectLst/>
                        </a:rPr>
                        <a:t>9. Requirements mismatch</a:t>
                      </a:r>
                      <a:endParaRPr lang="en-US" sz="1400">
                        <a:effectLst/>
                        <a:latin typeface="Times New Roman"/>
                        <a:ea typeface="Times New Roman"/>
                      </a:endParaRPr>
                    </a:p>
                  </a:txBody>
                  <a:tcPr marL="35415" marR="35415" marT="0" marB="0" anchor="ctr"/>
                </a:tc>
              </a:tr>
              <a:tr h="603217">
                <a:tc>
                  <a:txBody>
                    <a:bodyPr/>
                    <a:lstStyle/>
                    <a:p>
                      <a:pPr marL="0" marR="0" fontAlgn="base">
                        <a:spcBef>
                          <a:spcPts val="0"/>
                        </a:spcBef>
                        <a:spcAft>
                          <a:spcPts val="0"/>
                        </a:spcAft>
                      </a:pPr>
                      <a:r>
                        <a:rPr lang="en-US" sz="1400">
                          <a:effectLst/>
                        </a:rPr>
                        <a:t>10. Migration complexity</a:t>
                      </a:r>
                      <a:endParaRPr lang="en-US" sz="1400">
                        <a:effectLst/>
                        <a:latin typeface="Times New Roman"/>
                        <a:ea typeface="Times New Roman"/>
                      </a:endParaRPr>
                    </a:p>
                  </a:txBody>
                  <a:tcPr marL="35415" marR="35415" marT="0" marB="0" anchor="ctr"/>
                </a:tc>
                <a:tc>
                  <a:txBody>
                    <a:bodyPr/>
                    <a:lstStyle/>
                    <a:p>
                      <a:pPr marL="0" marR="0">
                        <a:spcBef>
                          <a:spcPts val="0"/>
                        </a:spcBef>
                        <a:spcAft>
                          <a:spcPts val="0"/>
                        </a:spcAft>
                      </a:pPr>
                      <a:r>
                        <a:rPr lang="en-US" sz="1400" dirty="0">
                          <a:effectLst/>
                        </a:rPr>
                        <a:t>10. Acquisition and contracting </a:t>
                      </a:r>
                      <a:r>
                        <a:rPr lang="en-US" sz="1400" dirty="0" smtClean="0">
                          <a:effectLst/>
                        </a:rPr>
                        <a:t>process mismatches</a:t>
                      </a:r>
                      <a:endParaRPr lang="en-US" sz="1400" dirty="0">
                        <a:effectLst/>
                        <a:latin typeface="Times New Roman"/>
                        <a:ea typeface="Times New Roman"/>
                      </a:endParaRPr>
                    </a:p>
                  </a:txBody>
                  <a:tcPr marL="35415" marR="35415" marT="0" marB="0" anchor="ctr"/>
                </a:tc>
              </a:tr>
            </a:tbl>
          </a:graphicData>
        </a:graphic>
      </p:graphicFrame>
      <p:sp>
        <p:nvSpPr>
          <p:cNvPr id="4" name="Footer Placeholder 3"/>
          <p:cNvSpPr>
            <a:spLocks noGrp="1"/>
          </p:cNvSpPr>
          <p:nvPr>
            <p:ph type="ftr" sz="quarter" idx="11"/>
          </p:nvPr>
        </p:nvSpPr>
        <p:spPr/>
        <p:txBody>
          <a:bodyPr/>
          <a:lstStyle/>
          <a:p>
            <a:pPr algn="ctr">
              <a:defRPr/>
            </a:pPr>
            <a:r>
              <a:rPr lang="en-US" smtClean="0"/>
              <a:t>©USC-CSSE               CSEE&amp;T 2013</a:t>
            </a:r>
            <a:endParaRPr lang="en-US" dirty="0"/>
          </a:p>
        </p:txBody>
      </p:sp>
      <p:sp>
        <p:nvSpPr>
          <p:cNvPr id="5" name="Slide Number Placeholder 4"/>
          <p:cNvSpPr>
            <a:spLocks noGrp="1"/>
          </p:cNvSpPr>
          <p:nvPr>
            <p:ph type="sldNum" sz="quarter" idx="12"/>
          </p:nvPr>
        </p:nvSpPr>
        <p:spPr/>
        <p:txBody>
          <a:bodyPr/>
          <a:lstStyle/>
          <a:p>
            <a:pPr>
              <a:defRPr/>
            </a:pPr>
            <a:fld id="{0FD8A5CA-91EE-4CE1-93D8-CF2DE3A5E030}" type="slidenum">
              <a:rPr lang="en-US" smtClean="0"/>
              <a:pPr>
                <a:defRPr/>
              </a:pPr>
              <a:t>15</a:t>
            </a:fld>
            <a:endParaRPr lang="en-US" dirty="0"/>
          </a:p>
        </p:txBody>
      </p:sp>
      <p:cxnSp>
        <p:nvCxnSpPr>
          <p:cNvPr id="7" name="Straight Arrow Connector 6"/>
          <p:cNvCxnSpPr/>
          <p:nvPr/>
        </p:nvCxnSpPr>
        <p:spPr bwMode="auto">
          <a:xfrm>
            <a:off x="4191000" y="2057400"/>
            <a:ext cx="609600" cy="2209800"/>
          </a:xfrm>
          <a:prstGeom prst="straightConnector1">
            <a:avLst/>
          </a:prstGeom>
          <a:solidFill>
            <a:schemeClr val="accent1"/>
          </a:solidFill>
          <a:ln w="57150" cap="flat" cmpd="sng" algn="ctr">
            <a:solidFill>
              <a:schemeClr val="accent2"/>
            </a:solidFill>
            <a:prstDash val="solid"/>
            <a:round/>
            <a:headEnd type="none" w="sm" len="sm"/>
            <a:tailEnd type="arrow"/>
          </a:ln>
          <a:effectLst/>
        </p:spPr>
      </p:cxnSp>
      <p:cxnSp>
        <p:nvCxnSpPr>
          <p:cNvPr id="8" name="Straight Arrow Connector 7"/>
          <p:cNvCxnSpPr/>
          <p:nvPr/>
        </p:nvCxnSpPr>
        <p:spPr bwMode="auto">
          <a:xfrm>
            <a:off x="3886200" y="2743200"/>
            <a:ext cx="914400" cy="3429000"/>
          </a:xfrm>
          <a:prstGeom prst="straightConnector1">
            <a:avLst/>
          </a:prstGeom>
          <a:solidFill>
            <a:schemeClr val="accent1"/>
          </a:solidFill>
          <a:ln w="57150" cap="flat" cmpd="sng" algn="ctr">
            <a:solidFill>
              <a:schemeClr val="accent2"/>
            </a:solidFill>
            <a:prstDash val="solid"/>
            <a:round/>
            <a:headEnd type="none" w="sm" len="sm"/>
            <a:tailEnd type="arrow"/>
          </a:ln>
          <a:effectLst/>
        </p:spPr>
      </p:cxnSp>
      <p:cxnSp>
        <p:nvCxnSpPr>
          <p:cNvPr id="9" name="Straight Arrow Connector 8"/>
          <p:cNvCxnSpPr/>
          <p:nvPr/>
        </p:nvCxnSpPr>
        <p:spPr bwMode="auto">
          <a:xfrm>
            <a:off x="3886200" y="4267200"/>
            <a:ext cx="1066800" cy="1447800"/>
          </a:xfrm>
          <a:prstGeom prst="straightConnector1">
            <a:avLst/>
          </a:prstGeom>
          <a:solidFill>
            <a:schemeClr val="accent1"/>
          </a:solidFill>
          <a:ln w="57150" cap="flat" cmpd="sng" algn="ctr">
            <a:solidFill>
              <a:schemeClr val="accent2"/>
            </a:solidFill>
            <a:prstDash val="solid"/>
            <a:round/>
            <a:headEnd type="none" w="sm" len="sm"/>
            <a:tailEnd type="arrow"/>
          </a:ln>
          <a:effectLst/>
        </p:spPr>
      </p:cxnSp>
      <p:cxnSp>
        <p:nvCxnSpPr>
          <p:cNvPr id="12" name="Straight Arrow Connector 11"/>
          <p:cNvCxnSpPr/>
          <p:nvPr/>
        </p:nvCxnSpPr>
        <p:spPr bwMode="auto">
          <a:xfrm>
            <a:off x="2438400" y="5473995"/>
            <a:ext cx="0" cy="482009"/>
          </a:xfrm>
          <a:prstGeom prst="straightConnector1">
            <a:avLst/>
          </a:prstGeom>
          <a:solidFill>
            <a:schemeClr val="accent1"/>
          </a:solidFill>
          <a:ln w="57150" cap="flat" cmpd="sng" algn="ctr">
            <a:solidFill>
              <a:schemeClr val="accent2"/>
            </a:solidFill>
            <a:prstDash val="solid"/>
            <a:round/>
            <a:headEnd type="none" w="sm" len="sm"/>
            <a:tailEnd type="arrow"/>
          </a:ln>
          <a:effectLst/>
        </p:spPr>
      </p:cxnSp>
      <p:cxnSp>
        <p:nvCxnSpPr>
          <p:cNvPr id="14" name="Straight Arrow Connector 13"/>
          <p:cNvCxnSpPr/>
          <p:nvPr/>
        </p:nvCxnSpPr>
        <p:spPr bwMode="auto">
          <a:xfrm>
            <a:off x="2590800" y="5994991"/>
            <a:ext cx="0" cy="482009"/>
          </a:xfrm>
          <a:prstGeom prst="straightConnector1">
            <a:avLst/>
          </a:prstGeom>
          <a:solidFill>
            <a:schemeClr val="accent1"/>
          </a:solidFill>
          <a:ln w="57150" cap="flat" cmpd="sng" algn="ctr">
            <a:solidFill>
              <a:schemeClr val="accent2"/>
            </a:solidFill>
            <a:prstDash val="solid"/>
            <a:round/>
            <a:headEnd type="none" w="sm" len="sm"/>
            <a:tailEnd type="arrow"/>
          </a:ln>
          <a:effectLst/>
        </p:spPr>
      </p:cxnSp>
    </p:spTree>
    <p:extLst>
      <p:ext uri="{BB962C8B-B14F-4D97-AF65-F5344CB8AC3E}">
        <p14:creationId xmlns:p14="http://schemas.microsoft.com/office/powerpoint/2010/main" val="374951417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ontent Placeholder 5"/>
          <p:cNvGraphicFramePr>
            <a:graphicFrameLocks noGrp="1"/>
          </p:cNvGraphicFramePr>
          <p:nvPr>
            <p:ph idx="1"/>
            <p:extLst>
              <p:ext uri="{D42A27DB-BD31-4B8C-83A1-F6EECF244321}">
                <p14:modId xmlns:p14="http://schemas.microsoft.com/office/powerpoint/2010/main" val="676673896"/>
              </p:ext>
            </p:extLst>
          </p:nvPr>
        </p:nvGraphicFramePr>
        <p:xfrm>
          <a:off x="304800" y="761998"/>
          <a:ext cx="8686800" cy="5784819"/>
        </p:xfrm>
        <a:graphic>
          <a:graphicData uri="http://schemas.openxmlformats.org/drawingml/2006/table">
            <a:tbl>
              <a:tblPr firstRow="1" bandRow="1">
                <a:tableStyleId>{F5AB1C69-6EDB-4FF4-983F-18BD219EF322}</a:tableStyleId>
              </a:tblPr>
              <a:tblGrid>
                <a:gridCol w="4419600"/>
                <a:gridCol w="4267200"/>
              </a:tblGrid>
              <a:tr h="466775">
                <a:tc>
                  <a:txBody>
                    <a:bodyPr/>
                    <a:lstStyle/>
                    <a:p>
                      <a:pPr marL="0" marR="0" algn="ctr">
                        <a:lnSpc>
                          <a:spcPts val="1300"/>
                        </a:lnSpc>
                        <a:spcBef>
                          <a:spcPts val="0"/>
                        </a:spcBef>
                        <a:spcAft>
                          <a:spcPts val="0"/>
                        </a:spcAft>
                        <a:tabLst>
                          <a:tab pos="15240" algn="l"/>
                        </a:tabLst>
                      </a:pPr>
                      <a:r>
                        <a:rPr lang="en-US" sz="1400" dirty="0">
                          <a:effectLst/>
                        </a:rPr>
                        <a:t>Top 10 Risks in Software industry </a:t>
                      </a:r>
                      <a:r>
                        <a:rPr lang="en-US" sz="1400" dirty="0" smtClean="0">
                          <a:effectLst/>
                        </a:rPr>
                        <a:t>(2007)</a:t>
                      </a:r>
                      <a:endParaRPr lang="en-US" sz="1400" dirty="0">
                        <a:effectLst/>
                        <a:latin typeface="Times New Roman"/>
                        <a:ea typeface="Times New Roman"/>
                      </a:endParaRPr>
                    </a:p>
                  </a:txBody>
                  <a:tcPr marL="35415" marR="35415" marT="0" marB="0" anchor="ctr"/>
                </a:tc>
                <a:tc>
                  <a:txBody>
                    <a:bodyPr/>
                    <a:lstStyle/>
                    <a:p>
                      <a:pPr marL="0" marR="0" algn="ctr">
                        <a:lnSpc>
                          <a:spcPts val="1300"/>
                        </a:lnSpc>
                        <a:spcBef>
                          <a:spcPts val="0"/>
                        </a:spcBef>
                        <a:spcAft>
                          <a:spcPts val="0"/>
                        </a:spcAft>
                        <a:tabLst>
                          <a:tab pos="15240" algn="l"/>
                        </a:tabLst>
                      </a:pPr>
                      <a:r>
                        <a:rPr lang="en-US" sz="1400" dirty="0">
                          <a:effectLst/>
                        </a:rPr>
                        <a:t>Top 10 Risks in Software engineering </a:t>
                      </a:r>
                      <a:r>
                        <a:rPr lang="en-US" sz="1400" dirty="0" smtClean="0">
                          <a:effectLst/>
                        </a:rPr>
                        <a:t>class</a:t>
                      </a:r>
                      <a:endParaRPr lang="en-US" sz="1400" dirty="0">
                        <a:effectLst/>
                        <a:latin typeface="Times New Roman"/>
                        <a:ea typeface="Times New Roman"/>
                      </a:endParaRPr>
                    </a:p>
                  </a:txBody>
                  <a:tcPr marL="35415" marR="35415" marT="0" marB="0" anchor="ctr"/>
                </a:tc>
              </a:tr>
              <a:tr h="603217">
                <a:tc>
                  <a:txBody>
                    <a:bodyPr/>
                    <a:lstStyle/>
                    <a:p>
                      <a:pPr marL="0" marR="0" fontAlgn="base">
                        <a:spcBef>
                          <a:spcPts val="0"/>
                        </a:spcBef>
                        <a:spcAft>
                          <a:spcPts val="0"/>
                        </a:spcAft>
                      </a:pPr>
                      <a:r>
                        <a:rPr lang="en-US" sz="1400" dirty="0">
                          <a:effectLst/>
                        </a:rPr>
                        <a:t>1. Architecture complexity,  quality tradeoffs </a:t>
                      </a:r>
                      <a:endParaRPr lang="en-US" sz="1400" dirty="0">
                        <a:effectLst/>
                        <a:latin typeface="Times New Roman"/>
                        <a:ea typeface="Times New Roman"/>
                      </a:endParaRPr>
                    </a:p>
                  </a:txBody>
                  <a:tcPr marL="35415" marR="35415" marT="0" marB="0" anchor="ctr"/>
                </a:tc>
                <a:tc>
                  <a:txBody>
                    <a:bodyPr/>
                    <a:lstStyle/>
                    <a:p>
                      <a:pPr marL="0" marR="0">
                        <a:spcBef>
                          <a:spcPts val="0"/>
                        </a:spcBef>
                        <a:spcAft>
                          <a:spcPts val="0"/>
                        </a:spcAft>
                      </a:pPr>
                      <a:r>
                        <a:rPr lang="en-US" sz="1400" dirty="0">
                          <a:effectLst/>
                        </a:rPr>
                        <a:t>1. Architecture complexity, quality tradeoffs</a:t>
                      </a:r>
                      <a:endParaRPr lang="en-US" sz="1400" dirty="0">
                        <a:effectLst/>
                        <a:latin typeface="Times New Roman"/>
                        <a:ea typeface="Times New Roman"/>
                      </a:endParaRPr>
                    </a:p>
                  </a:txBody>
                  <a:tcPr marL="35415" marR="35415" marT="0" marB="0" anchor="ctr"/>
                </a:tc>
              </a:tr>
              <a:tr h="466775">
                <a:tc>
                  <a:txBody>
                    <a:bodyPr/>
                    <a:lstStyle/>
                    <a:p>
                      <a:pPr marL="0" marR="0" fontAlgn="base">
                        <a:spcBef>
                          <a:spcPts val="0"/>
                        </a:spcBef>
                        <a:spcAft>
                          <a:spcPts val="0"/>
                        </a:spcAft>
                      </a:pPr>
                      <a:r>
                        <a:rPr lang="en-US" sz="1400" dirty="0">
                          <a:effectLst/>
                        </a:rPr>
                        <a:t>2. Requirements volatility</a:t>
                      </a:r>
                      <a:endParaRPr lang="en-US" sz="1400" dirty="0">
                        <a:effectLst/>
                        <a:latin typeface="Times New Roman"/>
                        <a:ea typeface="Times New Roman"/>
                      </a:endParaRPr>
                    </a:p>
                  </a:txBody>
                  <a:tcPr marL="35415" marR="35415" marT="0" marB="0" anchor="ctr"/>
                </a:tc>
                <a:tc>
                  <a:txBody>
                    <a:bodyPr/>
                    <a:lstStyle/>
                    <a:p>
                      <a:pPr marL="0" marR="0">
                        <a:spcBef>
                          <a:spcPts val="0"/>
                        </a:spcBef>
                        <a:spcAft>
                          <a:spcPts val="0"/>
                        </a:spcAft>
                      </a:pPr>
                      <a:r>
                        <a:rPr lang="en-US" sz="1400">
                          <a:effectLst/>
                        </a:rPr>
                        <a:t>2. Personnel shortfalls</a:t>
                      </a:r>
                      <a:endParaRPr lang="en-US" sz="1400">
                        <a:effectLst/>
                        <a:latin typeface="Times New Roman"/>
                        <a:ea typeface="Times New Roman"/>
                      </a:endParaRPr>
                    </a:p>
                  </a:txBody>
                  <a:tcPr marL="35415" marR="35415" marT="0" marB="0" anchor="ctr"/>
                </a:tc>
              </a:tr>
              <a:tr h="603217">
                <a:tc>
                  <a:txBody>
                    <a:bodyPr/>
                    <a:lstStyle/>
                    <a:p>
                      <a:pPr marL="0" marR="0" fontAlgn="base">
                        <a:spcBef>
                          <a:spcPts val="0"/>
                        </a:spcBef>
                        <a:spcAft>
                          <a:spcPts val="0"/>
                        </a:spcAft>
                      </a:pPr>
                      <a:r>
                        <a:rPr lang="en-US" sz="1400" dirty="0">
                          <a:effectLst/>
                        </a:rPr>
                        <a:t>3. Acquisition and contracting process mismatches </a:t>
                      </a:r>
                      <a:endParaRPr lang="en-US" sz="1400" dirty="0">
                        <a:effectLst/>
                        <a:latin typeface="Times New Roman"/>
                        <a:ea typeface="Times New Roman"/>
                      </a:endParaRPr>
                    </a:p>
                  </a:txBody>
                  <a:tcPr marL="35415" marR="35415" marT="0" marB="0" anchor="ctr"/>
                </a:tc>
                <a:tc>
                  <a:txBody>
                    <a:bodyPr/>
                    <a:lstStyle/>
                    <a:p>
                      <a:pPr marL="0" marR="0">
                        <a:spcBef>
                          <a:spcPts val="0"/>
                        </a:spcBef>
                        <a:spcAft>
                          <a:spcPts val="0"/>
                        </a:spcAft>
                      </a:pPr>
                      <a:r>
                        <a:rPr lang="en-US" sz="1400">
                          <a:effectLst/>
                        </a:rPr>
                        <a:t>3. Budget and schedule constraints</a:t>
                      </a:r>
                      <a:endParaRPr lang="en-US" sz="1400">
                        <a:effectLst/>
                        <a:latin typeface="Times New Roman"/>
                        <a:ea typeface="Times New Roman"/>
                      </a:endParaRPr>
                    </a:p>
                  </a:txBody>
                  <a:tcPr marL="35415" marR="35415" marT="0" marB="0" anchor="ctr"/>
                </a:tc>
              </a:tr>
              <a:tr h="603217">
                <a:tc>
                  <a:txBody>
                    <a:bodyPr/>
                    <a:lstStyle/>
                    <a:p>
                      <a:pPr marL="0" marR="0" fontAlgn="base">
                        <a:spcBef>
                          <a:spcPts val="0"/>
                        </a:spcBef>
                        <a:spcAft>
                          <a:spcPts val="0"/>
                        </a:spcAft>
                      </a:pPr>
                      <a:r>
                        <a:rPr lang="en-US" sz="1400" dirty="0">
                          <a:effectLst/>
                        </a:rPr>
                        <a:t>4. Budget and schedule</a:t>
                      </a:r>
                      <a:endParaRPr lang="en-US" sz="1400" dirty="0">
                        <a:effectLst/>
                        <a:latin typeface="Times New Roman"/>
                        <a:ea typeface="Times New Roman"/>
                      </a:endParaRPr>
                    </a:p>
                  </a:txBody>
                  <a:tcPr marL="35415" marR="35415" marT="0" marB="0" anchor="ctr"/>
                </a:tc>
                <a:tc>
                  <a:txBody>
                    <a:bodyPr/>
                    <a:lstStyle/>
                    <a:p>
                      <a:pPr marL="0" marR="0">
                        <a:spcBef>
                          <a:spcPts val="0"/>
                        </a:spcBef>
                        <a:spcAft>
                          <a:spcPts val="0"/>
                        </a:spcAft>
                      </a:pPr>
                      <a:r>
                        <a:rPr lang="en-US" sz="1400" dirty="0">
                          <a:effectLst/>
                        </a:rPr>
                        <a:t>4. COTS and other independently evolving systems</a:t>
                      </a:r>
                      <a:endParaRPr lang="en-US" sz="1400" dirty="0">
                        <a:effectLst/>
                        <a:latin typeface="Times New Roman"/>
                        <a:ea typeface="Times New Roman"/>
                      </a:endParaRPr>
                    </a:p>
                  </a:txBody>
                  <a:tcPr marL="35415" marR="35415" marT="0" marB="0" anchor="ctr"/>
                </a:tc>
              </a:tr>
              <a:tr h="603217">
                <a:tc>
                  <a:txBody>
                    <a:bodyPr/>
                    <a:lstStyle/>
                    <a:p>
                      <a:pPr marL="0" marR="0" fontAlgn="base">
                        <a:spcBef>
                          <a:spcPts val="0"/>
                        </a:spcBef>
                        <a:spcAft>
                          <a:spcPts val="0"/>
                        </a:spcAft>
                      </a:pPr>
                      <a:r>
                        <a:rPr lang="en-US" sz="1400" dirty="0">
                          <a:effectLst/>
                        </a:rPr>
                        <a:t>5. Customer-developer-user</a:t>
                      </a:r>
                      <a:endParaRPr lang="en-US" sz="1400" dirty="0">
                        <a:effectLst/>
                        <a:latin typeface="Times New Roman"/>
                        <a:ea typeface="Times New Roman"/>
                      </a:endParaRPr>
                    </a:p>
                  </a:txBody>
                  <a:tcPr marL="35415" marR="35415" marT="0" marB="0" anchor="ctr"/>
                </a:tc>
                <a:tc>
                  <a:txBody>
                    <a:bodyPr/>
                    <a:lstStyle/>
                    <a:p>
                      <a:pPr marL="0" marR="0">
                        <a:spcBef>
                          <a:spcPts val="0"/>
                        </a:spcBef>
                        <a:spcAft>
                          <a:spcPts val="0"/>
                        </a:spcAft>
                      </a:pPr>
                      <a:r>
                        <a:rPr lang="en-US" sz="1400" dirty="0">
                          <a:effectLst/>
                        </a:rPr>
                        <a:t>5. Customer-developer-user team cohesion</a:t>
                      </a:r>
                      <a:endParaRPr lang="en-US" sz="1400" dirty="0">
                        <a:effectLst/>
                        <a:latin typeface="Times New Roman"/>
                        <a:ea typeface="Times New Roman"/>
                      </a:endParaRPr>
                    </a:p>
                  </a:txBody>
                  <a:tcPr marL="35415" marR="35415" marT="0" marB="0" anchor="ctr"/>
                </a:tc>
              </a:tr>
              <a:tr h="463584">
                <a:tc>
                  <a:txBody>
                    <a:bodyPr/>
                    <a:lstStyle/>
                    <a:p>
                      <a:pPr marL="0" marR="0" fontAlgn="base">
                        <a:spcBef>
                          <a:spcPts val="0"/>
                        </a:spcBef>
                        <a:spcAft>
                          <a:spcPts val="0"/>
                        </a:spcAft>
                      </a:pPr>
                      <a:r>
                        <a:rPr lang="en-US" sz="1400" dirty="0">
                          <a:effectLst/>
                        </a:rPr>
                        <a:t>6. Requirements mismatch</a:t>
                      </a:r>
                      <a:endParaRPr lang="en-US" sz="1400" dirty="0">
                        <a:effectLst/>
                        <a:latin typeface="Times New Roman"/>
                        <a:ea typeface="Times New Roman"/>
                      </a:endParaRPr>
                    </a:p>
                  </a:txBody>
                  <a:tcPr marL="35415" marR="35415" marT="0" marB="0" anchor="ctr"/>
                </a:tc>
                <a:tc>
                  <a:txBody>
                    <a:bodyPr/>
                    <a:lstStyle/>
                    <a:p>
                      <a:pPr marL="0" marR="0">
                        <a:spcBef>
                          <a:spcPts val="0"/>
                        </a:spcBef>
                        <a:spcAft>
                          <a:spcPts val="0"/>
                        </a:spcAft>
                      </a:pPr>
                      <a:r>
                        <a:rPr lang="en-US" sz="1400" dirty="0">
                          <a:effectLst/>
                        </a:rPr>
                        <a:t>6. Requirements volatility</a:t>
                      </a:r>
                      <a:endParaRPr lang="en-US" sz="1400" dirty="0">
                        <a:effectLst/>
                        <a:latin typeface="Times New Roman"/>
                        <a:ea typeface="Times New Roman"/>
                      </a:endParaRPr>
                    </a:p>
                  </a:txBody>
                  <a:tcPr marL="35415" marR="35415" marT="0" marB="0" anchor="ctr"/>
                </a:tc>
              </a:tr>
              <a:tr h="466775">
                <a:tc>
                  <a:txBody>
                    <a:bodyPr/>
                    <a:lstStyle/>
                    <a:p>
                      <a:pPr marL="0" marR="0" fontAlgn="base">
                        <a:spcBef>
                          <a:spcPts val="0"/>
                        </a:spcBef>
                        <a:spcAft>
                          <a:spcPts val="0"/>
                        </a:spcAft>
                      </a:pPr>
                      <a:r>
                        <a:rPr lang="en-US" sz="1400">
                          <a:effectLst/>
                        </a:rPr>
                        <a:t>7. Personnel shortfalls</a:t>
                      </a:r>
                      <a:endParaRPr lang="en-US" sz="1400">
                        <a:effectLst/>
                        <a:latin typeface="Times New Roman"/>
                        <a:ea typeface="Times New Roman"/>
                      </a:endParaRPr>
                    </a:p>
                  </a:txBody>
                  <a:tcPr marL="35415" marR="35415" marT="0" marB="0" anchor="ctr"/>
                </a:tc>
                <a:tc>
                  <a:txBody>
                    <a:bodyPr/>
                    <a:lstStyle/>
                    <a:p>
                      <a:pPr marL="0" marR="0">
                        <a:spcBef>
                          <a:spcPts val="0"/>
                        </a:spcBef>
                        <a:spcAft>
                          <a:spcPts val="0"/>
                        </a:spcAft>
                      </a:pPr>
                      <a:r>
                        <a:rPr lang="en-US" sz="1400">
                          <a:effectLst/>
                        </a:rPr>
                        <a:t>7. User interface mismatch</a:t>
                      </a:r>
                      <a:endParaRPr lang="en-US" sz="1400">
                        <a:effectLst/>
                        <a:latin typeface="Times New Roman"/>
                        <a:ea typeface="Times New Roman"/>
                      </a:endParaRPr>
                    </a:p>
                  </a:txBody>
                  <a:tcPr marL="35415" marR="35415" marT="0" marB="0" anchor="ctr"/>
                </a:tc>
              </a:tr>
              <a:tr h="466775">
                <a:tc>
                  <a:txBody>
                    <a:bodyPr/>
                    <a:lstStyle/>
                    <a:p>
                      <a:pPr marL="0" marR="0" fontAlgn="base">
                        <a:spcBef>
                          <a:spcPts val="0"/>
                        </a:spcBef>
                        <a:spcAft>
                          <a:spcPts val="0"/>
                        </a:spcAft>
                      </a:pPr>
                      <a:r>
                        <a:rPr lang="en-US" sz="1400">
                          <a:effectLst/>
                        </a:rPr>
                        <a:t>8. COTS</a:t>
                      </a:r>
                      <a:endParaRPr lang="en-US" sz="1400">
                        <a:effectLst/>
                        <a:latin typeface="Times New Roman"/>
                        <a:ea typeface="Times New Roman"/>
                      </a:endParaRPr>
                    </a:p>
                  </a:txBody>
                  <a:tcPr marL="35415" marR="35415" marT="0" marB="0" anchor="ctr"/>
                </a:tc>
                <a:tc>
                  <a:txBody>
                    <a:bodyPr/>
                    <a:lstStyle/>
                    <a:p>
                      <a:pPr marL="0" marR="0">
                        <a:spcBef>
                          <a:spcPts val="0"/>
                        </a:spcBef>
                        <a:spcAft>
                          <a:spcPts val="0"/>
                        </a:spcAft>
                      </a:pPr>
                      <a:r>
                        <a:rPr lang="en-US" sz="1400">
                          <a:effectLst/>
                        </a:rPr>
                        <a:t>8. Process Quality Assurance</a:t>
                      </a:r>
                      <a:endParaRPr lang="en-US" sz="1400">
                        <a:effectLst/>
                        <a:latin typeface="Times New Roman"/>
                        <a:ea typeface="Times New Roman"/>
                      </a:endParaRPr>
                    </a:p>
                  </a:txBody>
                  <a:tcPr marL="35415" marR="35415" marT="0" marB="0" anchor="ctr"/>
                </a:tc>
              </a:tr>
              <a:tr h="438050">
                <a:tc>
                  <a:txBody>
                    <a:bodyPr/>
                    <a:lstStyle/>
                    <a:p>
                      <a:pPr marL="0" marR="0" fontAlgn="base">
                        <a:spcBef>
                          <a:spcPts val="0"/>
                        </a:spcBef>
                        <a:spcAft>
                          <a:spcPts val="0"/>
                        </a:spcAft>
                      </a:pPr>
                      <a:r>
                        <a:rPr lang="en-US" sz="1400">
                          <a:effectLst/>
                        </a:rPr>
                        <a:t>9. Technology maturity</a:t>
                      </a:r>
                      <a:endParaRPr lang="en-US" sz="1400">
                        <a:effectLst/>
                        <a:latin typeface="Times New Roman"/>
                        <a:ea typeface="Times New Roman"/>
                      </a:endParaRPr>
                    </a:p>
                  </a:txBody>
                  <a:tcPr marL="35415" marR="35415" marT="0" marB="0" anchor="ctr"/>
                </a:tc>
                <a:tc>
                  <a:txBody>
                    <a:bodyPr/>
                    <a:lstStyle/>
                    <a:p>
                      <a:pPr marL="0" marR="0">
                        <a:spcBef>
                          <a:spcPts val="0"/>
                        </a:spcBef>
                        <a:spcAft>
                          <a:spcPts val="0"/>
                        </a:spcAft>
                      </a:pPr>
                      <a:r>
                        <a:rPr lang="en-US" sz="1400">
                          <a:effectLst/>
                        </a:rPr>
                        <a:t>9. Requirements mismatch</a:t>
                      </a:r>
                      <a:endParaRPr lang="en-US" sz="1400">
                        <a:effectLst/>
                        <a:latin typeface="Times New Roman"/>
                        <a:ea typeface="Times New Roman"/>
                      </a:endParaRPr>
                    </a:p>
                  </a:txBody>
                  <a:tcPr marL="35415" marR="35415" marT="0" marB="0" anchor="ctr"/>
                </a:tc>
              </a:tr>
              <a:tr h="603217">
                <a:tc>
                  <a:txBody>
                    <a:bodyPr/>
                    <a:lstStyle/>
                    <a:p>
                      <a:pPr marL="0" marR="0" fontAlgn="base">
                        <a:spcBef>
                          <a:spcPts val="0"/>
                        </a:spcBef>
                        <a:spcAft>
                          <a:spcPts val="0"/>
                        </a:spcAft>
                      </a:pPr>
                      <a:r>
                        <a:rPr lang="en-US" sz="1400">
                          <a:effectLst/>
                        </a:rPr>
                        <a:t>10. Migration complexity</a:t>
                      </a:r>
                      <a:endParaRPr lang="en-US" sz="1400">
                        <a:effectLst/>
                        <a:latin typeface="Times New Roman"/>
                        <a:ea typeface="Times New Roman"/>
                      </a:endParaRPr>
                    </a:p>
                  </a:txBody>
                  <a:tcPr marL="35415" marR="35415" marT="0" marB="0" anchor="ctr"/>
                </a:tc>
                <a:tc>
                  <a:txBody>
                    <a:bodyPr/>
                    <a:lstStyle/>
                    <a:p>
                      <a:pPr marL="0" marR="0">
                        <a:spcBef>
                          <a:spcPts val="0"/>
                        </a:spcBef>
                        <a:spcAft>
                          <a:spcPts val="0"/>
                        </a:spcAft>
                      </a:pPr>
                      <a:r>
                        <a:rPr lang="en-US" sz="1400" dirty="0">
                          <a:effectLst/>
                        </a:rPr>
                        <a:t>10. Acquisition and contracting </a:t>
                      </a:r>
                      <a:r>
                        <a:rPr lang="en-US" sz="1400" dirty="0" smtClean="0">
                          <a:effectLst/>
                        </a:rPr>
                        <a:t>process mismatches</a:t>
                      </a:r>
                      <a:endParaRPr lang="en-US" sz="1400" dirty="0">
                        <a:effectLst/>
                        <a:latin typeface="Times New Roman"/>
                        <a:ea typeface="Times New Roman"/>
                      </a:endParaRPr>
                    </a:p>
                  </a:txBody>
                  <a:tcPr marL="35415" marR="35415" marT="0" marB="0" anchor="ctr"/>
                </a:tc>
              </a:tr>
            </a:tbl>
          </a:graphicData>
        </a:graphic>
      </p:graphicFrame>
      <p:sp>
        <p:nvSpPr>
          <p:cNvPr id="4" name="Footer Placeholder 3"/>
          <p:cNvSpPr>
            <a:spLocks noGrp="1"/>
          </p:cNvSpPr>
          <p:nvPr>
            <p:ph type="ftr" sz="quarter" idx="11"/>
          </p:nvPr>
        </p:nvSpPr>
        <p:spPr/>
        <p:txBody>
          <a:bodyPr/>
          <a:lstStyle/>
          <a:p>
            <a:pPr algn="ctr">
              <a:defRPr/>
            </a:pPr>
            <a:r>
              <a:rPr lang="en-US" smtClean="0"/>
              <a:t>©USC-CSSE               CSEE&amp;T 2013</a:t>
            </a:r>
            <a:endParaRPr lang="en-US" dirty="0"/>
          </a:p>
        </p:txBody>
      </p:sp>
      <p:sp>
        <p:nvSpPr>
          <p:cNvPr id="5" name="Slide Number Placeholder 4"/>
          <p:cNvSpPr>
            <a:spLocks noGrp="1"/>
          </p:cNvSpPr>
          <p:nvPr>
            <p:ph type="sldNum" sz="quarter" idx="12"/>
          </p:nvPr>
        </p:nvSpPr>
        <p:spPr/>
        <p:txBody>
          <a:bodyPr/>
          <a:lstStyle/>
          <a:p>
            <a:pPr>
              <a:defRPr/>
            </a:pPr>
            <a:fld id="{0FD8A5CA-91EE-4CE1-93D8-CF2DE3A5E030}" type="slidenum">
              <a:rPr lang="en-US" smtClean="0"/>
              <a:pPr>
                <a:defRPr/>
              </a:pPr>
              <a:t>16</a:t>
            </a:fld>
            <a:endParaRPr lang="en-US" dirty="0"/>
          </a:p>
        </p:txBody>
      </p:sp>
      <p:cxnSp>
        <p:nvCxnSpPr>
          <p:cNvPr id="10" name="Straight Arrow Connector 9"/>
          <p:cNvCxnSpPr/>
          <p:nvPr/>
        </p:nvCxnSpPr>
        <p:spPr bwMode="auto">
          <a:xfrm flipV="1">
            <a:off x="3733800" y="2057400"/>
            <a:ext cx="838200" cy="2743200"/>
          </a:xfrm>
          <a:prstGeom prst="straightConnector1">
            <a:avLst/>
          </a:prstGeom>
          <a:solidFill>
            <a:schemeClr val="accent1"/>
          </a:solidFill>
          <a:ln w="57150" cap="flat" cmpd="sng" algn="ctr">
            <a:solidFill>
              <a:schemeClr val="accent2"/>
            </a:solidFill>
            <a:prstDash val="solid"/>
            <a:round/>
            <a:headEnd type="none" w="sm" len="sm"/>
            <a:tailEnd type="arrow"/>
          </a:ln>
          <a:effectLst/>
        </p:spPr>
      </p:cxnSp>
      <p:cxnSp>
        <p:nvCxnSpPr>
          <p:cNvPr id="13" name="Straight Arrow Connector 12"/>
          <p:cNvCxnSpPr/>
          <p:nvPr/>
        </p:nvCxnSpPr>
        <p:spPr bwMode="auto">
          <a:xfrm flipV="1">
            <a:off x="4381500" y="2743200"/>
            <a:ext cx="495300" cy="533400"/>
          </a:xfrm>
          <a:prstGeom prst="straightConnector1">
            <a:avLst/>
          </a:prstGeom>
          <a:solidFill>
            <a:schemeClr val="accent1"/>
          </a:solidFill>
          <a:ln w="57150" cap="flat" cmpd="sng" algn="ctr">
            <a:solidFill>
              <a:schemeClr val="accent2"/>
            </a:solidFill>
            <a:prstDash val="solid"/>
            <a:round/>
            <a:headEnd type="none" w="sm" len="sm"/>
            <a:tailEnd type="arrow"/>
          </a:ln>
          <a:effectLst/>
        </p:spPr>
      </p:cxnSp>
      <p:cxnSp>
        <p:nvCxnSpPr>
          <p:cNvPr id="15" name="Straight Arrow Connector 14"/>
          <p:cNvCxnSpPr/>
          <p:nvPr/>
        </p:nvCxnSpPr>
        <p:spPr bwMode="auto">
          <a:xfrm flipV="1">
            <a:off x="7315200" y="5105400"/>
            <a:ext cx="0" cy="381000"/>
          </a:xfrm>
          <a:prstGeom prst="straightConnector1">
            <a:avLst/>
          </a:prstGeom>
          <a:solidFill>
            <a:schemeClr val="accent1"/>
          </a:solidFill>
          <a:ln w="57150" cap="flat" cmpd="sng" algn="ctr">
            <a:solidFill>
              <a:schemeClr val="accent2"/>
            </a:solidFill>
            <a:prstDash val="solid"/>
            <a:round/>
            <a:headEnd type="none" w="sm" len="sm"/>
            <a:tailEnd type="arrow"/>
          </a:ln>
          <a:effectLst/>
        </p:spPr>
      </p:cxnSp>
      <p:cxnSp>
        <p:nvCxnSpPr>
          <p:cNvPr id="17" name="Straight Arrow Connector 16"/>
          <p:cNvCxnSpPr/>
          <p:nvPr/>
        </p:nvCxnSpPr>
        <p:spPr bwMode="auto">
          <a:xfrm flipV="1">
            <a:off x="3886200" y="3276600"/>
            <a:ext cx="990600" cy="2019300"/>
          </a:xfrm>
          <a:prstGeom prst="straightConnector1">
            <a:avLst/>
          </a:prstGeom>
          <a:solidFill>
            <a:schemeClr val="accent1"/>
          </a:solidFill>
          <a:ln w="57150" cap="flat" cmpd="sng" algn="ctr">
            <a:solidFill>
              <a:schemeClr val="accent2"/>
            </a:solidFill>
            <a:prstDash val="solid"/>
            <a:round/>
            <a:headEnd type="none" w="sm" len="sm"/>
            <a:tailEnd type="arrow"/>
          </a:ln>
          <a:effectLst/>
        </p:spPr>
      </p:cxnSp>
      <p:cxnSp>
        <p:nvCxnSpPr>
          <p:cNvPr id="21" name="Straight Arrow Connector 20"/>
          <p:cNvCxnSpPr/>
          <p:nvPr/>
        </p:nvCxnSpPr>
        <p:spPr bwMode="auto">
          <a:xfrm flipV="1">
            <a:off x="7308112" y="4610100"/>
            <a:ext cx="0" cy="381000"/>
          </a:xfrm>
          <a:prstGeom prst="straightConnector1">
            <a:avLst/>
          </a:prstGeom>
          <a:solidFill>
            <a:schemeClr val="accent1"/>
          </a:solidFill>
          <a:ln w="57150" cap="flat" cmpd="sng" algn="ctr">
            <a:solidFill>
              <a:schemeClr val="accent2"/>
            </a:solidFill>
            <a:prstDash val="solid"/>
            <a:round/>
            <a:headEnd type="none" w="sm" len="sm"/>
            <a:tailEnd type="arrow"/>
          </a:ln>
          <a:effectLst/>
        </p:spPr>
      </p:cxnSp>
    </p:spTree>
    <p:extLst>
      <p:ext uri="{BB962C8B-B14F-4D97-AF65-F5344CB8AC3E}">
        <p14:creationId xmlns:p14="http://schemas.microsoft.com/office/powerpoint/2010/main" val="316774623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603066"/>
            <a:ext cx="7772400" cy="1154483"/>
          </a:xfrm>
        </p:spPr>
        <p:txBody>
          <a:bodyPr/>
          <a:lstStyle/>
          <a:p>
            <a:r>
              <a:rPr lang="en-US" sz="3600" dirty="0" smtClean="0"/>
              <a:t>Risks found more often </a:t>
            </a:r>
            <a:br>
              <a:rPr lang="en-US" sz="3600" dirty="0" smtClean="0"/>
            </a:br>
            <a:r>
              <a:rPr lang="en-US" sz="3600" dirty="0" smtClean="0"/>
              <a:t>in Software Engineering Class</a:t>
            </a:r>
            <a:endParaRPr lang="en-US" sz="3600" dirty="0"/>
          </a:p>
        </p:txBody>
      </p:sp>
      <p:sp>
        <p:nvSpPr>
          <p:cNvPr id="3" name="Content Placeholder 2"/>
          <p:cNvSpPr>
            <a:spLocks noGrp="1"/>
          </p:cNvSpPr>
          <p:nvPr>
            <p:ph idx="1"/>
          </p:nvPr>
        </p:nvSpPr>
        <p:spPr>
          <a:xfrm>
            <a:off x="685800" y="1981200"/>
            <a:ext cx="7772400" cy="3358163"/>
          </a:xfrm>
        </p:spPr>
        <p:txBody>
          <a:bodyPr/>
          <a:lstStyle/>
          <a:p>
            <a:r>
              <a:rPr lang="en-US" dirty="0" smtClean="0"/>
              <a:t>No/unknown Maintainer</a:t>
            </a:r>
          </a:p>
          <a:p>
            <a:r>
              <a:rPr lang="en-US" dirty="0"/>
              <a:t>Process maturity and quality assurance </a:t>
            </a:r>
            <a:endParaRPr lang="en-US" dirty="0" smtClean="0"/>
          </a:p>
          <a:p>
            <a:pPr lvl="1"/>
            <a:r>
              <a:rPr lang="en-US" dirty="0" smtClean="0"/>
              <a:t>High learning curve</a:t>
            </a:r>
          </a:p>
          <a:p>
            <a:r>
              <a:rPr lang="en-US" dirty="0" smtClean="0"/>
              <a:t>Acquisition</a:t>
            </a:r>
          </a:p>
          <a:p>
            <a:pPr lvl="1"/>
            <a:r>
              <a:rPr lang="en-US" dirty="0" smtClean="0"/>
              <a:t>Budget constraints</a:t>
            </a:r>
          </a:p>
          <a:p>
            <a:r>
              <a:rPr lang="en-US" dirty="0"/>
              <a:t>Personnel capability </a:t>
            </a:r>
            <a:endParaRPr lang="en-US" dirty="0" smtClean="0"/>
          </a:p>
          <a:p>
            <a:pPr lvl="1"/>
            <a:r>
              <a:rPr lang="en-US" dirty="0"/>
              <a:t>limited software development experience</a:t>
            </a:r>
          </a:p>
        </p:txBody>
      </p:sp>
      <p:sp>
        <p:nvSpPr>
          <p:cNvPr id="4" name="Footer Placeholder 3"/>
          <p:cNvSpPr>
            <a:spLocks noGrp="1"/>
          </p:cNvSpPr>
          <p:nvPr>
            <p:ph type="ftr" sz="quarter" idx="11"/>
          </p:nvPr>
        </p:nvSpPr>
        <p:spPr/>
        <p:txBody>
          <a:bodyPr/>
          <a:lstStyle/>
          <a:p>
            <a:pPr algn="ctr">
              <a:defRPr/>
            </a:pPr>
            <a:r>
              <a:rPr lang="en-US" smtClean="0"/>
              <a:t>©USC-CSSE               CSEE&amp;T 2013</a:t>
            </a:r>
            <a:endParaRPr lang="en-US" dirty="0"/>
          </a:p>
        </p:txBody>
      </p:sp>
      <p:sp>
        <p:nvSpPr>
          <p:cNvPr id="5" name="Slide Number Placeholder 4"/>
          <p:cNvSpPr>
            <a:spLocks noGrp="1"/>
          </p:cNvSpPr>
          <p:nvPr>
            <p:ph type="sldNum" sz="quarter" idx="12"/>
          </p:nvPr>
        </p:nvSpPr>
        <p:spPr/>
        <p:txBody>
          <a:bodyPr/>
          <a:lstStyle/>
          <a:p>
            <a:pPr>
              <a:defRPr/>
            </a:pPr>
            <a:fld id="{0FD8A5CA-91EE-4CE1-93D8-CF2DE3A5E030}" type="slidenum">
              <a:rPr lang="en-US" smtClean="0"/>
              <a:pPr>
                <a:defRPr/>
              </a:pPr>
              <a:t>17</a:t>
            </a:fld>
            <a:endParaRPr lang="en-US"/>
          </a:p>
        </p:txBody>
      </p:sp>
    </p:spTree>
    <p:extLst>
      <p:ext uri="{BB962C8B-B14F-4D97-AF65-F5344CB8AC3E}">
        <p14:creationId xmlns:p14="http://schemas.microsoft.com/office/powerpoint/2010/main" val="301575525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701734"/>
            <a:ext cx="8686800" cy="662041"/>
          </a:xfrm>
        </p:spPr>
        <p:txBody>
          <a:bodyPr/>
          <a:lstStyle/>
          <a:p>
            <a:r>
              <a:rPr lang="en-US" dirty="0" smtClean="0"/>
              <a:t>Risk-driven software development</a:t>
            </a:r>
            <a:endParaRPr lang="en-US" dirty="0"/>
          </a:p>
        </p:txBody>
      </p:sp>
      <p:sp>
        <p:nvSpPr>
          <p:cNvPr id="3" name="Content Placeholder 2"/>
          <p:cNvSpPr>
            <a:spLocks noGrp="1"/>
          </p:cNvSpPr>
          <p:nvPr>
            <p:ph idx="1"/>
          </p:nvPr>
        </p:nvSpPr>
        <p:spPr/>
        <p:txBody>
          <a:bodyPr/>
          <a:lstStyle/>
          <a:p>
            <a:endParaRPr lang="en-US"/>
          </a:p>
        </p:txBody>
      </p:sp>
      <p:sp>
        <p:nvSpPr>
          <p:cNvPr id="4" name="Footer Placeholder 3"/>
          <p:cNvSpPr>
            <a:spLocks noGrp="1"/>
          </p:cNvSpPr>
          <p:nvPr>
            <p:ph type="ftr" sz="quarter" idx="11"/>
          </p:nvPr>
        </p:nvSpPr>
        <p:spPr/>
        <p:txBody>
          <a:bodyPr/>
          <a:lstStyle/>
          <a:p>
            <a:pPr algn="ctr">
              <a:defRPr/>
            </a:pPr>
            <a:r>
              <a:rPr lang="en-US" smtClean="0"/>
              <a:t>©USC-CSSE               CSEE&amp;T 2013</a:t>
            </a:r>
            <a:endParaRPr lang="en-US" dirty="0"/>
          </a:p>
        </p:txBody>
      </p:sp>
      <p:sp>
        <p:nvSpPr>
          <p:cNvPr id="5" name="Slide Number Placeholder 4"/>
          <p:cNvSpPr>
            <a:spLocks noGrp="1"/>
          </p:cNvSpPr>
          <p:nvPr>
            <p:ph type="sldNum" sz="quarter" idx="12"/>
          </p:nvPr>
        </p:nvSpPr>
        <p:spPr/>
        <p:txBody>
          <a:bodyPr/>
          <a:lstStyle/>
          <a:p>
            <a:pPr>
              <a:defRPr/>
            </a:pPr>
            <a:fld id="{0FD8A5CA-91EE-4CE1-93D8-CF2DE3A5E030}" type="slidenum">
              <a:rPr lang="en-US" smtClean="0"/>
              <a:pPr>
                <a:defRPr/>
              </a:pPr>
              <a:t>18</a:t>
            </a:fld>
            <a:endParaRPr lang="en-US" dirty="0"/>
          </a:p>
        </p:txBody>
      </p:sp>
      <p:pic>
        <p:nvPicPr>
          <p:cNvPr id="6" name="Picture 4" descr="figure-2-1"/>
          <p:cNvPicPr>
            <a:picLocks noChangeAspect="1" noChangeArrowheads="1"/>
          </p:cNvPicPr>
          <p:nvPr/>
        </p:nvPicPr>
        <p:blipFill>
          <a:blip r:embed="rId2" cstate="print"/>
          <a:srcRect l="5399" t="4659" b="4643"/>
          <a:stretch>
            <a:fillRect/>
          </a:stretch>
        </p:blipFill>
        <p:spPr bwMode="auto">
          <a:xfrm>
            <a:off x="685800" y="1447799"/>
            <a:ext cx="8001000" cy="4966201"/>
          </a:xfrm>
          <a:prstGeom prst="rect">
            <a:avLst/>
          </a:prstGeom>
          <a:noFill/>
          <a:ln w="9525">
            <a:noFill/>
            <a:miter lim="800000"/>
            <a:headEnd/>
            <a:tailEnd/>
          </a:ln>
        </p:spPr>
      </p:pic>
      <p:sp>
        <p:nvSpPr>
          <p:cNvPr id="7" name="Rectangle 6"/>
          <p:cNvSpPr/>
          <p:nvPr/>
        </p:nvSpPr>
        <p:spPr bwMode="auto">
          <a:xfrm>
            <a:off x="685800" y="5181600"/>
            <a:ext cx="7848600" cy="1232400"/>
          </a:xfrm>
          <a:prstGeom prst="rect">
            <a:avLst/>
          </a:prstGeom>
          <a:noFill/>
          <a:ln w="57150" cap="flat" cmpd="sng" algn="ctr">
            <a:solidFill>
              <a:schemeClr val="accent2"/>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400" b="0" i="0" u="none" strike="noStrike" cap="none" normalizeH="0" baseline="0" smtClean="0">
              <a:ln>
                <a:noFill/>
              </a:ln>
              <a:solidFill>
                <a:schemeClr val="tx1"/>
              </a:solidFill>
              <a:effectLst/>
              <a:latin typeface="Times New Roman" pitchFamily="18" charset="0"/>
            </a:endParaRPr>
          </a:p>
        </p:txBody>
      </p:sp>
    </p:spTree>
    <p:extLst>
      <p:ext uri="{BB962C8B-B14F-4D97-AF65-F5344CB8AC3E}">
        <p14:creationId xmlns:p14="http://schemas.microsoft.com/office/powerpoint/2010/main" val="115078144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849286"/>
            <a:ext cx="7772400" cy="662041"/>
          </a:xfrm>
        </p:spPr>
        <p:txBody>
          <a:bodyPr/>
          <a:lstStyle/>
          <a:p>
            <a:r>
              <a:rPr lang="en-US" dirty="0" smtClean="0"/>
              <a:t>Too risky to continue</a:t>
            </a:r>
            <a:endParaRPr lang="en-US" dirty="0"/>
          </a:p>
        </p:txBody>
      </p:sp>
      <p:sp>
        <p:nvSpPr>
          <p:cNvPr id="4" name="Footer Placeholder 3"/>
          <p:cNvSpPr>
            <a:spLocks noGrp="1"/>
          </p:cNvSpPr>
          <p:nvPr>
            <p:ph type="ftr" sz="quarter" idx="11"/>
          </p:nvPr>
        </p:nvSpPr>
        <p:spPr/>
        <p:txBody>
          <a:bodyPr/>
          <a:lstStyle/>
          <a:p>
            <a:pPr algn="ctr">
              <a:defRPr/>
            </a:pPr>
            <a:r>
              <a:rPr lang="en-US" smtClean="0"/>
              <a:t>©USC-CSSE               CSEE&amp;T 2013</a:t>
            </a:r>
            <a:endParaRPr lang="en-US" dirty="0"/>
          </a:p>
        </p:txBody>
      </p:sp>
      <p:sp>
        <p:nvSpPr>
          <p:cNvPr id="5" name="Slide Number Placeholder 4"/>
          <p:cNvSpPr>
            <a:spLocks noGrp="1"/>
          </p:cNvSpPr>
          <p:nvPr>
            <p:ph type="sldNum" sz="quarter" idx="12"/>
          </p:nvPr>
        </p:nvSpPr>
        <p:spPr/>
        <p:txBody>
          <a:bodyPr/>
          <a:lstStyle/>
          <a:p>
            <a:pPr>
              <a:defRPr/>
            </a:pPr>
            <a:fld id="{0FD8A5CA-91EE-4CE1-93D8-CF2DE3A5E030}" type="slidenum">
              <a:rPr lang="en-US" smtClean="0"/>
              <a:pPr>
                <a:defRPr/>
              </a:pPr>
              <a:t>19</a:t>
            </a:fld>
            <a:endParaRPr lang="en-US" dirty="0"/>
          </a:p>
        </p:txBody>
      </p:sp>
      <p:pic>
        <p:nvPicPr>
          <p:cNvPr id="6146" name="Picture 2" descr="process selection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2286000"/>
            <a:ext cx="8261416" cy="289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6078432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849286"/>
            <a:ext cx="7772400" cy="662041"/>
          </a:xfrm>
        </p:spPr>
        <p:txBody>
          <a:bodyPr/>
          <a:lstStyle/>
          <a:p>
            <a:r>
              <a:rPr lang="en-US" dirty="0" smtClean="0"/>
              <a:t>Found a COTS, change process</a:t>
            </a:r>
            <a:endParaRPr lang="en-US" dirty="0"/>
          </a:p>
        </p:txBody>
      </p:sp>
      <p:sp>
        <p:nvSpPr>
          <p:cNvPr id="4" name="Footer Placeholder 3"/>
          <p:cNvSpPr>
            <a:spLocks noGrp="1"/>
          </p:cNvSpPr>
          <p:nvPr>
            <p:ph type="ftr" sz="quarter" idx="11"/>
          </p:nvPr>
        </p:nvSpPr>
        <p:spPr/>
        <p:txBody>
          <a:bodyPr/>
          <a:lstStyle/>
          <a:p>
            <a:pPr algn="ctr">
              <a:defRPr/>
            </a:pPr>
            <a:r>
              <a:rPr lang="en-US" smtClean="0"/>
              <a:t>©USC-CSSE               CSEE&amp;T 2013</a:t>
            </a:r>
            <a:endParaRPr lang="en-US" dirty="0"/>
          </a:p>
        </p:txBody>
      </p:sp>
      <p:sp>
        <p:nvSpPr>
          <p:cNvPr id="5" name="Slide Number Placeholder 4"/>
          <p:cNvSpPr>
            <a:spLocks noGrp="1"/>
          </p:cNvSpPr>
          <p:nvPr>
            <p:ph type="sldNum" sz="quarter" idx="12"/>
          </p:nvPr>
        </p:nvSpPr>
        <p:spPr/>
        <p:txBody>
          <a:bodyPr/>
          <a:lstStyle/>
          <a:p>
            <a:pPr>
              <a:defRPr/>
            </a:pPr>
            <a:fld id="{0FD8A5CA-91EE-4CE1-93D8-CF2DE3A5E030}" type="slidenum">
              <a:rPr lang="en-US" smtClean="0"/>
              <a:pPr>
                <a:defRPr/>
              </a:pPr>
              <a:t>20</a:t>
            </a:fld>
            <a:endParaRPr lang="en-US" dirty="0"/>
          </a:p>
        </p:txBody>
      </p:sp>
      <p:pic>
        <p:nvPicPr>
          <p:cNvPr id="7171" name="Picture 3" descr="process selection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1752600"/>
            <a:ext cx="8458200" cy="4536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3038755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849286"/>
            <a:ext cx="7772400" cy="662041"/>
          </a:xfrm>
        </p:spPr>
        <p:txBody>
          <a:bodyPr/>
          <a:lstStyle/>
          <a:p>
            <a:r>
              <a:rPr lang="en-US" dirty="0" smtClean="0"/>
              <a:t>Conclusion</a:t>
            </a:r>
            <a:endParaRPr lang="en-US" dirty="0"/>
          </a:p>
        </p:txBody>
      </p:sp>
      <p:sp>
        <p:nvSpPr>
          <p:cNvPr id="3" name="Content Placeholder 2"/>
          <p:cNvSpPr>
            <a:spLocks noGrp="1"/>
          </p:cNvSpPr>
          <p:nvPr>
            <p:ph idx="1"/>
          </p:nvPr>
        </p:nvSpPr>
        <p:spPr>
          <a:xfrm>
            <a:off x="685800" y="1981200"/>
            <a:ext cx="7772400" cy="3838295"/>
          </a:xfrm>
        </p:spPr>
        <p:txBody>
          <a:bodyPr/>
          <a:lstStyle/>
          <a:p>
            <a:r>
              <a:rPr lang="en-US" dirty="0"/>
              <a:t>R</a:t>
            </a:r>
            <a:r>
              <a:rPr lang="en-US" dirty="0" smtClean="0"/>
              <a:t>isk </a:t>
            </a:r>
            <a:r>
              <a:rPr lang="en-US" dirty="0"/>
              <a:t>assessment and management in </a:t>
            </a:r>
            <a:r>
              <a:rPr lang="en-US" dirty="0" smtClean="0"/>
              <a:t>up-front class material</a:t>
            </a:r>
          </a:p>
          <a:p>
            <a:r>
              <a:rPr lang="en-US" dirty="0" smtClean="0"/>
              <a:t>More risk-related assignments help improving project success rate</a:t>
            </a:r>
          </a:p>
          <a:p>
            <a:r>
              <a:rPr lang="en-US" dirty="0" smtClean="0"/>
              <a:t>Risk </a:t>
            </a:r>
            <a:r>
              <a:rPr lang="en-US" dirty="0" smtClean="0">
                <a:sym typeface="Wingdings" pitchFamily="2" charset="2"/>
              </a:rPr>
              <a:t>&amp; Value-based mindset</a:t>
            </a:r>
          </a:p>
          <a:p>
            <a:r>
              <a:rPr lang="en-US" dirty="0"/>
              <a:t>New technologies </a:t>
            </a:r>
            <a:r>
              <a:rPr lang="en-US" dirty="0">
                <a:sym typeface="Wingdings" pitchFamily="2" charset="2"/>
              </a:rPr>
              <a:t> new pattern of risks</a:t>
            </a:r>
          </a:p>
          <a:p>
            <a:r>
              <a:rPr lang="en-US" dirty="0">
                <a:sym typeface="Wingdings" pitchFamily="2" charset="2"/>
              </a:rPr>
              <a:t>Additional guidelines, supplementary </a:t>
            </a:r>
            <a:r>
              <a:rPr lang="en-US" dirty="0" smtClean="0">
                <a:sym typeface="Wingdings" pitchFamily="2" charset="2"/>
              </a:rPr>
              <a:t>materials</a:t>
            </a:r>
            <a:endParaRPr lang="en-US" dirty="0">
              <a:sym typeface="Wingdings" pitchFamily="2" charset="2"/>
            </a:endParaRPr>
          </a:p>
        </p:txBody>
      </p:sp>
      <p:sp>
        <p:nvSpPr>
          <p:cNvPr id="4" name="Footer Placeholder 3"/>
          <p:cNvSpPr>
            <a:spLocks noGrp="1"/>
          </p:cNvSpPr>
          <p:nvPr>
            <p:ph type="ftr" sz="quarter" idx="11"/>
          </p:nvPr>
        </p:nvSpPr>
        <p:spPr/>
        <p:txBody>
          <a:bodyPr/>
          <a:lstStyle/>
          <a:p>
            <a:pPr algn="ctr">
              <a:defRPr/>
            </a:pPr>
            <a:r>
              <a:rPr lang="en-US" smtClean="0"/>
              <a:t>©USC-CSSE               CSEE&amp;T 2013</a:t>
            </a:r>
            <a:endParaRPr lang="en-US" dirty="0"/>
          </a:p>
        </p:txBody>
      </p:sp>
      <p:sp>
        <p:nvSpPr>
          <p:cNvPr id="5" name="Slide Number Placeholder 4"/>
          <p:cNvSpPr>
            <a:spLocks noGrp="1"/>
          </p:cNvSpPr>
          <p:nvPr>
            <p:ph type="sldNum" sz="quarter" idx="12"/>
          </p:nvPr>
        </p:nvSpPr>
        <p:spPr/>
        <p:txBody>
          <a:bodyPr/>
          <a:lstStyle/>
          <a:p>
            <a:pPr>
              <a:defRPr/>
            </a:pPr>
            <a:fld id="{0FD8A5CA-91EE-4CE1-93D8-CF2DE3A5E030}" type="slidenum">
              <a:rPr lang="en-US" smtClean="0"/>
              <a:pPr>
                <a:defRPr/>
              </a:pPr>
              <a:t>21</a:t>
            </a:fld>
            <a:endParaRPr lang="en-US"/>
          </a:p>
        </p:txBody>
      </p:sp>
    </p:spTree>
    <p:extLst>
      <p:ext uri="{BB962C8B-B14F-4D97-AF65-F5344CB8AC3E}">
        <p14:creationId xmlns:p14="http://schemas.microsoft.com/office/powerpoint/2010/main" val="3591975745"/>
      </p:ext>
    </p:extLst>
  </p:cSld>
  <p:clrMapOvr>
    <a:masterClrMapping/>
  </p:clrMapOvr>
  <p:timing>
    <p:tnLst>
      <p:par>
        <p:cTn id="1" dur="indefinite" restart="never" nodeType="tmRoot"/>
      </p:par>
    </p:tnLst>
  </p:timing>
</p:sld>
</file>

<file path=ppt/theme/theme1.xml><?xml version="1.0" encoding="utf-8"?>
<a:theme xmlns:a="http://schemas.openxmlformats.org/drawingml/2006/main" name="1_DrBoehmPresentationTemplate">
  <a:themeElements>
    <a:clrScheme name="Aspect">
      <a:dk1>
        <a:sysClr val="windowText" lastClr="000000"/>
      </a:dk1>
      <a:lt1>
        <a:sysClr val="window" lastClr="FFFFFF"/>
      </a:lt1>
      <a:dk2>
        <a:srgbClr val="323232"/>
      </a:dk2>
      <a:lt2>
        <a:srgbClr val="E3DED1"/>
      </a:lt2>
      <a:accent1>
        <a:srgbClr val="F07F09"/>
      </a:accent1>
      <a:accent2>
        <a:srgbClr val="9F2936"/>
      </a:accent2>
      <a:accent3>
        <a:srgbClr val="1B587C"/>
      </a:accent3>
      <a:accent4>
        <a:srgbClr val="4E8542"/>
      </a:accent4>
      <a:accent5>
        <a:srgbClr val="604878"/>
      </a:accent5>
      <a:accent6>
        <a:srgbClr val="C19859"/>
      </a:accent6>
      <a:hlink>
        <a:srgbClr val="6B9F25"/>
      </a:hlink>
      <a:folHlink>
        <a:srgbClr val="B26B02"/>
      </a:folHlink>
    </a:clrScheme>
    <a:fontScheme name="1_DrBoehmPresentationTemplat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1_DrBoehmPresentationTemplat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1_DrBoehmPresentationTemplat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1_DrBoehmPresentationTemplat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1_DrBoehmPresentationTemplat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_DrBoehmPresentationTemplat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1_DrBoehmPresentationTemplat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1_DrBoehmPresentationTemplat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
      <a:clrScheme name="1_DrBoehmPresentationTemplate 8">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80000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CSSELight</Template>
  <TotalTime>19706</TotalTime>
  <Words>1151</Words>
  <Application>Microsoft Office PowerPoint</Application>
  <PresentationFormat>On-screen Show (4:3)</PresentationFormat>
  <Paragraphs>220</Paragraphs>
  <Slides>21</Slides>
  <Notes>5</Notes>
  <HiddenSlides>0</HiddenSlides>
  <MMClips>0</MMClips>
  <ScaleCrop>false</ScaleCrop>
  <HeadingPairs>
    <vt:vector size="4" baseType="variant">
      <vt:variant>
        <vt:lpstr>Theme</vt:lpstr>
      </vt:variant>
      <vt:variant>
        <vt:i4>1</vt:i4>
      </vt:variant>
      <vt:variant>
        <vt:lpstr>Slide Titles</vt:lpstr>
      </vt:variant>
      <vt:variant>
        <vt:i4>21</vt:i4>
      </vt:variant>
    </vt:vector>
  </HeadingPairs>
  <TitlesOfParts>
    <vt:vector size="22" baseType="lpstr">
      <vt:lpstr>1_DrBoehmPresentationTemplate</vt:lpstr>
      <vt:lpstr>A Look at Software Engineering Risks in a Team Project Course</vt:lpstr>
      <vt:lpstr>Outline</vt:lpstr>
      <vt:lpstr>The Incremental Commitment Spiral Model</vt:lpstr>
      <vt:lpstr>ICSM –Class Milestones</vt:lpstr>
      <vt:lpstr>Software Engineering Project Clients 2006-2008</vt:lpstr>
      <vt:lpstr>Software Engineering Students</vt:lpstr>
      <vt:lpstr>Risk Management in the class</vt:lpstr>
      <vt:lpstr>PowerPoint Presentation</vt:lpstr>
      <vt:lpstr>Data Gathering</vt:lpstr>
      <vt:lpstr>Percentage of Risk Occurrence by Category</vt:lpstr>
      <vt:lpstr>Percentage of Risk Occurrence by Category</vt:lpstr>
      <vt:lpstr>Summary of Risk Ranking by category</vt:lpstr>
      <vt:lpstr>Summary of Risk Ranking by category</vt:lpstr>
      <vt:lpstr>PowerPoint Presentation</vt:lpstr>
      <vt:lpstr>PowerPoint Presentation</vt:lpstr>
      <vt:lpstr>PowerPoint Presentation</vt:lpstr>
      <vt:lpstr>Risks found more often  in Software Engineering Class</vt:lpstr>
      <vt:lpstr>Risk-driven software development</vt:lpstr>
      <vt:lpstr>Too risky to continue</vt:lpstr>
      <vt:lpstr>Found a COTS, change process</vt:lpstr>
      <vt:lpstr>Conclusion</vt:lpstr>
    </vt:vector>
  </TitlesOfParts>
  <Company>USC-CSE</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No Slide Title</dc:title>
  <dc:creator>csews</dc:creator>
  <cp:lastModifiedBy>Koolman</cp:lastModifiedBy>
  <cp:revision>390</cp:revision>
  <cp:lastPrinted>2000-09-06T20:38:23Z</cp:lastPrinted>
  <dcterms:created xsi:type="dcterms:W3CDTF">2000-05-10T17:25:29Z</dcterms:created>
  <dcterms:modified xsi:type="dcterms:W3CDTF">2013-05-21T18:21:46Z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emplateType">
    <vt:i4>1</vt:i4>
  </property>
  <property fmtid="{D5CDD505-2E9C-101B-9397-08002B2CF9AE}" pid="3" name="GraphicType">
    <vt:i4>1</vt:i4>
  </property>
  <property fmtid="{D5CDD505-2E9C-101B-9397-08002B2CF9AE}" pid="4" name="Compression">
    <vt:i4>100</vt:i4>
  </property>
  <property fmtid="{D5CDD505-2E9C-101B-9397-08002B2CF9AE}" pid="5" name="ScreenSize">
    <vt:i4>1</vt:i4>
  </property>
  <property fmtid="{D5CDD505-2E9C-101B-9397-08002B2CF9AE}" pid="6" name="ScreenUsage">
    <vt:i4>3</vt:i4>
  </property>
  <property fmtid="{D5CDD505-2E9C-101B-9397-08002B2CF9AE}" pid="7" name="MailAddress">
    <vt:lpwstr/>
  </property>
  <property fmtid="{D5CDD505-2E9C-101B-9397-08002B2CF9AE}" pid="8" name="HomePage">
    <vt:lpwstr/>
  </property>
  <property fmtid="{D5CDD505-2E9C-101B-9397-08002B2CF9AE}" pid="9" name="Other">
    <vt:lpwstr/>
  </property>
  <property fmtid="{D5CDD505-2E9C-101B-9397-08002B2CF9AE}" pid="10" name="DownloadOriginal">
    <vt:bool>false</vt:bool>
  </property>
  <property fmtid="{D5CDD505-2E9C-101B-9397-08002B2CF9AE}" pid="11" name="DownloadIEButton">
    <vt:bool>false</vt:bool>
  </property>
  <property fmtid="{D5CDD505-2E9C-101B-9397-08002B2CF9AE}" pid="12" name="UseBrowserColor">
    <vt:bool>true</vt:bool>
  </property>
  <property fmtid="{D5CDD505-2E9C-101B-9397-08002B2CF9AE}" pid="13" name="BackColor">
    <vt:i4>15132390</vt:i4>
  </property>
  <property fmtid="{D5CDD505-2E9C-101B-9397-08002B2CF9AE}" pid="14" name="TextColor">
    <vt:i4>0</vt:i4>
  </property>
  <property fmtid="{D5CDD505-2E9C-101B-9397-08002B2CF9AE}" pid="15" name="LinkColor">
    <vt:i4>16711782</vt:i4>
  </property>
  <property fmtid="{D5CDD505-2E9C-101B-9397-08002B2CF9AE}" pid="16" name="VisitedColor">
    <vt:i4>10040268</vt:i4>
  </property>
  <property fmtid="{D5CDD505-2E9C-101B-9397-08002B2CF9AE}" pid="17" name="TransparentButton">
    <vt:i4>0</vt:i4>
  </property>
  <property fmtid="{D5CDD505-2E9C-101B-9397-08002B2CF9AE}" pid="18" name="ButtonType">
    <vt:i4>2</vt:i4>
  </property>
  <property fmtid="{D5CDD505-2E9C-101B-9397-08002B2CF9AE}" pid="19" name="ShowNotes">
    <vt:bool>false</vt:bool>
  </property>
  <property fmtid="{D5CDD505-2E9C-101B-9397-08002B2CF9AE}" pid="20" name="NavBtnPos">
    <vt:i4>3</vt:i4>
  </property>
  <property fmtid="{D5CDD505-2E9C-101B-9397-08002B2CF9AE}" pid="21" name="OutputDir">
    <vt:lpwstr>C:\winnt\Profiles\csews.001\Personal</vt:lpwstr>
  </property>
</Properties>
</file>