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000" y="-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1EAF6-7A73-B040-ACF0-15D416840B5D}" type="datetimeFigureOut">
              <a:rPr lang="en-US" smtClean="0"/>
              <a:t>5/19/13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6F5-E6EB-FC4D-A076-DAA799B11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12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BBE81-BD7B-5045-98EB-C68D5D05A0AD}" type="datetimeFigureOut">
              <a:rPr lang="en-US" smtClean="0"/>
              <a:t>5/19/13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F71F2-ABF4-F64F-9E59-86CAE5E3A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173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if</a:t>
            </a:r>
            <a:r>
              <a:rPr lang="en-US" baseline="0" dirty="0" smtClean="0"/>
              <a:t> not all of these activities have a deep social underpinning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F71F2-ABF4-F64F-9E59-86CAE5E3A1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5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1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5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2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90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6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5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0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s4i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0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D.A. Tamburri ©2011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s4i presentation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VU engelstalig achter-transparen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9821" y="5794241"/>
            <a:ext cx="3157372" cy="92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3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4217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Software Design with Social Engagement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8606" y="3126746"/>
            <a:ext cx="7953685" cy="1752600"/>
          </a:xfrm>
        </p:spPr>
        <p:txBody>
          <a:bodyPr/>
          <a:lstStyle/>
          <a:p>
            <a:r>
              <a:rPr lang="en-US" u="sng" dirty="0"/>
              <a:t>Damian A. </a:t>
            </a:r>
            <a:r>
              <a:rPr lang="en-US" u="sng" dirty="0" smtClean="0"/>
              <a:t>Tamburri</a:t>
            </a:r>
            <a:r>
              <a:rPr lang="en-US" dirty="0" smtClean="0"/>
              <a:t>, M. </a:t>
            </a:r>
            <a:r>
              <a:rPr lang="en-US" dirty="0" err="1" smtClean="0"/>
              <a:t>Razavian</a:t>
            </a:r>
            <a:r>
              <a:rPr lang="en-US" dirty="0" smtClean="0"/>
              <a:t>, P. </a:t>
            </a:r>
            <a:r>
              <a:rPr lang="en-US" dirty="0"/>
              <a:t>Lago </a:t>
            </a:r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651000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56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Where it all starts: Sw. Design Challenges</a:t>
            </a:r>
          </a:p>
          <a:p>
            <a:r>
              <a:rPr lang="en-US" dirty="0" smtClean="0"/>
              <a:t>Core Tenets of our course</a:t>
            </a:r>
          </a:p>
          <a:p>
            <a:r>
              <a:rPr lang="en-US" dirty="0" smtClean="0"/>
              <a:t>Design Projects</a:t>
            </a:r>
            <a:endParaRPr lang="en-US" dirty="0"/>
          </a:p>
          <a:p>
            <a:r>
              <a:rPr lang="en-US" dirty="0" smtClean="0"/>
              <a:t>Week Structure</a:t>
            </a:r>
          </a:p>
          <a:p>
            <a:r>
              <a:rPr lang="en-US" dirty="0" smtClean="0"/>
              <a:t>Peer-Review Clusters</a:t>
            </a:r>
          </a:p>
          <a:p>
            <a:r>
              <a:rPr lang="en-US" dirty="0" smtClean="0"/>
              <a:t>Student Population and Evaluation Scheme</a:t>
            </a:r>
          </a:p>
          <a:p>
            <a:r>
              <a:rPr lang="en-US" dirty="0" smtClean="0"/>
              <a:t>Discussions and Lessons Learned</a:t>
            </a:r>
          </a:p>
          <a:p>
            <a:r>
              <a:rPr lang="en-US" dirty="0" smtClean="0"/>
              <a:t>Conclusions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849267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8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it all starts</a:t>
            </a:r>
            <a:r>
              <a:rPr lang="en-US" dirty="0" smtClean="0"/>
              <a:t>: Sw. Design </a:t>
            </a:r>
            <a:r>
              <a:rPr lang="en-US" dirty="0"/>
              <a:t>Challenges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332037"/>
            <a:ext cx="3785899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designing software </a:t>
            </a:r>
            <a:r>
              <a:rPr lang="en-US" b="1" i="1" dirty="0" smtClean="0"/>
              <a:t>is finding equilibrium </a:t>
            </a:r>
            <a:r>
              <a:rPr lang="en-US" dirty="0" smtClean="0"/>
              <a:t>among design alternatives </a:t>
            </a:r>
            <a:r>
              <a:rPr lang="en-US" b="1" i="1" dirty="0" smtClean="0"/>
              <a:t>agreed by stakeholders</a:t>
            </a:r>
          </a:p>
          <a:p>
            <a:endParaRPr lang="en-US" b="1" i="1" dirty="0" smtClean="0"/>
          </a:p>
          <a:p>
            <a:r>
              <a:rPr lang="en-US" dirty="0" smtClean="0"/>
              <a:t>designers are constantly called to </a:t>
            </a:r>
            <a:r>
              <a:rPr lang="en-US" b="1" i="1" dirty="0" smtClean="0"/>
              <a:t>make, and consent with, design decisions </a:t>
            </a:r>
          </a:p>
          <a:p>
            <a:endParaRPr lang="en-US" b="1" i="1" dirty="0" smtClean="0"/>
          </a:p>
          <a:p>
            <a:r>
              <a:rPr lang="en-US" dirty="0" smtClean="0"/>
              <a:t>designs have value if </a:t>
            </a:r>
            <a:r>
              <a:rPr lang="en-US" b="1" i="1" dirty="0" smtClean="0"/>
              <a:t>their customers perceive it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875452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191395" y="2309916"/>
            <a:ext cx="321930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Accountable and Rational Design </a:t>
            </a:r>
            <a:r>
              <a:rPr lang="en-US" dirty="0" smtClean="0"/>
              <a:t>Decisions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Design </a:t>
            </a:r>
            <a:r>
              <a:rPr lang="en-US" dirty="0" smtClean="0"/>
              <a:t>is Collaborative</a:t>
            </a:r>
          </a:p>
          <a:p>
            <a:pPr marL="457200" indent="-457200">
              <a:buFont typeface="+mj-lt"/>
              <a:buAutoNum type="arabicPeriod"/>
            </a:pPr>
            <a:endParaRPr lang="en-US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/>
              <a:t>Design </a:t>
            </a:r>
            <a:r>
              <a:rPr lang="en-US" smtClean="0"/>
              <a:t>is Iterative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191395" y="5597689"/>
            <a:ext cx="1907892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baseline="30000" dirty="0"/>
              <a:t>“Social” Design</a:t>
            </a:r>
            <a:endParaRPr lang="en-US" sz="3200" b="1" dirty="0"/>
          </a:p>
        </p:txBody>
      </p:sp>
      <p:sp>
        <p:nvSpPr>
          <p:cNvPr id="9" name="Down Arrow 8"/>
          <p:cNvSpPr/>
          <p:nvPr/>
        </p:nvSpPr>
        <p:spPr>
          <a:xfrm>
            <a:off x="6925854" y="4349857"/>
            <a:ext cx="549878" cy="995146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rgbClr val="000000"/>
              </a:solidFill>
              <a:latin typeface="Helvetica Neue Light"/>
              <a:cs typeface="Helvetica Neue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5649" y="146518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25854" y="146518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33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Core Tenets of our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Software design should be taught within a </a:t>
            </a:r>
            <a:r>
              <a:rPr lang="en-US" b="1" dirty="0"/>
              <a:t>professional learning community </a:t>
            </a:r>
            <a:endParaRPr lang="en-US" b="1" dirty="0" smtClean="0"/>
          </a:p>
          <a:p>
            <a:endParaRPr lang="en-US" dirty="0"/>
          </a:p>
          <a:p>
            <a:r>
              <a:rPr lang="en-US" b="1" dirty="0"/>
              <a:t>S</a:t>
            </a:r>
            <a:r>
              <a:rPr lang="en-US" b="1" dirty="0" smtClean="0"/>
              <a:t>ocial </a:t>
            </a:r>
            <a:r>
              <a:rPr lang="en-US" b="1" dirty="0"/>
              <a:t>engagement </a:t>
            </a:r>
            <a:r>
              <a:rPr lang="en-US" dirty="0"/>
              <a:t>of </a:t>
            </a:r>
            <a:r>
              <a:rPr lang="en-US" dirty="0" smtClean="0"/>
              <a:t>students should </a:t>
            </a:r>
            <a:r>
              <a:rPr lang="en-US" dirty="0"/>
              <a:t>takes the upper hand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tudents should be given a </a:t>
            </a:r>
            <a:r>
              <a:rPr lang="en-US" b="1" dirty="0"/>
              <a:t>challenging, real-life pro</a:t>
            </a:r>
            <a:r>
              <a:rPr lang="en-US" dirty="0"/>
              <a:t>ject from an industrial partner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Student </a:t>
            </a:r>
            <a:r>
              <a:rPr lang="en-US" dirty="0"/>
              <a:t>teams </a:t>
            </a:r>
            <a:r>
              <a:rPr lang="en-US" dirty="0" smtClean="0"/>
              <a:t> should be organized in </a:t>
            </a:r>
            <a:r>
              <a:rPr lang="en-US" b="1" dirty="0"/>
              <a:t>collaborative clusters 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tudents</a:t>
            </a:r>
            <a:r>
              <a:rPr lang="en-US" dirty="0"/>
              <a:t>’ </a:t>
            </a:r>
            <a:r>
              <a:rPr lang="en-US" b="1" dirty="0"/>
              <a:t>mutual learning </a:t>
            </a:r>
            <a:r>
              <a:rPr lang="en-US" dirty="0" smtClean="0"/>
              <a:t>should be inspired </a:t>
            </a:r>
            <a:r>
              <a:rPr lang="en-US" b="1" dirty="0" smtClean="0"/>
              <a:t>through</a:t>
            </a:r>
            <a:r>
              <a:rPr lang="en-US" dirty="0" smtClean="0"/>
              <a:t> </a:t>
            </a:r>
            <a:r>
              <a:rPr lang="en-US" b="1" dirty="0"/>
              <a:t>peer-reviewing and competition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341" y="6335908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0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 Projects</a:t>
            </a:r>
            <a:br>
              <a:rPr lang="en-US" dirty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0634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2098348"/>
            <a:ext cx="9033786" cy="329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0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 Structure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0036" b="10036"/>
          <a:stretch>
            <a:fillRect/>
          </a:stretch>
        </p:blipFill>
        <p:spPr>
          <a:xfrm>
            <a:off x="495300" y="2919970"/>
            <a:ext cx="5746483" cy="293306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449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06700" y="1470014"/>
            <a:ext cx="232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We are teaching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>
            <a:stCxn id="7" idx="2"/>
          </p:cNvCxnSpPr>
          <p:nvPr/>
        </p:nvCxnSpPr>
        <p:spPr>
          <a:xfrm flipH="1">
            <a:off x="2919594" y="1839346"/>
            <a:ext cx="1050364" cy="831837"/>
          </a:xfrm>
          <a:prstGeom prst="line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97069" y="2159300"/>
            <a:ext cx="626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How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241783" y="2511962"/>
            <a:ext cx="1035832" cy="552042"/>
          </a:xfrm>
          <a:prstGeom prst="line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174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Peer-Review Clusters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651000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04" y="1862835"/>
            <a:ext cx="9016524" cy="313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2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 </a:t>
            </a:r>
            <a:r>
              <a:rPr lang="en-US" dirty="0" smtClean="0"/>
              <a:t>Population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5172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674913"/>
            <a:ext cx="9013860" cy="416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49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Schem</a:t>
            </a:r>
            <a:r>
              <a:rPr lang="en-US" dirty="0"/>
              <a:t>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11356" y="6356351"/>
            <a:ext cx="2311400" cy="365125"/>
          </a:xfrm>
        </p:spPr>
        <p:txBody>
          <a:bodyPr/>
          <a:lstStyle/>
          <a:p>
            <a:fld id="{3A980BBA-EA05-0A49-983D-81E5A497EA95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630700"/>
            <a:ext cx="8640723" cy="434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90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Discussions &amp;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Peer-review clusters need to be steered by means of fixed and written guidelines. </a:t>
            </a:r>
            <a:endParaRPr lang="en-US" dirty="0"/>
          </a:p>
          <a:p>
            <a:r>
              <a:rPr lang="en-US" i="1" dirty="0"/>
              <a:t>Students must be provided with a clear-cut explanation of the learning objectives of each session, very early in the course. </a:t>
            </a:r>
            <a:endParaRPr lang="en-US" i="1" dirty="0" smtClean="0"/>
          </a:p>
          <a:p>
            <a:r>
              <a:rPr lang="en-US" i="1" dirty="0"/>
              <a:t>Lecturers should steer peer-</a:t>
            </a:r>
            <a:r>
              <a:rPr lang="en-US" i="1" dirty="0" smtClean="0"/>
              <a:t>reviews by: </a:t>
            </a:r>
            <a:endParaRPr lang="en-US" i="1" dirty="0"/>
          </a:p>
          <a:p>
            <a:pPr lvl="2"/>
            <a:r>
              <a:rPr lang="en-US" i="1" dirty="0" smtClean="0"/>
              <a:t>(</a:t>
            </a:r>
            <a:r>
              <a:rPr lang="en-US" i="1" dirty="0"/>
              <a:t>i) setting clear </a:t>
            </a:r>
            <a:r>
              <a:rPr lang="en-US" i="1" dirty="0" smtClean="0"/>
              <a:t>expectations</a:t>
            </a:r>
            <a:r>
              <a:rPr lang="en-US" i="1" dirty="0"/>
              <a:t>;</a:t>
            </a:r>
            <a:endParaRPr lang="en-US" i="1" dirty="0" smtClean="0"/>
          </a:p>
          <a:p>
            <a:pPr lvl="2"/>
            <a:r>
              <a:rPr lang="en-US" i="1" dirty="0" smtClean="0"/>
              <a:t>(</a:t>
            </a:r>
            <a:r>
              <a:rPr lang="en-US" i="1" dirty="0"/>
              <a:t>ii) ensuring that non-performing members are </a:t>
            </a:r>
            <a:r>
              <a:rPr lang="en-US" i="1" dirty="0" smtClean="0"/>
              <a:t>held;</a:t>
            </a:r>
          </a:p>
          <a:p>
            <a:pPr lvl="2"/>
            <a:r>
              <a:rPr lang="en-US" i="1" dirty="0" smtClean="0"/>
              <a:t>(</a:t>
            </a:r>
            <a:r>
              <a:rPr lang="en-US" i="1" dirty="0"/>
              <a:t>iii) setting internal deadlines for </a:t>
            </a:r>
            <a:r>
              <a:rPr lang="en-US" i="1" dirty="0" smtClean="0"/>
              <a:t>teams;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3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Sw. Design is a Social activity… </a:t>
            </a:r>
            <a:r>
              <a:rPr lang="en-US" i="1" dirty="0" smtClean="0"/>
              <a:t>teaching and learning it should become equally social</a:t>
            </a:r>
          </a:p>
          <a:p>
            <a:r>
              <a:rPr lang="en-US" dirty="0"/>
              <a:t>Our design course </a:t>
            </a:r>
            <a:r>
              <a:rPr lang="en-US" i="1" dirty="0"/>
              <a:t>efficiently delivers a balance between theory, practice and social aspects </a:t>
            </a:r>
            <a:r>
              <a:rPr lang="en-US" dirty="0"/>
              <a:t>of software </a:t>
            </a:r>
            <a:r>
              <a:rPr lang="en-US" dirty="0" smtClean="0"/>
              <a:t>design</a:t>
            </a:r>
            <a:r>
              <a:rPr lang="en-US" i="1" dirty="0" smtClean="0"/>
              <a:t>… BUT:</a:t>
            </a:r>
          </a:p>
          <a:p>
            <a:endParaRPr lang="en-US" i="1" dirty="0" smtClean="0"/>
          </a:p>
          <a:p>
            <a:pPr lvl="1"/>
            <a:r>
              <a:rPr lang="en-US" i="1" dirty="0" smtClean="0"/>
              <a:t>Needs for more systematic structuring</a:t>
            </a:r>
          </a:p>
          <a:p>
            <a:pPr lvl="1"/>
            <a:r>
              <a:rPr lang="en-US" i="1" dirty="0" smtClean="0"/>
              <a:t>Needs for more effective steering mechanisms of clusters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D.A. Tamburri ©2011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0BBA-EA05-0A49-983D-81E5A497EA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8133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2000" dirty="0" smtClean="0">
            <a:solidFill>
              <a:srgbClr val="000000"/>
            </a:solidFill>
            <a:latin typeface="Helvetica Neue Light"/>
            <a:cs typeface="Helvetica Neue Ligh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243</TotalTime>
  <Words>395</Words>
  <Application>Microsoft Macintosh PowerPoint</Application>
  <PresentationFormat>A4 Paper (210x297 mm)</PresentationFormat>
  <Paragraphs>85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Theme</vt:lpstr>
      <vt:lpstr>Teaching Software Design with Social Engagement  </vt:lpstr>
      <vt:lpstr>Roadmap</vt:lpstr>
      <vt:lpstr>Where it all starts: Sw. Design Challenges </vt:lpstr>
      <vt:lpstr>Core Tenets of our course</vt:lpstr>
      <vt:lpstr>Design Projects </vt:lpstr>
      <vt:lpstr>Week Structure</vt:lpstr>
      <vt:lpstr>Peer-Review Clusters</vt:lpstr>
      <vt:lpstr>Student Population</vt:lpstr>
      <vt:lpstr>Evaluation Scheme</vt:lpstr>
      <vt:lpstr>Discussions &amp; Lessons Learned</vt:lpstr>
      <vt:lpstr>Conclusions </vt:lpstr>
    </vt:vector>
  </TitlesOfParts>
  <Company>VU University Amsterdam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Software Design with Social Engagement  </dc:title>
  <dc:creator>Damian Andrew Tamburri</dc:creator>
  <cp:lastModifiedBy>Damian Andrew Tamburri</cp:lastModifiedBy>
  <cp:revision>20</cp:revision>
  <dcterms:created xsi:type="dcterms:W3CDTF">2013-04-29T14:31:37Z</dcterms:created>
  <dcterms:modified xsi:type="dcterms:W3CDTF">2013-05-19T22:51:43Z</dcterms:modified>
</cp:coreProperties>
</file>