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61" r:id="rId6"/>
    <p:sldId id="262" r:id="rId7"/>
    <p:sldId id="263" r:id="rId8"/>
    <p:sldId id="264" r:id="rId9"/>
    <p:sldId id="265" r:id="rId10"/>
    <p:sldId id="259" r:id="rId11"/>
    <p:sldId id="273" r:id="rId12"/>
    <p:sldId id="271" r:id="rId13"/>
    <p:sldId id="267" r:id="rId14"/>
    <p:sldId id="270" r:id="rId15"/>
    <p:sldId id="269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Author</a:t>
            </a:r>
            <a:r>
              <a:rPr lang="en-US" dirty="0" smtClean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1387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 smtClean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3" name="TextovéPole 2"/>
          <p:cNvSpPr txBox="1"/>
          <p:nvPr userDrawn="1"/>
        </p:nvSpPr>
        <p:spPr>
          <a:xfrm>
            <a:off x="0" y="6632875"/>
            <a:ext cx="8676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100" b="0" u="sng" dirty="0" smtClean="0"/>
              <a:t>P</a:t>
            </a:r>
            <a:r>
              <a:rPr lang="en-US" sz="1100" b="0" u="sng" dirty="0" smtClean="0"/>
              <a:t>.</a:t>
            </a:r>
            <a:r>
              <a:rPr lang="cs-CZ" sz="1100" b="0" u="sng" dirty="0" smtClean="0"/>
              <a:t> Ježek</a:t>
            </a:r>
            <a:r>
              <a:rPr lang="en-US" sz="1100" dirty="0" smtClean="0"/>
              <a:t>, M. Malohlava, T.</a:t>
            </a:r>
            <a:r>
              <a:rPr lang="cs-CZ" sz="1100" baseline="0" dirty="0" smtClean="0"/>
              <a:t> Pop</a:t>
            </a:r>
            <a:r>
              <a:rPr lang="en-US" sz="1100" baseline="0" dirty="0" smtClean="0"/>
              <a:t>: </a:t>
            </a:r>
            <a:r>
              <a:rPr lang="en-US" sz="1100" dirty="0" smtClean="0"/>
              <a:t>Automated Evaluation of Regular Lab Assignments: A Bittersweet Experience?	               </a:t>
            </a:r>
            <a:r>
              <a:rPr lang="cs-CZ" sz="1100" dirty="0" smtClean="0"/>
              <a:t>CSEE</a:t>
            </a:r>
            <a:r>
              <a:rPr lang="en-US" sz="1100" dirty="0" smtClean="0"/>
              <a:t>&amp;T 2013, San</a:t>
            </a:r>
            <a:r>
              <a:rPr lang="en-US" sz="1100" baseline="0" dirty="0" smtClean="0"/>
              <a:t> Francisco </a:t>
            </a:r>
            <a:r>
              <a:rPr lang="en-US" sz="1100" dirty="0" smtClean="0"/>
              <a:t>	</a:t>
            </a:r>
            <a:endParaRPr lang="en-US" sz="1100" dirty="0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8604448" y="6632875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C72469-F34C-43B5-843D-44D2885256C9}" type="slidenum">
              <a:rPr lang="en-US" sz="1100" b="1" smtClean="0"/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100" b="1" dirty="0" smtClean="0"/>
              <a:t>/16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44A91-7C91-41DB-A435-068E9C1E3794}" type="datetimeFigureOut">
              <a:rPr lang="en-US" smtClean="0"/>
              <a:t>5/24/2013</a:t>
            </a:fld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E2CAE0-21D7-45F4-8FFC-D794C13BD8D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level`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44A91-7C91-41DB-A435-068E9C1E3794}" type="datetimeFigureOut">
              <a:rPr lang="en-US" smtClean="0"/>
              <a:t>5/24/2013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2CAE0-21D7-45F4-8FFC-D794C13BD8D9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6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79512" y="620688"/>
            <a:ext cx="8784976" cy="2088232"/>
          </a:xfrm>
        </p:spPr>
        <p:txBody>
          <a:bodyPr/>
          <a:lstStyle/>
          <a:p>
            <a:r>
              <a:rPr lang="en-US" sz="3600" dirty="0"/>
              <a:t>Automated Evaluation of Regular Lab Assignments: A Bittersweet Experience</a:t>
            </a:r>
            <a:r>
              <a:rPr lang="en-US" sz="3600" dirty="0" smtClean="0"/>
              <a:t>?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2800" b="0" dirty="0" smtClean="0"/>
              <a:t>(CSEE&amp;T 2013, San Francisco)</a:t>
            </a:r>
            <a:endParaRPr lang="en-US" b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0" u="sng" dirty="0" smtClean="0"/>
              <a:t>Pavel </a:t>
            </a:r>
            <a:r>
              <a:rPr lang="cs-CZ" b="0" u="sng" dirty="0" smtClean="0"/>
              <a:t>Ježek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0" dirty="0" smtClean="0"/>
              <a:t>Michal Malohlava</a:t>
            </a:r>
            <a:br>
              <a:rPr lang="en-US" b="0" dirty="0" smtClean="0"/>
            </a:br>
            <a:r>
              <a:rPr lang="en-US" b="0" dirty="0" smtClean="0"/>
              <a:t>To</a:t>
            </a:r>
            <a:r>
              <a:rPr lang="cs-CZ" b="0" dirty="0" smtClean="0"/>
              <a:t>máš Pop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98972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Charles University in Prague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Established in 1348 (by Charles IV, King of Bohemia and Roman Emperor)</a:t>
            </a:r>
          </a:p>
          <a:p>
            <a:pPr lvl="1"/>
            <a:r>
              <a:rPr lang="cs-CZ" dirty="0" smtClean="0"/>
              <a:t>1781-1848</a:t>
            </a:r>
            <a:r>
              <a:rPr lang="en-US" dirty="0" smtClean="0"/>
              <a:t>: </a:t>
            </a:r>
            <a:r>
              <a:rPr lang="cs-CZ" dirty="0" smtClean="0"/>
              <a:t>Bernard </a:t>
            </a:r>
            <a:r>
              <a:rPr lang="cs-CZ" dirty="0" err="1" smtClean="0"/>
              <a:t>Bolzano</a:t>
            </a:r>
            <a:endParaRPr lang="en-US" dirty="0" smtClean="0"/>
          </a:p>
          <a:p>
            <a:pPr lvl="1"/>
            <a:r>
              <a:rPr lang="cs-CZ" dirty="0" smtClean="0"/>
              <a:t>1803-1854</a:t>
            </a:r>
            <a:r>
              <a:rPr lang="en-US" dirty="0" smtClean="0"/>
              <a:t>: </a:t>
            </a:r>
            <a:r>
              <a:rPr lang="cs-CZ" dirty="0" smtClean="0"/>
              <a:t>Christi</a:t>
            </a:r>
            <a:r>
              <a:rPr lang="en-US" dirty="0" smtClean="0"/>
              <a:t>a</a:t>
            </a:r>
            <a:r>
              <a:rPr lang="cs-CZ" dirty="0" smtClean="0"/>
              <a:t>n Doppler</a:t>
            </a:r>
            <a:endParaRPr lang="en-US" dirty="0" smtClean="0"/>
          </a:p>
          <a:p>
            <a:pPr lvl="1"/>
            <a:r>
              <a:rPr lang="cs-CZ" dirty="0" smtClean="0"/>
              <a:t>1911-</a:t>
            </a:r>
            <a:r>
              <a:rPr lang="en-US" dirty="0" smtClean="0"/>
              <a:t>19</a:t>
            </a:r>
            <a:r>
              <a:rPr lang="cs-CZ" dirty="0" smtClean="0"/>
              <a:t>12</a:t>
            </a:r>
            <a:r>
              <a:rPr lang="en-US" dirty="0" smtClean="0"/>
              <a:t>: </a:t>
            </a:r>
            <a:r>
              <a:rPr lang="cs-CZ" dirty="0" smtClean="0"/>
              <a:t>Albert Einstein</a:t>
            </a:r>
            <a:endParaRPr lang="en-US" dirty="0" smtClean="0"/>
          </a:p>
          <a:p>
            <a:r>
              <a:rPr lang="en-US" dirty="0" smtClean="0"/>
              <a:t>Largest university in Czech Republic:</a:t>
            </a:r>
          </a:p>
          <a:p>
            <a:pPr lvl="1"/>
            <a:r>
              <a:rPr lang="en-US" dirty="0" smtClean="0"/>
              <a:t>17 faculties</a:t>
            </a:r>
          </a:p>
          <a:p>
            <a:pPr lvl="1"/>
            <a:r>
              <a:rPr lang="en-US" dirty="0"/>
              <a:t>4500 academic and research staff</a:t>
            </a:r>
            <a:endParaRPr lang="en-US" dirty="0" smtClean="0"/>
          </a:p>
          <a:p>
            <a:pPr lvl="1"/>
            <a:r>
              <a:rPr lang="en-US" dirty="0" smtClean="0"/>
              <a:t>53000 students in all programs</a:t>
            </a:r>
          </a:p>
          <a:p>
            <a:r>
              <a:rPr lang="en-US" dirty="0" smtClean="0"/>
              <a:t>Faculty of Mathematics and Physics:</a:t>
            </a:r>
          </a:p>
          <a:p>
            <a:pPr lvl="1"/>
            <a:r>
              <a:rPr lang="en-US" dirty="0" smtClean="0"/>
              <a:t>School of Mathematics</a:t>
            </a:r>
          </a:p>
          <a:p>
            <a:pPr lvl="1"/>
            <a:r>
              <a:rPr lang="en-US" dirty="0" smtClean="0"/>
              <a:t>School of Physics</a:t>
            </a:r>
          </a:p>
          <a:p>
            <a:pPr lvl="1"/>
            <a:r>
              <a:rPr lang="en-US" dirty="0" smtClean="0"/>
              <a:t>School of Computer Science</a:t>
            </a:r>
          </a:p>
          <a:p>
            <a:r>
              <a:rPr lang="en-US" dirty="0"/>
              <a:t>Public university</a:t>
            </a:r>
          </a:p>
          <a:p>
            <a:pPr lvl="1"/>
            <a:r>
              <a:rPr lang="en-US" dirty="0"/>
              <a:t>Top universities in Czech Republic: public (free)</a:t>
            </a:r>
          </a:p>
          <a:p>
            <a:pPr lvl="1"/>
            <a:r>
              <a:rPr lang="en-US" dirty="0"/>
              <a:t>“Last-choice” universities: private (paid)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http://www.mff.cuni.cz/admission/wp-content/uploads/2012/09/MG_8778-300x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44824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8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Context (Czech Rep. + Other Central Europe)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few years ago a typical university program in Czech Republic = a 5 year Master program</a:t>
            </a:r>
          </a:p>
          <a:p>
            <a:r>
              <a:rPr lang="en-US" sz="2800" dirty="0" smtClean="0"/>
              <a:t>However: Bologna Process in 1998 – key points:</a:t>
            </a:r>
          </a:p>
          <a:p>
            <a:pPr lvl="1"/>
            <a:r>
              <a:rPr lang="en-US" sz="2400" dirty="0" smtClean="0"/>
              <a:t>Easy transfers of students between EU (Bologna Process) countries</a:t>
            </a:r>
          </a:p>
          <a:p>
            <a:pPr lvl="1"/>
            <a:r>
              <a:rPr lang="en-US" sz="2400" dirty="0" smtClean="0"/>
              <a:t>More attractive study programs for non-EU students</a:t>
            </a:r>
          </a:p>
          <a:p>
            <a:pPr lvl="1"/>
            <a:r>
              <a:rPr lang="en-US" sz="2400" dirty="0" smtClean="0"/>
              <a:t>Common system of credits (60 ECTS credits per year)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058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Bologna Process Implementation 1/2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Bologna Process – intended as a set of guidelines, not a strict requirement</a:t>
            </a:r>
          </a:p>
          <a:p>
            <a:r>
              <a:rPr lang="en-US" sz="2400" dirty="0" smtClean="0"/>
              <a:t>Implementation in Czech Republic – Study programs:</a:t>
            </a:r>
          </a:p>
          <a:p>
            <a:pPr lvl="1"/>
            <a:r>
              <a:rPr lang="en-US" sz="2000" dirty="0" smtClean="0"/>
              <a:t>3 year Bachelor program</a:t>
            </a:r>
          </a:p>
          <a:p>
            <a:pPr lvl="1"/>
            <a:r>
              <a:rPr lang="en-US" sz="2000" dirty="0" smtClean="0"/>
              <a:t>2 year Master program</a:t>
            </a:r>
          </a:p>
          <a:p>
            <a:pPr lvl="1"/>
            <a:r>
              <a:rPr lang="en-US" sz="2000" dirty="0" smtClean="0"/>
              <a:t>+ very few exceptions (e.g. Medical </a:t>
            </a:r>
            <a:r>
              <a:rPr lang="en-US" sz="2000" dirty="0"/>
              <a:t>Faculties – 6 year M.D</a:t>
            </a:r>
            <a:r>
              <a:rPr lang="en-US" sz="2000" dirty="0" smtClean="0"/>
              <a:t>. programs)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Result: original 5 year Master programs “randomly” split into 3 year Bachelor + 2 year Master programs → most students continue with a Master program after acquiring a </a:t>
            </a:r>
            <a:r>
              <a:rPr lang="en-US" sz="2400" dirty="0" err="1" smtClean="0"/>
              <a:t>Bc</a:t>
            </a:r>
            <a:r>
              <a:rPr lang="en-US" sz="2400" dirty="0" smtClean="0"/>
              <a:t>. degree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373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of Computer Science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Bachelor programs (3 years):</a:t>
            </a:r>
          </a:p>
          <a:p>
            <a:pPr lvl="1"/>
            <a:r>
              <a:rPr lang="en-US" sz="2400" dirty="0" smtClean="0"/>
              <a:t>Theoretical Informatics (math)</a:t>
            </a:r>
          </a:p>
          <a:p>
            <a:pPr lvl="1"/>
            <a:r>
              <a:rPr lang="en-US" sz="2400" b="1" dirty="0" smtClean="0"/>
              <a:t>Computer Science</a:t>
            </a:r>
          </a:p>
          <a:p>
            <a:r>
              <a:rPr lang="en-US" sz="2800" dirty="0" smtClean="0"/>
              <a:t>Master programs (2 years):</a:t>
            </a:r>
            <a:endParaRPr lang="en-US" sz="2800" dirty="0"/>
          </a:p>
          <a:p>
            <a:pPr lvl="1"/>
            <a:r>
              <a:rPr lang="en-US" sz="2400" dirty="0"/>
              <a:t>Theoretical </a:t>
            </a:r>
            <a:r>
              <a:rPr lang="en-US" sz="2400" dirty="0" smtClean="0"/>
              <a:t>Informatics </a:t>
            </a:r>
            <a:r>
              <a:rPr lang="en-US" sz="2400" dirty="0"/>
              <a:t>(math)</a:t>
            </a:r>
          </a:p>
          <a:p>
            <a:pPr lvl="1"/>
            <a:r>
              <a:rPr lang="en-US" sz="2400" b="1" dirty="0"/>
              <a:t>Computer </a:t>
            </a:r>
            <a:r>
              <a:rPr lang="en-US" sz="2400" b="1" dirty="0" smtClean="0"/>
              <a:t>Science</a:t>
            </a:r>
            <a:endParaRPr lang="en-US" sz="2400" b="1" dirty="0"/>
          </a:p>
          <a:p>
            <a:r>
              <a:rPr lang="en-US" sz="2800" dirty="0" smtClean="0"/>
              <a:t>5 year </a:t>
            </a:r>
            <a:r>
              <a:rPr lang="en-US" sz="2800" dirty="0" err="1" smtClean="0"/>
              <a:t>Bc</a:t>
            </a:r>
            <a:r>
              <a:rPr lang="en-US" sz="2800" dirty="0" smtClean="0"/>
              <a:t> CS + MS CS “program” ≈ 4 year US undergrad CS (Computer Science) + </a:t>
            </a:r>
            <a:r>
              <a:rPr lang="en-US" sz="2800" dirty="0" err="1" smtClean="0"/>
              <a:t>SwE</a:t>
            </a:r>
            <a:r>
              <a:rPr lang="en-US" sz="2800" dirty="0" smtClean="0"/>
              <a:t> (Software Engineering) programs</a:t>
            </a:r>
          </a:p>
        </p:txBody>
      </p:sp>
    </p:spTree>
    <p:extLst>
      <p:ext uri="{BB962C8B-B14F-4D97-AF65-F5344CB8AC3E}">
        <p14:creationId xmlns:p14="http://schemas.microsoft.com/office/powerpoint/2010/main" val="2917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CS “Program” (</a:t>
            </a:r>
            <a:r>
              <a:rPr lang="en-US" dirty="0" err="1" smtClean="0"/>
              <a:t>Bc</a:t>
            </a:r>
            <a:r>
              <a:rPr lang="en-US" dirty="0"/>
              <a:t> </a:t>
            </a:r>
            <a:r>
              <a:rPr lang="en-US" dirty="0" smtClean="0"/>
              <a:t>+ MS) Overview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semester (14 weeks): Programming fundamentals (algorithms and data structures) + Intro to Computer Design and Architectures and Operating Systems + Intro to Networking</a:t>
            </a:r>
          </a:p>
          <a:p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semester (14 weeks): Intro to OO + further algorithms and data structures</a:t>
            </a:r>
          </a:p>
          <a:p>
            <a:r>
              <a:rPr lang="en-US" sz="2400" dirty="0" smtClean="0"/>
              <a:t>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semester: Complex OO and basic </a:t>
            </a:r>
            <a:r>
              <a:rPr lang="en-US" sz="2400" dirty="0" err="1" smtClean="0"/>
              <a:t>SwE</a:t>
            </a:r>
            <a:r>
              <a:rPr lang="en-US" sz="2400" dirty="0" smtClean="0"/>
              <a:t> concepts in native (C++) and managed (C#/.NET or Java) environments</a:t>
            </a:r>
          </a:p>
          <a:p>
            <a:r>
              <a:rPr lang="en-US" sz="2400" dirty="0" smtClean="0"/>
              <a:t>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to 10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semester: several advanced </a:t>
            </a:r>
            <a:r>
              <a:rPr lang="en-US" sz="2400" dirty="0" err="1" smtClean="0"/>
              <a:t>SwE</a:t>
            </a:r>
            <a:r>
              <a:rPr lang="en-US" sz="2400" dirty="0" smtClean="0"/>
              <a:t> courses (TDD, MDD, team projects, agile, XP, etc.)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5034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C# Language and .NET Platform Course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Basic concept similar to parallel C++ and Java courses</a:t>
            </a:r>
          </a:p>
          <a:p>
            <a:r>
              <a:rPr lang="en-US" dirty="0" smtClean="0"/>
              <a:t>Lectures</a:t>
            </a:r>
            <a:r>
              <a:rPr lang="en-US" dirty="0"/>
              <a:t> </a:t>
            </a:r>
            <a:r>
              <a:rPr lang="en-US" dirty="0" smtClean="0"/>
              <a:t>+ labs (1 PhD student per 1 lab group, no other teaching assistants)</a:t>
            </a:r>
          </a:p>
          <a:p>
            <a:r>
              <a:rPr lang="en-US" dirty="0" smtClean="0"/>
              <a:t>Goals:</a:t>
            </a:r>
          </a:p>
          <a:p>
            <a:pPr lvl="1"/>
            <a:r>
              <a:rPr lang="en-US" dirty="0" smtClean="0"/>
              <a:t>Understanding of concepts behind technologies</a:t>
            </a:r>
          </a:p>
          <a:p>
            <a:pPr lvl="1"/>
            <a:r>
              <a:rPr lang="en-US" dirty="0" smtClean="0"/>
              <a:t>Practice complex OO concepts</a:t>
            </a:r>
          </a:p>
          <a:p>
            <a:pPr lvl="1"/>
            <a:r>
              <a:rPr lang="en-US" dirty="0" smtClean="0"/>
              <a:t>Practice basic </a:t>
            </a:r>
            <a:r>
              <a:rPr lang="en-US" dirty="0" err="1" smtClean="0"/>
              <a:t>SwE</a:t>
            </a:r>
            <a:r>
              <a:rPr lang="en-US" dirty="0" smtClean="0"/>
              <a:t> concepts (unit testing, design, design patterns)</a:t>
            </a:r>
            <a:endParaRPr lang="en-US" dirty="0"/>
          </a:p>
          <a:p>
            <a:r>
              <a:rPr lang="en-US" dirty="0" smtClean="0"/>
              <a:t>Labs:</a:t>
            </a:r>
          </a:p>
          <a:p>
            <a:pPr lvl="1"/>
            <a:r>
              <a:rPr lang="en-US" dirty="0" smtClean="0"/>
              <a:t>Every week assignments – evaluated and discussed directly in labs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18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Bad results of many student in evaluations at the end of semester</a:t>
            </a:r>
          </a:p>
          <a:p>
            <a:endParaRPr lang="en-US" sz="2800" dirty="0" smtClean="0"/>
          </a:p>
          <a:p>
            <a:r>
              <a:rPr lang="en-US" sz="2800" dirty="0" smtClean="0"/>
              <a:t>Evaluations in most courses only at the end semester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552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Introduced for 2010/2011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Regular lab assignments as before (every week) – but require 70</a:t>
            </a:r>
            <a:r>
              <a:rPr lang="en-US" dirty="0"/>
              <a:t>% </a:t>
            </a:r>
            <a:r>
              <a:rPr lang="en-US" dirty="0" smtClean="0"/>
              <a:t>to pass the course (1 </a:t>
            </a:r>
            <a:r>
              <a:rPr lang="en-US" dirty="0"/>
              <a:t>week </a:t>
            </a:r>
            <a:r>
              <a:rPr lang="en-US" dirty="0" smtClean="0"/>
              <a:t>deadlines)</a:t>
            </a:r>
          </a:p>
          <a:p>
            <a:r>
              <a:rPr lang="en-US" dirty="0" smtClean="0"/>
              <a:t>Automated evaluation system</a:t>
            </a:r>
          </a:p>
          <a:p>
            <a:pPr lvl="1"/>
            <a:r>
              <a:rPr lang="en-US" dirty="0" smtClean="0"/>
              <a:t>Similar to “ACM contests”</a:t>
            </a:r>
          </a:p>
          <a:p>
            <a:pPr lvl="1"/>
            <a:r>
              <a:rPr lang="en-US" dirty="0" smtClean="0"/>
              <a:t>Testing (correctness, time and memory demands)</a:t>
            </a:r>
          </a:p>
          <a:p>
            <a:pPr lvl="1"/>
            <a:r>
              <a:rPr lang="en-US" dirty="0" smtClean="0"/>
              <a:t>Results (OK, TIME LIMIT, MEMORY LIMIT, WRONG RESULT)</a:t>
            </a:r>
          </a:p>
          <a:p>
            <a:pPr lvl="1"/>
            <a:r>
              <a:rPr lang="en-US" dirty="0" smtClean="0"/>
              <a:t>Accepts only solutions passing 100% of tests</a:t>
            </a:r>
          </a:p>
          <a:p>
            <a:pPr lvl="1"/>
            <a:r>
              <a:rPr lang="en-US" dirty="0" smtClean="0"/>
              <a:t>Does not give any feedback about code quality yet.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Expected several problems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0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Bologna Process Implementation </a:t>
            </a:r>
            <a:r>
              <a:rPr lang="en-US" dirty="0" smtClean="0"/>
              <a:t>2/2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Implementation in Czech Republic – </a:t>
            </a:r>
            <a:r>
              <a:rPr lang="en-US" dirty="0" smtClean="0"/>
              <a:t>Credits:</a:t>
            </a:r>
          </a:p>
          <a:p>
            <a:pPr lvl="1"/>
            <a:r>
              <a:rPr lang="en-US" dirty="0" smtClean="0"/>
              <a:t>Each university (each faculty at our university) uses only ECTS credits, but defines what is worth a single ECTS credit</a:t>
            </a:r>
          </a:p>
          <a:p>
            <a:pPr lvl="1"/>
            <a:r>
              <a:rPr lang="en-US" dirty="0" smtClean="0"/>
              <a:t>Faculty of Mathematics and Physics: Approach to Bologna Process adoption (final compromise of faculty board + student senate): 60 divided by a magic constant → 1 hour (45 minutes) = 1,5 ETCS credits</a:t>
            </a:r>
          </a:p>
          <a:p>
            <a:pPr lvl="1"/>
            <a:r>
              <a:rPr lang="en-US" dirty="0" smtClean="0"/>
              <a:t>Course with 2 hours/week lectures + 2 hours/week labs = 6 ECTS credits (so typical course yields 3 or 6 ECTS credits)</a:t>
            </a:r>
          </a:p>
          <a:p>
            <a:pPr lvl="1"/>
            <a:r>
              <a:rPr lang="en-US" dirty="0" smtClean="0"/>
              <a:t>Another example: faculties of arts – typical course yields 1 or 2 ECTS credits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11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Introduced for 2010/2011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Regular lab assignments as before (every week) – but require 70</a:t>
            </a:r>
            <a:r>
              <a:rPr lang="en-US" dirty="0"/>
              <a:t>% </a:t>
            </a:r>
            <a:r>
              <a:rPr lang="en-US" dirty="0" smtClean="0"/>
              <a:t>to pass the course (1 </a:t>
            </a:r>
            <a:r>
              <a:rPr lang="en-US" dirty="0"/>
              <a:t>week </a:t>
            </a:r>
            <a:r>
              <a:rPr lang="en-US" dirty="0" smtClean="0"/>
              <a:t>deadlines)</a:t>
            </a:r>
          </a:p>
          <a:p>
            <a:r>
              <a:rPr lang="en-US" dirty="0" smtClean="0"/>
              <a:t>Automated evaluation system</a:t>
            </a:r>
          </a:p>
          <a:p>
            <a:pPr lvl="1"/>
            <a:r>
              <a:rPr lang="en-US" dirty="0" smtClean="0"/>
              <a:t>Similar to “ACM contests”</a:t>
            </a:r>
          </a:p>
          <a:p>
            <a:pPr lvl="1"/>
            <a:r>
              <a:rPr lang="en-US" dirty="0" smtClean="0"/>
              <a:t>Testing (correctness, time and memory demands)</a:t>
            </a:r>
          </a:p>
          <a:p>
            <a:pPr lvl="1"/>
            <a:r>
              <a:rPr lang="en-US" dirty="0" smtClean="0"/>
              <a:t>Results (OK, TIME LIMIT, MEMORY LIMIT, WRONG RESULT)</a:t>
            </a:r>
          </a:p>
          <a:p>
            <a:pPr lvl="1"/>
            <a:r>
              <a:rPr lang="en-US" dirty="0" smtClean="0"/>
              <a:t>Accepts only solutions passing 100% of tests</a:t>
            </a:r>
          </a:p>
          <a:p>
            <a:pPr lvl="1"/>
            <a:r>
              <a:rPr lang="en-US" dirty="0" smtClean="0"/>
              <a:t>Does not give any feedback about code quality yet.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Expected several problems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48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Increased workload for lab assistants</a:t>
            </a:r>
          </a:p>
          <a:p>
            <a:pPr lvl="1"/>
            <a:r>
              <a:rPr lang="en-US" dirty="0" smtClean="0"/>
              <a:t>Automated evaluation system saves a lot of time before a correct solution is submitted</a:t>
            </a:r>
            <a:endParaRPr lang="en-US" dirty="0"/>
          </a:p>
          <a:p>
            <a:pPr lvl="1"/>
            <a:r>
              <a:rPr lang="en-US" dirty="0" smtClean="0"/>
              <a:t>But:</a:t>
            </a:r>
          </a:p>
          <a:p>
            <a:pPr lvl="2"/>
            <a:r>
              <a:rPr lang="en-US" dirty="0" smtClean="0"/>
              <a:t>Interaction with students is still needed (“I’m 100% percent sure my solution is correct, but it fails. There must be a bug in the evaluation system.”)</a:t>
            </a:r>
          </a:p>
          <a:p>
            <a:pPr lvl="2"/>
            <a:r>
              <a:rPr lang="en-US" dirty="0" smtClean="0"/>
              <a:t>We want to give students comments about quality of their design (= 5-20 minutes per 1 final solution)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2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Pros: Student Skills / Cons: Student Interest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793105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59"/>
          <a:stretch/>
        </p:blipFill>
        <p:spPr bwMode="auto">
          <a:xfrm>
            <a:off x="827584" y="3861048"/>
            <a:ext cx="8280920" cy="2765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Přímá spojnice 4"/>
          <p:cNvCxnSpPr/>
          <p:nvPr/>
        </p:nvCxnSpPr>
        <p:spPr>
          <a:xfrm>
            <a:off x="202090" y="3849759"/>
            <a:ext cx="87849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délník 2"/>
          <p:cNvSpPr/>
          <p:nvPr/>
        </p:nvSpPr>
        <p:spPr>
          <a:xfrm>
            <a:off x="7308304" y="5013176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0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Pros: Quick Adaption &amp; Student Skills 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179512" y="5517233"/>
            <a:ext cx="7344816" cy="108012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Quick adaptation</a:t>
            </a:r>
          </a:p>
          <a:p>
            <a:r>
              <a:rPr lang="en-US" dirty="0" smtClean="0"/>
              <a:t>Automated evaluation → allows to require 100% correct solutions → forces students to: create their own unit tests, focus on the design (apply design patterns)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52737"/>
            <a:ext cx="5904656" cy="4375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922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Pros: Quick Adaptation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" y="2204864"/>
            <a:ext cx="9144000" cy="283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909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467544" y="2852936"/>
            <a:ext cx="8208912" cy="122413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Thank you!</a:t>
            </a:r>
          </a:p>
          <a:p>
            <a:pPr marL="0" indent="0" algn="ctr">
              <a:buNone/>
            </a:pPr>
            <a:r>
              <a:rPr lang="en-US" dirty="0" smtClean="0"/>
              <a:t>Questions/Comments?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5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Csharp 2011-12 - 2nd Lecture</Template>
  <TotalTime>1712</TotalTime>
  <Words>902</Words>
  <Application>Microsoft Office PowerPoint</Application>
  <PresentationFormat>Předvádění na obrazovce (4:3)</PresentationFormat>
  <Paragraphs>95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D3S template</vt:lpstr>
      <vt:lpstr>Automated Evaluation of Regular Lab Assignments: A Bittersweet Experience? (CSEE&amp;T 2013, San Francisco)</vt:lpstr>
      <vt:lpstr>Charles University in Prague</vt:lpstr>
      <vt:lpstr>Context (Czech Rep. + Other Central Europe)</vt:lpstr>
      <vt:lpstr>Bologna Process Implementation 1/2</vt:lpstr>
      <vt:lpstr>School of Computer Science</vt:lpstr>
      <vt:lpstr>Brief CS “Program” (Bc + MS) Overview</vt:lpstr>
      <vt:lpstr>C# Language and .NET Platform Course</vt:lpstr>
      <vt:lpstr>Problem</vt:lpstr>
      <vt:lpstr>Change Introduced for 2010/2011</vt:lpstr>
      <vt:lpstr>Bologna Process Implementation 2/2</vt:lpstr>
      <vt:lpstr>Change Introduced for 2010/2011</vt:lpstr>
      <vt:lpstr>Cons</vt:lpstr>
      <vt:lpstr>Pros: Student Skills / Cons: Student Interest</vt:lpstr>
      <vt:lpstr>Pros: Quick Adaption &amp; Student Skills </vt:lpstr>
      <vt:lpstr>Pros: Quick Adaptation</vt:lpstr>
      <vt:lpstr>Prezentace aplikace PowerPoint</vt:lpstr>
    </vt:vector>
  </TitlesOfParts>
  <Company>D3S MFF UK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Automated Evaluation of Regular Lab Assignments: A Bittersweet Experience?</dc:title>
  <dc:creator>Pavel Ježek</dc:creator>
  <cp:lastModifiedBy>Pavel Ježek</cp:lastModifiedBy>
  <cp:revision>132</cp:revision>
  <dcterms:created xsi:type="dcterms:W3CDTF">2012-09-12T13:58:26Z</dcterms:created>
  <dcterms:modified xsi:type="dcterms:W3CDTF">2013-05-24T00:00:59Z</dcterms:modified>
</cp:coreProperties>
</file>