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wdp" ContentType="image/vnd.ms-photo"/>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charts/chart4.xml" ContentType="application/vnd.openxmlformats-officedocument.drawingml.chart+xml"/>
  <Override PartName="/ppt/drawings/drawing3.xml" ContentType="application/vnd.openxmlformats-officedocument.drawingml.chartshapes+xml"/>
  <Override PartName="/ppt/charts/chart5.xml" ContentType="application/vnd.openxmlformats-officedocument.drawingml.chart+xml"/>
  <Override PartName="/ppt/drawings/drawing4.xml" ContentType="application/vnd.openxmlformats-officedocument.drawingml.chartshapes+xml"/>
  <Override PartName="/ppt/charts/chart6.xml" ContentType="application/vnd.openxmlformats-officedocument.drawingml.chart+xml"/>
  <Override PartName="/ppt/drawings/drawing5.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1"/>
  </p:sldMasterIdLst>
  <p:notesMasterIdLst>
    <p:notesMasterId r:id="rId25"/>
  </p:notesMasterIdLst>
  <p:sldIdLst>
    <p:sldId id="256" r:id="rId2"/>
    <p:sldId id="298" r:id="rId3"/>
    <p:sldId id="299" r:id="rId4"/>
    <p:sldId id="300" r:id="rId5"/>
    <p:sldId id="302" r:id="rId6"/>
    <p:sldId id="301" r:id="rId7"/>
    <p:sldId id="303" r:id="rId8"/>
    <p:sldId id="304" r:id="rId9"/>
    <p:sldId id="305" r:id="rId10"/>
    <p:sldId id="306" r:id="rId11"/>
    <p:sldId id="307" r:id="rId12"/>
    <p:sldId id="295" r:id="rId13"/>
    <p:sldId id="308" r:id="rId14"/>
    <p:sldId id="316" r:id="rId15"/>
    <p:sldId id="317" r:id="rId16"/>
    <p:sldId id="272" r:id="rId17"/>
    <p:sldId id="292" r:id="rId18"/>
    <p:sldId id="310" r:id="rId19"/>
    <p:sldId id="311" r:id="rId20"/>
    <p:sldId id="312" r:id="rId21"/>
    <p:sldId id="313" r:id="rId22"/>
    <p:sldId id="314" r:id="rId23"/>
    <p:sldId id="315"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9" d="100"/>
          <a:sy n="99" d="100"/>
        </p:scale>
        <p:origin x="-1592" y="-240"/>
      </p:cViewPr>
      <p:guideLst>
        <p:guide orient="horz" pos="2160"/>
        <p:guide pos="2880"/>
      </p:guideLst>
    </p:cSldViewPr>
  </p:slideViewPr>
  <p:notesTextViewPr>
    <p:cViewPr>
      <p:scale>
        <a:sx n="100" d="100"/>
        <a:sy n="100" d="100"/>
      </p:scale>
      <p:origin x="0" y="0"/>
    </p:cViewPr>
  </p:notesTextViewPr>
  <p:sorterViewPr>
    <p:cViewPr>
      <p:scale>
        <a:sx n="102" d="100"/>
        <a:sy n="102"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danielport:Desktop:SWE_motivation_ICSE2013:Workbook1.xlsx" TargetMode="External"/><Relationship Id="rId2"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danielport:Desktop:SWE_motivation_ICSE2013:Workbook1.xlsx" TargetMode="External"/><Relationship Id="rId2"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danielport:Desktop:SWE_motivation_ICSE2013:Workbook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danielport:Desktop:SWE_motivation_ICSE2013:Workbook1.xlsx" TargetMode="External"/><Relationship Id="rId2"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danielport:Desktop:SWE_motivation_ICSE2013:Workbook1.xlsx" TargetMode="External"/><Relationship Id="rId2"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danielport:Desktop:SWE_motivation_ICSE2013:Workbook1.xlsx" TargetMode="External"/><Relationship Id="rId2" Type="http://schemas.openxmlformats.org/officeDocument/2006/relationships/chartUserShapes" Target="../drawings/drawing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813217410323709"/>
          <c:y val="0.0601851851851852"/>
          <c:w val="0.877188101487314"/>
          <c:h val="0.766913823272091"/>
        </c:manualLayout>
      </c:layout>
      <c:lineChart>
        <c:grouping val="standard"/>
        <c:varyColors val="0"/>
        <c:ser>
          <c:idx val="0"/>
          <c:order val="0"/>
          <c:tx>
            <c:strRef>
              <c:f>Sheet1!$A$3</c:f>
              <c:strCache>
                <c:ptCount val="1"/>
                <c:pt idx="0">
                  <c:v>campus</c:v>
                </c:pt>
              </c:strCache>
            </c:strRef>
          </c:tx>
          <c:cat>
            <c:strRef>
              <c:f>Sheet1!$B$2:$E$2</c:f>
              <c:strCache>
                <c:ptCount val="4"/>
                <c:pt idx="0">
                  <c:v>spring 2005</c:v>
                </c:pt>
                <c:pt idx="1">
                  <c:v>spring 2006</c:v>
                </c:pt>
                <c:pt idx="2">
                  <c:v>Fall 2007</c:v>
                </c:pt>
                <c:pt idx="3">
                  <c:v>spring 2008</c:v>
                </c:pt>
              </c:strCache>
            </c:strRef>
          </c:cat>
          <c:val>
            <c:numRef>
              <c:f>Sheet1!$B$3:$E$3</c:f>
              <c:numCache>
                <c:formatCode>General</c:formatCode>
                <c:ptCount val="4"/>
                <c:pt idx="0">
                  <c:v>4.23</c:v>
                </c:pt>
                <c:pt idx="1">
                  <c:v>4.25</c:v>
                </c:pt>
                <c:pt idx="2">
                  <c:v>4.17</c:v>
                </c:pt>
                <c:pt idx="3">
                  <c:v>4.25</c:v>
                </c:pt>
              </c:numCache>
            </c:numRef>
          </c:val>
          <c:smooth val="0"/>
        </c:ser>
        <c:ser>
          <c:idx val="1"/>
          <c:order val="1"/>
          <c:tx>
            <c:strRef>
              <c:f>Sheet1!$A$4</c:f>
              <c:strCache>
                <c:ptCount val="1"/>
                <c:pt idx="0">
                  <c:v>college</c:v>
                </c:pt>
              </c:strCache>
            </c:strRef>
          </c:tx>
          <c:cat>
            <c:strRef>
              <c:f>Sheet1!$B$2:$E$2</c:f>
              <c:strCache>
                <c:ptCount val="4"/>
                <c:pt idx="0">
                  <c:v>spring 2005</c:v>
                </c:pt>
                <c:pt idx="1">
                  <c:v>spring 2006</c:v>
                </c:pt>
                <c:pt idx="2">
                  <c:v>Fall 2007</c:v>
                </c:pt>
                <c:pt idx="3">
                  <c:v>spring 2008</c:v>
                </c:pt>
              </c:strCache>
            </c:strRef>
          </c:cat>
          <c:val>
            <c:numRef>
              <c:f>Sheet1!$B$4:$E$4</c:f>
              <c:numCache>
                <c:formatCode>General</c:formatCode>
                <c:ptCount val="4"/>
                <c:pt idx="0">
                  <c:v>4.18</c:v>
                </c:pt>
                <c:pt idx="1">
                  <c:v>4.22</c:v>
                </c:pt>
                <c:pt idx="2">
                  <c:v>4.18</c:v>
                </c:pt>
                <c:pt idx="3">
                  <c:v>4.23</c:v>
                </c:pt>
              </c:numCache>
            </c:numRef>
          </c:val>
          <c:smooth val="0"/>
        </c:ser>
        <c:ser>
          <c:idx val="2"/>
          <c:order val="2"/>
          <c:tx>
            <c:strRef>
              <c:f>Sheet1!$A$5</c:f>
              <c:strCache>
                <c:ptCount val="1"/>
                <c:pt idx="0">
                  <c:v>your dept</c:v>
                </c:pt>
              </c:strCache>
            </c:strRef>
          </c:tx>
          <c:cat>
            <c:strRef>
              <c:f>Sheet1!$B$2:$E$2</c:f>
              <c:strCache>
                <c:ptCount val="4"/>
                <c:pt idx="0">
                  <c:v>spring 2005</c:v>
                </c:pt>
                <c:pt idx="1">
                  <c:v>spring 2006</c:v>
                </c:pt>
                <c:pt idx="2">
                  <c:v>Fall 2007</c:v>
                </c:pt>
                <c:pt idx="3">
                  <c:v>spring 2008</c:v>
                </c:pt>
              </c:strCache>
            </c:strRef>
          </c:cat>
          <c:val>
            <c:numRef>
              <c:f>Sheet1!$B$5:$E$5</c:f>
              <c:numCache>
                <c:formatCode>General</c:formatCode>
                <c:ptCount val="4"/>
                <c:pt idx="0">
                  <c:v>4.14</c:v>
                </c:pt>
                <c:pt idx="1">
                  <c:v>4.37</c:v>
                </c:pt>
                <c:pt idx="2">
                  <c:v>4.17</c:v>
                </c:pt>
                <c:pt idx="3">
                  <c:v>4.17</c:v>
                </c:pt>
              </c:numCache>
            </c:numRef>
          </c:val>
          <c:smooth val="0"/>
        </c:ser>
        <c:ser>
          <c:idx val="3"/>
          <c:order val="3"/>
          <c:tx>
            <c:strRef>
              <c:f>Sheet1!$A$6</c:f>
              <c:strCache>
                <c:ptCount val="1"/>
                <c:pt idx="0">
                  <c:v>your class</c:v>
                </c:pt>
              </c:strCache>
            </c:strRef>
          </c:tx>
          <c:cat>
            <c:strRef>
              <c:f>Sheet1!$B$2:$E$2</c:f>
              <c:strCache>
                <c:ptCount val="4"/>
                <c:pt idx="0">
                  <c:v>spring 2005</c:v>
                </c:pt>
                <c:pt idx="1">
                  <c:v>spring 2006</c:v>
                </c:pt>
                <c:pt idx="2">
                  <c:v>Fall 2007</c:v>
                </c:pt>
                <c:pt idx="3">
                  <c:v>spring 2008</c:v>
                </c:pt>
              </c:strCache>
            </c:strRef>
          </c:cat>
          <c:val>
            <c:numRef>
              <c:f>Sheet1!$B$6:$E$6</c:f>
              <c:numCache>
                <c:formatCode>General</c:formatCode>
                <c:ptCount val="4"/>
                <c:pt idx="0">
                  <c:v>3.63</c:v>
                </c:pt>
                <c:pt idx="1">
                  <c:v>4.319999999999999</c:v>
                </c:pt>
                <c:pt idx="2">
                  <c:v>4.13</c:v>
                </c:pt>
                <c:pt idx="3">
                  <c:v>4.06</c:v>
                </c:pt>
              </c:numCache>
            </c:numRef>
          </c:val>
          <c:smooth val="0"/>
        </c:ser>
        <c:dLbls>
          <c:showLegendKey val="0"/>
          <c:showVal val="0"/>
          <c:showCatName val="0"/>
          <c:showSerName val="0"/>
          <c:showPercent val="0"/>
          <c:showBubbleSize val="0"/>
        </c:dLbls>
        <c:marker val="1"/>
        <c:smooth val="0"/>
        <c:axId val="2082771000"/>
        <c:axId val="2083477992"/>
      </c:lineChart>
      <c:catAx>
        <c:axId val="2082771000"/>
        <c:scaling>
          <c:orientation val="minMax"/>
        </c:scaling>
        <c:delete val="0"/>
        <c:axPos val="b"/>
        <c:majorTickMark val="out"/>
        <c:minorTickMark val="none"/>
        <c:tickLblPos val="nextTo"/>
        <c:crossAx val="2083477992"/>
        <c:crosses val="autoZero"/>
        <c:auto val="1"/>
        <c:lblAlgn val="ctr"/>
        <c:lblOffset val="100"/>
        <c:noMultiLvlLbl val="0"/>
      </c:catAx>
      <c:valAx>
        <c:axId val="2083477992"/>
        <c:scaling>
          <c:orientation val="minMax"/>
          <c:min val="3.4"/>
        </c:scaling>
        <c:delete val="0"/>
        <c:axPos val="l"/>
        <c:majorGridlines/>
        <c:numFmt formatCode="General" sourceLinked="1"/>
        <c:majorTickMark val="out"/>
        <c:minorTickMark val="none"/>
        <c:tickLblPos val="nextTo"/>
        <c:crossAx val="2082771000"/>
        <c:crosses val="autoZero"/>
        <c:crossBetween val="between"/>
      </c:valAx>
    </c:plotArea>
    <c:legend>
      <c:legendPos val="r"/>
      <c:layout>
        <c:manualLayout>
          <c:xMode val="edge"/>
          <c:yMode val="edge"/>
          <c:x val="0.341016724149151"/>
          <c:y val="0.434417773769468"/>
          <c:w val="0.318831782390837"/>
          <c:h val="0.244827663051552"/>
        </c:manualLayout>
      </c:layout>
      <c:overlay val="0"/>
    </c:legend>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813217410323709"/>
          <c:y val="0.0601851851851852"/>
          <c:w val="0.88274365704287"/>
          <c:h val="0.782308762609493"/>
        </c:manualLayout>
      </c:layout>
      <c:lineChart>
        <c:grouping val="standard"/>
        <c:varyColors val="0"/>
        <c:ser>
          <c:idx val="0"/>
          <c:order val="0"/>
          <c:tx>
            <c:strRef>
              <c:f>Sheet1!$A$16</c:f>
              <c:strCache>
                <c:ptCount val="1"/>
                <c:pt idx="0">
                  <c:v>campus</c:v>
                </c:pt>
              </c:strCache>
            </c:strRef>
          </c:tx>
          <c:cat>
            <c:strRef>
              <c:f>Sheet1!$B$2:$E$2</c:f>
              <c:strCache>
                <c:ptCount val="4"/>
                <c:pt idx="0">
                  <c:v>spring 2005</c:v>
                </c:pt>
                <c:pt idx="1">
                  <c:v>spring 2006</c:v>
                </c:pt>
                <c:pt idx="2">
                  <c:v>Fall 2007</c:v>
                </c:pt>
                <c:pt idx="3">
                  <c:v>spring 2008</c:v>
                </c:pt>
              </c:strCache>
            </c:strRef>
          </c:cat>
          <c:val>
            <c:numRef>
              <c:f>Sheet1!$B$16:$E$16</c:f>
              <c:numCache>
                <c:formatCode>General</c:formatCode>
                <c:ptCount val="4"/>
                <c:pt idx="0">
                  <c:v>4.39</c:v>
                </c:pt>
                <c:pt idx="1">
                  <c:v>4.4</c:v>
                </c:pt>
                <c:pt idx="2">
                  <c:v>4.39</c:v>
                </c:pt>
                <c:pt idx="3">
                  <c:v>4.41</c:v>
                </c:pt>
              </c:numCache>
            </c:numRef>
          </c:val>
          <c:smooth val="0"/>
        </c:ser>
        <c:ser>
          <c:idx val="1"/>
          <c:order val="1"/>
          <c:tx>
            <c:strRef>
              <c:f>Sheet1!$A$17</c:f>
              <c:strCache>
                <c:ptCount val="1"/>
                <c:pt idx="0">
                  <c:v>college</c:v>
                </c:pt>
              </c:strCache>
            </c:strRef>
          </c:tx>
          <c:cat>
            <c:strRef>
              <c:f>Sheet1!$B$2:$E$2</c:f>
              <c:strCache>
                <c:ptCount val="4"/>
                <c:pt idx="0">
                  <c:v>spring 2005</c:v>
                </c:pt>
                <c:pt idx="1">
                  <c:v>spring 2006</c:v>
                </c:pt>
                <c:pt idx="2">
                  <c:v>Fall 2007</c:v>
                </c:pt>
                <c:pt idx="3">
                  <c:v>spring 2008</c:v>
                </c:pt>
              </c:strCache>
            </c:strRef>
          </c:cat>
          <c:val>
            <c:numRef>
              <c:f>Sheet1!$B$17:$E$17</c:f>
              <c:numCache>
                <c:formatCode>General</c:formatCode>
                <c:ptCount val="4"/>
                <c:pt idx="0">
                  <c:v>4.41</c:v>
                </c:pt>
                <c:pt idx="1">
                  <c:v>4.2</c:v>
                </c:pt>
                <c:pt idx="2">
                  <c:v>4.41</c:v>
                </c:pt>
                <c:pt idx="3">
                  <c:v>4.44</c:v>
                </c:pt>
              </c:numCache>
            </c:numRef>
          </c:val>
          <c:smooth val="0"/>
        </c:ser>
        <c:ser>
          <c:idx val="2"/>
          <c:order val="2"/>
          <c:tx>
            <c:strRef>
              <c:f>Sheet1!$A$18</c:f>
              <c:strCache>
                <c:ptCount val="1"/>
                <c:pt idx="0">
                  <c:v>your dept</c:v>
                </c:pt>
              </c:strCache>
            </c:strRef>
          </c:tx>
          <c:cat>
            <c:strRef>
              <c:f>Sheet1!$B$2:$E$2</c:f>
              <c:strCache>
                <c:ptCount val="4"/>
                <c:pt idx="0">
                  <c:v>spring 2005</c:v>
                </c:pt>
                <c:pt idx="1">
                  <c:v>spring 2006</c:v>
                </c:pt>
                <c:pt idx="2">
                  <c:v>Fall 2007</c:v>
                </c:pt>
                <c:pt idx="3">
                  <c:v>spring 2008</c:v>
                </c:pt>
              </c:strCache>
            </c:strRef>
          </c:cat>
          <c:val>
            <c:numRef>
              <c:f>Sheet1!$B$18:$E$18</c:f>
              <c:numCache>
                <c:formatCode>General</c:formatCode>
                <c:ptCount val="4"/>
                <c:pt idx="0">
                  <c:v>4.5</c:v>
                </c:pt>
                <c:pt idx="1">
                  <c:v>4.45</c:v>
                </c:pt>
                <c:pt idx="2">
                  <c:v>4.38</c:v>
                </c:pt>
                <c:pt idx="3">
                  <c:v>4.42</c:v>
                </c:pt>
              </c:numCache>
            </c:numRef>
          </c:val>
          <c:smooth val="0"/>
        </c:ser>
        <c:ser>
          <c:idx val="3"/>
          <c:order val="3"/>
          <c:tx>
            <c:strRef>
              <c:f>Sheet1!$A$19</c:f>
              <c:strCache>
                <c:ptCount val="1"/>
                <c:pt idx="0">
                  <c:v>your class</c:v>
                </c:pt>
              </c:strCache>
            </c:strRef>
          </c:tx>
          <c:cat>
            <c:strRef>
              <c:f>Sheet1!$B$2:$E$2</c:f>
              <c:strCache>
                <c:ptCount val="4"/>
                <c:pt idx="0">
                  <c:v>spring 2005</c:v>
                </c:pt>
                <c:pt idx="1">
                  <c:v>spring 2006</c:v>
                </c:pt>
                <c:pt idx="2">
                  <c:v>Fall 2007</c:v>
                </c:pt>
                <c:pt idx="3">
                  <c:v>spring 2008</c:v>
                </c:pt>
              </c:strCache>
            </c:strRef>
          </c:cat>
          <c:val>
            <c:numRef>
              <c:f>Sheet1!$B$19:$E$19</c:f>
              <c:numCache>
                <c:formatCode>General</c:formatCode>
                <c:ptCount val="4"/>
                <c:pt idx="0">
                  <c:v>4.119999999999999</c:v>
                </c:pt>
                <c:pt idx="1">
                  <c:v>4.359999999999999</c:v>
                </c:pt>
                <c:pt idx="2">
                  <c:v>4.38</c:v>
                </c:pt>
                <c:pt idx="3">
                  <c:v>4.35</c:v>
                </c:pt>
              </c:numCache>
            </c:numRef>
          </c:val>
          <c:smooth val="0"/>
        </c:ser>
        <c:dLbls>
          <c:showLegendKey val="0"/>
          <c:showVal val="0"/>
          <c:showCatName val="0"/>
          <c:showSerName val="0"/>
          <c:showPercent val="0"/>
          <c:showBubbleSize val="0"/>
        </c:dLbls>
        <c:marker val="1"/>
        <c:smooth val="0"/>
        <c:axId val="2083354632"/>
        <c:axId val="2083352232"/>
      </c:lineChart>
      <c:catAx>
        <c:axId val="2083354632"/>
        <c:scaling>
          <c:orientation val="minMax"/>
        </c:scaling>
        <c:delete val="0"/>
        <c:axPos val="b"/>
        <c:majorTickMark val="out"/>
        <c:minorTickMark val="none"/>
        <c:tickLblPos val="nextTo"/>
        <c:crossAx val="2083352232"/>
        <c:crosses val="autoZero"/>
        <c:auto val="0"/>
        <c:lblAlgn val="ctr"/>
        <c:lblOffset val="100"/>
        <c:noMultiLvlLbl val="0"/>
      </c:catAx>
      <c:valAx>
        <c:axId val="2083352232"/>
        <c:scaling>
          <c:orientation val="minMax"/>
          <c:min val="4.1"/>
        </c:scaling>
        <c:delete val="0"/>
        <c:axPos val="l"/>
        <c:majorGridlines/>
        <c:numFmt formatCode="General" sourceLinked="1"/>
        <c:majorTickMark val="out"/>
        <c:minorTickMark val="none"/>
        <c:tickLblPos val="nextTo"/>
        <c:crossAx val="2083354632"/>
        <c:crosses val="autoZero"/>
        <c:crossBetween val="between"/>
      </c:valAx>
    </c:plotArea>
    <c:legend>
      <c:legendPos val="r"/>
      <c:layout>
        <c:manualLayout>
          <c:xMode val="edge"/>
          <c:yMode val="edge"/>
          <c:x val="0.594289184001253"/>
          <c:y val="0.530279859595864"/>
          <c:w val="0.296009192880741"/>
          <c:h val="0.26586031566682"/>
        </c:manualLayout>
      </c:layout>
      <c:overlay val="0"/>
    </c:legend>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layout>
        <c:manualLayout>
          <c:xMode val="edge"/>
          <c:yMode val="edge"/>
          <c:x val="0.152545879593573"/>
          <c:y val="0.0500228056728225"/>
        </c:manualLayout>
      </c:layout>
      <c:overlay val="0"/>
    </c:title>
    <c:autoTitleDeleted val="0"/>
    <c:plotArea>
      <c:layout/>
      <c:lineChart>
        <c:grouping val="standard"/>
        <c:varyColors val="0"/>
        <c:ser>
          <c:idx val="0"/>
          <c:order val="0"/>
          <c:tx>
            <c:strRef>
              <c:f>Sheet1!$A$30</c:f>
              <c:strCache>
                <c:ptCount val="1"/>
                <c:pt idx="0">
                  <c:v>% Class Days Attended</c:v>
                </c:pt>
              </c:strCache>
            </c:strRef>
          </c:tx>
          <c:cat>
            <c:strRef>
              <c:f>Sheet1!$B$28:$G$28</c:f>
              <c:strCache>
                <c:ptCount val="6"/>
                <c:pt idx="0">
                  <c:v>spring 2005</c:v>
                </c:pt>
                <c:pt idx="1">
                  <c:v>spring 2006</c:v>
                </c:pt>
                <c:pt idx="2">
                  <c:v>Fall 2007</c:v>
                </c:pt>
                <c:pt idx="3">
                  <c:v>spring 2008</c:v>
                </c:pt>
                <c:pt idx="4">
                  <c:v>Fall 2008</c:v>
                </c:pt>
                <c:pt idx="5">
                  <c:v>spring 2009</c:v>
                </c:pt>
              </c:strCache>
            </c:strRef>
          </c:cat>
          <c:val>
            <c:numRef>
              <c:f>Sheet1!$B$30:$G$30</c:f>
              <c:numCache>
                <c:formatCode>0%</c:formatCode>
                <c:ptCount val="6"/>
                <c:pt idx="0">
                  <c:v>0.68</c:v>
                </c:pt>
                <c:pt idx="1">
                  <c:v>0.78</c:v>
                </c:pt>
                <c:pt idx="2">
                  <c:v>0.82</c:v>
                </c:pt>
                <c:pt idx="3">
                  <c:v>0.89</c:v>
                </c:pt>
                <c:pt idx="4">
                  <c:v>0.91</c:v>
                </c:pt>
                <c:pt idx="5">
                  <c:v>0.98</c:v>
                </c:pt>
              </c:numCache>
            </c:numRef>
          </c:val>
          <c:smooth val="0"/>
        </c:ser>
        <c:dLbls>
          <c:showLegendKey val="0"/>
          <c:showVal val="0"/>
          <c:showCatName val="0"/>
          <c:showSerName val="0"/>
          <c:showPercent val="0"/>
          <c:showBubbleSize val="0"/>
        </c:dLbls>
        <c:marker val="1"/>
        <c:smooth val="0"/>
        <c:axId val="2087476040"/>
        <c:axId val="2081389560"/>
      </c:lineChart>
      <c:catAx>
        <c:axId val="2087476040"/>
        <c:scaling>
          <c:orientation val="minMax"/>
        </c:scaling>
        <c:delete val="0"/>
        <c:axPos val="b"/>
        <c:majorTickMark val="out"/>
        <c:minorTickMark val="none"/>
        <c:tickLblPos val="nextTo"/>
        <c:crossAx val="2081389560"/>
        <c:crosses val="autoZero"/>
        <c:auto val="1"/>
        <c:lblAlgn val="ctr"/>
        <c:lblOffset val="100"/>
        <c:noMultiLvlLbl val="0"/>
      </c:catAx>
      <c:valAx>
        <c:axId val="2081389560"/>
        <c:scaling>
          <c:orientation val="minMax"/>
          <c:min val="0.65"/>
        </c:scaling>
        <c:delete val="0"/>
        <c:axPos val="l"/>
        <c:majorGridlines/>
        <c:numFmt formatCode="0%" sourceLinked="1"/>
        <c:majorTickMark val="out"/>
        <c:minorTickMark val="none"/>
        <c:tickLblPos val="nextTo"/>
        <c:crossAx val="2087476040"/>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788696182334704"/>
          <c:y val="0.0465486757337151"/>
          <c:w val="0.891675196850394"/>
          <c:h val="0.822469378827647"/>
        </c:manualLayout>
      </c:layout>
      <c:lineChart>
        <c:grouping val="standard"/>
        <c:varyColors val="0"/>
        <c:ser>
          <c:idx val="0"/>
          <c:order val="0"/>
          <c:tx>
            <c:strRef>
              <c:f>Sheet1!$A$10</c:f>
              <c:strCache>
                <c:ptCount val="1"/>
                <c:pt idx="0">
                  <c:v>campus</c:v>
                </c:pt>
              </c:strCache>
            </c:strRef>
          </c:tx>
          <c:cat>
            <c:strRef>
              <c:f>Sheet1!$B$9:$G$9</c:f>
              <c:strCache>
                <c:ptCount val="6"/>
                <c:pt idx="0">
                  <c:v>spring 2005</c:v>
                </c:pt>
                <c:pt idx="1">
                  <c:v>spring 2006</c:v>
                </c:pt>
                <c:pt idx="2">
                  <c:v>Fall 2007</c:v>
                </c:pt>
                <c:pt idx="3">
                  <c:v>spring 2008</c:v>
                </c:pt>
                <c:pt idx="4">
                  <c:v>Fall 2008</c:v>
                </c:pt>
                <c:pt idx="5">
                  <c:v>spring 2009</c:v>
                </c:pt>
              </c:strCache>
            </c:strRef>
          </c:cat>
          <c:val>
            <c:numRef>
              <c:f>Sheet1!$B$10:$G$10</c:f>
              <c:numCache>
                <c:formatCode>General</c:formatCode>
                <c:ptCount val="6"/>
                <c:pt idx="0">
                  <c:v>4.29</c:v>
                </c:pt>
                <c:pt idx="1">
                  <c:v>4.319999999999998</c:v>
                </c:pt>
                <c:pt idx="2">
                  <c:v>4.27</c:v>
                </c:pt>
                <c:pt idx="3">
                  <c:v>4.319999999999998</c:v>
                </c:pt>
                <c:pt idx="4">
                  <c:v>4.23</c:v>
                </c:pt>
                <c:pt idx="5">
                  <c:v>4.319999999999998</c:v>
                </c:pt>
              </c:numCache>
            </c:numRef>
          </c:val>
          <c:smooth val="0"/>
        </c:ser>
        <c:ser>
          <c:idx val="1"/>
          <c:order val="1"/>
          <c:tx>
            <c:strRef>
              <c:f>Sheet1!$A$11</c:f>
              <c:strCache>
                <c:ptCount val="1"/>
                <c:pt idx="0">
                  <c:v>college</c:v>
                </c:pt>
              </c:strCache>
            </c:strRef>
          </c:tx>
          <c:cat>
            <c:strRef>
              <c:f>Sheet1!$B$9:$G$9</c:f>
              <c:strCache>
                <c:ptCount val="6"/>
                <c:pt idx="0">
                  <c:v>spring 2005</c:v>
                </c:pt>
                <c:pt idx="1">
                  <c:v>spring 2006</c:v>
                </c:pt>
                <c:pt idx="2">
                  <c:v>Fall 2007</c:v>
                </c:pt>
                <c:pt idx="3">
                  <c:v>spring 2008</c:v>
                </c:pt>
                <c:pt idx="4">
                  <c:v>Fall 2008</c:v>
                </c:pt>
                <c:pt idx="5">
                  <c:v>spring 2009</c:v>
                </c:pt>
              </c:strCache>
            </c:strRef>
          </c:cat>
          <c:val>
            <c:numRef>
              <c:f>Sheet1!$B$11:$G$11</c:f>
              <c:numCache>
                <c:formatCode>General</c:formatCode>
                <c:ptCount val="6"/>
                <c:pt idx="0">
                  <c:v>4.22</c:v>
                </c:pt>
                <c:pt idx="1">
                  <c:v>4.26</c:v>
                </c:pt>
                <c:pt idx="2">
                  <c:v>4.25</c:v>
                </c:pt>
                <c:pt idx="3">
                  <c:v>4.28</c:v>
                </c:pt>
                <c:pt idx="4">
                  <c:v>4.18</c:v>
                </c:pt>
                <c:pt idx="5">
                  <c:v>4.235</c:v>
                </c:pt>
              </c:numCache>
            </c:numRef>
          </c:val>
          <c:smooth val="0"/>
        </c:ser>
        <c:ser>
          <c:idx val="2"/>
          <c:order val="2"/>
          <c:tx>
            <c:strRef>
              <c:f>Sheet1!$A$12</c:f>
              <c:strCache>
                <c:ptCount val="1"/>
                <c:pt idx="0">
                  <c:v>your dept</c:v>
                </c:pt>
              </c:strCache>
            </c:strRef>
          </c:tx>
          <c:cat>
            <c:strRef>
              <c:f>Sheet1!$B$9:$G$9</c:f>
              <c:strCache>
                <c:ptCount val="6"/>
                <c:pt idx="0">
                  <c:v>spring 2005</c:v>
                </c:pt>
                <c:pt idx="1">
                  <c:v>spring 2006</c:v>
                </c:pt>
                <c:pt idx="2">
                  <c:v>Fall 2007</c:v>
                </c:pt>
                <c:pt idx="3">
                  <c:v>spring 2008</c:v>
                </c:pt>
                <c:pt idx="4">
                  <c:v>Fall 2008</c:v>
                </c:pt>
                <c:pt idx="5">
                  <c:v>spring 2009</c:v>
                </c:pt>
              </c:strCache>
            </c:strRef>
          </c:cat>
          <c:val>
            <c:numRef>
              <c:f>Sheet1!$B$12:$G$12</c:f>
              <c:numCache>
                <c:formatCode>General</c:formatCode>
                <c:ptCount val="6"/>
                <c:pt idx="0">
                  <c:v>4.149999999999999</c:v>
                </c:pt>
                <c:pt idx="1">
                  <c:v>4.35</c:v>
                </c:pt>
                <c:pt idx="2">
                  <c:v>4.2</c:v>
                </c:pt>
                <c:pt idx="3">
                  <c:v>4.17</c:v>
                </c:pt>
                <c:pt idx="4">
                  <c:v>3.97</c:v>
                </c:pt>
                <c:pt idx="5">
                  <c:v>4.17</c:v>
                </c:pt>
              </c:numCache>
            </c:numRef>
          </c:val>
          <c:smooth val="0"/>
        </c:ser>
        <c:ser>
          <c:idx val="3"/>
          <c:order val="3"/>
          <c:tx>
            <c:strRef>
              <c:f>Sheet1!$A$13</c:f>
              <c:strCache>
                <c:ptCount val="1"/>
                <c:pt idx="0">
                  <c:v>your class</c:v>
                </c:pt>
              </c:strCache>
            </c:strRef>
          </c:tx>
          <c:cat>
            <c:strRef>
              <c:f>Sheet1!$B$9:$G$9</c:f>
              <c:strCache>
                <c:ptCount val="6"/>
                <c:pt idx="0">
                  <c:v>spring 2005</c:v>
                </c:pt>
                <c:pt idx="1">
                  <c:v>spring 2006</c:v>
                </c:pt>
                <c:pt idx="2">
                  <c:v>Fall 2007</c:v>
                </c:pt>
                <c:pt idx="3">
                  <c:v>spring 2008</c:v>
                </c:pt>
                <c:pt idx="4">
                  <c:v>Fall 2008</c:v>
                </c:pt>
                <c:pt idx="5">
                  <c:v>spring 2009</c:v>
                </c:pt>
              </c:strCache>
            </c:strRef>
          </c:cat>
          <c:val>
            <c:numRef>
              <c:f>Sheet1!$B$13:$G$13</c:f>
              <c:numCache>
                <c:formatCode>General</c:formatCode>
                <c:ptCount val="6"/>
                <c:pt idx="0">
                  <c:v>3.63</c:v>
                </c:pt>
                <c:pt idx="1">
                  <c:v>4.319999999999998</c:v>
                </c:pt>
                <c:pt idx="2">
                  <c:v>3.75</c:v>
                </c:pt>
                <c:pt idx="3">
                  <c:v>4.119999999999997</c:v>
                </c:pt>
                <c:pt idx="4">
                  <c:v>4.769999999999999</c:v>
                </c:pt>
                <c:pt idx="5">
                  <c:v>4.67</c:v>
                </c:pt>
              </c:numCache>
            </c:numRef>
          </c:val>
          <c:smooth val="0"/>
        </c:ser>
        <c:dLbls>
          <c:showLegendKey val="0"/>
          <c:showVal val="0"/>
          <c:showCatName val="0"/>
          <c:showSerName val="0"/>
          <c:showPercent val="0"/>
          <c:showBubbleSize val="0"/>
        </c:dLbls>
        <c:marker val="1"/>
        <c:smooth val="0"/>
        <c:axId val="2097835592"/>
        <c:axId val="2081785608"/>
      </c:lineChart>
      <c:catAx>
        <c:axId val="2097835592"/>
        <c:scaling>
          <c:orientation val="minMax"/>
        </c:scaling>
        <c:delete val="0"/>
        <c:axPos val="b"/>
        <c:majorTickMark val="out"/>
        <c:minorTickMark val="none"/>
        <c:tickLblPos val="nextTo"/>
        <c:crossAx val="2081785608"/>
        <c:crosses val="autoZero"/>
        <c:auto val="1"/>
        <c:lblAlgn val="ctr"/>
        <c:lblOffset val="100"/>
        <c:noMultiLvlLbl val="0"/>
      </c:catAx>
      <c:valAx>
        <c:axId val="2081785608"/>
        <c:scaling>
          <c:orientation val="minMax"/>
          <c:max val="5.0"/>
          <c:min val="3.5"/>
        </c:scaling>
        <c:delete val="0"/>
        <c:axPos val="l"/>
        <c:majorGridlines/>
        <c:numFmt formatCode="General" sourceLinked="1"/>
        <c:majorTickMark val="out"/>
        <c:minorTickMark val="none"/>
        <c:tickLblPos val="nextTo"/>
        <c:crossAx val="2097835592"/>
        <c:crosses val="autoZero"/>
        <c:crossBetween val="between"/>
      </c:valAx>
    </c:plotArea>
    <c:legend>
      <c:legendPos val="r"/>
      <c:layout>
        <c:manualLayout>
          <c:xMode val="edge"/>
          <c:yMode val="edge"/>
          <c:x val="0.5241422252202"/>
          <c:y val="0.574484967788117"/>
          <c:w val="0.285934601924759"/>
          <c:h val="0.210458124552613"/>
        </c:manualLayout>
      </c:layout>
      <c:overlay val="0"/>
    </c:legend>
    <c:plotVisOnly val="1"/>
    <c:dispBlanksAs val="gap"/>
    <c:showDLblsOverMax val="0"/>
  </c:chart>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813217410323709"/>
          <c:y val="0.0601851851851852"/>
          <c:w val="0.877188101487314"/>
          <c:h val="0.766913823272091"/>
        </c:manualLayout>
      </c:layout>
      <c:lineChart>
        <c:grouping val="standard"/>
        <c:varyColors val="0"/>
        <c:ser>
          <c:idx val="0"/>
          <c:order val="0"/>
          <c:tx>
            <c:strRef>
              <c:f>Sheet1!$A$3</c:f>
              <c:strCache>
                <c:ptCount val="1"/>
                <c:pt idx="0">
                  <c:v>campus</c:v>
                </c:pt>
              </c:strCache>
            </c:strRef>
          </c:tx>
          <c:cat>
            <c:strRef>
              <c:f>Sheet1!$B$2:$G$2</c:f>
              <c:strCache>
                <c:ptCount val="6"/>
                <c:pt idx="0">
                  <c:v>spring 2005</c:v>
                </c:pt>
                <c:pt idx="1">
                  <c:v>spring 2006</c:v>
                </c:pt>
                <c:pt idx="2">
                  <c:v>Fall 2007</c:v>
                </c:pt>
                <c:pt idx="3">
                  <c:v>spring 2008</c:v>
                </c:pt>
                <c:pt idx="4">
                  <c:v>Fall 2008</c:v>
                </c:pt>
                <c:pt idx="5">
                  <c:v>spring 2009</c:v>
                </c:pt>
              </c:strCache>
            </c:strRef>
          </c:cat>
          <c:val>
            <c:numRef>
              <c:f>Sheet1!$B$3:$G$3</c:f>
              <c:numCache>
                <c:formatCode>General</c:formatCode>
                <c:ptCount val="6"/>
                <c:pt idx="0">
                  <c:v>4.23</c:v>
                </c:pt>
                <c:pt idx="1">
                  <c:v>4.25</c:v>
                </c:pt>
                <c:pt idx="2">
                  <c:v>4.17</c:v>
                </c:pt>
                <c:pt idx="3">
                  <c:v>4.25</c:v>
                </c:pt>
                <c:pt idx="4">
                  <c:v>4.18</c:v>
                </c:pt>
                <c:pt idx="5">
                  <c:v>4.24</c:v>
                </c:pt>
              </c:numCache>
            </c:numRef>
          </c:val>
          <c:smooth val="0"/>
        </c:ser>
        <c:ser>
          <c:idx val="1"/>
          <c:order val="1"/>
          <c:tx>
            <c:strRef>
              <c:f>Sheet1!$A$4</c:f>
              <c:strCache>
                <c:ptCount val="1"/>
                <c:pt idx="0">
                  <c:v>college</c:v>
                </c:pt>
              </c:strCache>
            </c:strRef>
          </c:tx>
          <c:cat>
            <c:strRef>
              <c:f>Sheet1!$B$2:$G$2</c:f>
              <c:strCache>
                <c:ptCount val="6"/>
                <c:pt idx="0">
                  <c:v>spring 2005</c:v>
                </c:pt>
                <c:pt idx="1">
                  <c:v>spring 2006</c:v>
                </c:pt>
                <c:pt idx="2">
                  <c:v>Fall 2007</c:v>
                </c:pt>
                <c:pt idx="3">
                  <c:v>spring 2008</c:v>
                </c:pt>
                <c:pt idx="4">
                  <c:v>Fall 2008</c:v>
                </c:pt>
                <c:pt idx="5">
                  <c:v>spring 2009</c:v>
                </c:pt>
              </c:strCache>
            </c:strRef>
          </c:cat>
          <c:val>
            <c:numRef>
              <c:f>Sheet1!$B$4:$G$4</c:f>
              <c:numCache>
                <c:formatCode>General</c:formatCode>
                <c:ptCount val="6"/>
                <c:pt idx="0">
                  <c:v>4.18</c:v>
                </c:pt>
                <c:pt idx="1">
                  <c:v>4.22</c:v>
                </c:pt>
                <c:pt idx="2">
                  <c:v>4.18</c:v>
                </c:pt>
                <c:pt idx="3">
                  <c:v>4.23</c:v>
                </c:pt>
                <c:pt idx="4">
                  <c:v>4.119999999999997</c:v>
                </c:pt>
                <c:pt idx="5">
                  <c:v>4.2</c:v>
                </c:pt>
              </c:numCache>
            </c:numRef>
          </c:val>
          <c:smooth val="0"/>
        </c:ser>
        <c:ser>
          <c:idx val="2"/>
          <c:order val="2"/>
          <c:tx>
            <c:strRef>
              <c:f>Sheet1!$A$5</c:f>
              <c:strCache>
                <c:ptCount val="1"/>
                <c:pt idx="0">
                  <c:v>your dept</c:v>
                </c:pt>
              </c:strCache>
            </c:strRef>
          </c:tx>
          <c:cat>
            <c:strRef>
              <c:f>Sheet1!$B$2:$G$2</c:f>
              <c:strCache>
                <c:ptCount val="6"/>
                <c:pt idx="0">
                  <c:v>spring 2005</c:v>
                </c:pt>
                <c:pt idx="1">
                  <c:v>spring 2006</c:v>
                </c:pt>
                <c:pt idx="2">
                  <c:v>Fall 2007</c:v>
                </c:pt>
                <c:pt idx="3">
                  <c:v>spring 2008</c:v>
                </c:pt>
                <c:pt idx="4">
                  <c:v>Fall 2008</c:v>
                </c:pt>
                <c:pt idx="5">
                  <c:v>spring 2009</c:v>
                </c:pt>
              </c:strCache>
            </c:strRef>
          </c:cat>
          <c:val>
            <c:numRef>
              <c:f>Sheet1!$B$5:$G$5</c:f>
              <c:numCache>
                <c:formatCode>General</c:formatCode>
                <c:ptCount val="6"/>
                <c:pt idx="0">
                  <c:v>4.14</c:v>
                </c:pt>
                <c:pt idx="1">
                  <c:v>4.37</c:v>
                </c:pt>
                <c:pt idx="2">
                  <c:v>4.17</c:v>
                </c:pt>
                <c:pt idx="3">
                  <c:v>4.17</c:v>
                </c:pt>
                <c:pt idx="4">
                  <c:v>3.96</c:v>
                </c:pt>
                <c:pt idx="5">
                  <c:v>4.14</c:v>
                </c:pt>
              </c:numCache>
            </c:numRef>
          </c:val>
          <c:smooth val="0"/>
        </c:ser>
        <c:ser>
          <c:idx val="3"/>
          <c:order val="3"/>
          <c:tx>
            <c:strRef>
              <c:f>Sheet1!$A$6</c:f>
              <c:strCache>
                <c:ptCount val="1"/>
                <c:pt idx="0">
                  <c:v>your class</c:v>
                </c:pt>
              </c:strCache>
            </c:strRef>
          </c:tx>
          <c:cat>
            <c:strRef>
              <c:f>Sheet1!$B$2:$G$2</c:f>
              <c:strCache>
                <c:ptCount val="6"/>
                <c:pt idx="0">
                  <c:v>spring 2005</c:v>
                </c:pt>
                <c:pt idx="1">
                  <c:v>spring 2006</c:v>
                </c:pt>
                <c:pt idx="2">
                  <c:v>Fall 2007</c:v>
                </c:pt>
                <c:pt idx="3">
                  <c:v>spring 2008</c:v>
                </c:pt>
                <c:pt idx="4">
                  <c:v>Fall 2008</c:v>
                </c:pt>
                <c:pt idx="5">
                  <c:v>spring 2009</c:v>
                </c:pt>
              </c:strCache>
            </c:strRef>
          </c:cat>
          <c:val>
            <c:numRef>
              <c:f>Sheet1!$B$6:$G$6</c:f>
              <c:numCache>
                <c:formatCode>General</c:formatCode>
                <c:ptCount val="6"/>
                <c:pt idx="0">
                  <c:v>3.63</c:v>
                </c:pt>
                <c:pt idx="1">
                  <c:v>4.319999999999998</c:v>
                </c:pt>
                <c:pt idx="2">
                  <c:v>4.13</c:v>
                </c:pt>
                <c:pt idx="3">
                  <c:v>4.06</c:v>
                </c:pt>
                <c:pt idx="4">
                  <c:v>4.46</c:v>
                </c:pt>
                <c:pt idx="5">
                  <c:v>4.53</c:v>
                </c:pt>
              </c:numCache>
            </c:numRef>
          </c:val>
          <c:smooth val="0"/>
        </c:ser>
        <c:dLbls>
          <c:showLegendKey val="0"/>
          <c:showVal val="0"/>
          <c:showCatName val="0"/>
          <c:showSerName val="0"/>
          <c:showPercent val="0"/>
          <c:showBubbleSize val="0"/>
        </c:dLbls>
        <c:marker val="1"/>
        <c:smooth val="0"/>
        <c:axId val="2102162456"/>
        <c:axId val="2102164216"/>
      </c:lineChart>
      <c:catAx>
        <c:axId val="2102162456"/>
        <c:scaling>
          <c:orientation val="minMax"/>
        </c:scaling>
        <c:delete val="0"/>
        <c:axPos val="b"/>
        <c:majorTickMark val="out"/>
        <c:minorTickMark val="none"/>
        <c:tickLblPos val="nextTo"/>
        <c:crossAx val="2102164216"/>
        <c:crosses val="autoZero"/>
        <c:auto val="1"/>
        <c:lblAlgn val="ctr"/>
        <c:lblOffset val="100"/>
        <c:noMultiLvlLbl val="0"/>
      </c:catAx>
      <c:valAx>
        <c:axId val="2102164216"/>
        <c:scaling>
          <c:orientation val="minMax"/>
          <c:min val="3.4"/>
        </c:scaling>
        <c:delete val="0"/>
        <c:axPos val="l"/>
        <c:majorGridlines/>
        <c:numFmt formatCode="General" sourceLinked="1"/>
        <c:majorTickMark val="out"/>
        <c:minorTickMark val="none"/>
        <c:tickLblPos val="nextTo"/>
        <c:crossAx val="2102162456"/>
        <c:crosses val="autoZero"/>
        <c:crossBetween val="between"/>
      </c:valAx>
    </c:plotArea>
    <c:legend>
      <c:legendPos val="r"/>
      <c:layout>
        <c:manualLayout>
          <c:xMode val="edge"/>
          <c:yMode val="edge"/>
          <c:x val="0.241843170430143"/>
          <c:y val="0.434417619967315"/>
          <c:w val="0.318831782390837"/>
          <c:h val="0.244827663051552"/>
        </c:manualLayout>
      </c:layout>
      <c:overlay val="0"/>
    </c:legend>
    <c:plotVisOnly val="1"/>
    <c:dispBlanksAs val="gap"/>
    <c:showDLblsOverMax val="0"/>
  </c:chart>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813217410323709"/>
          <c:y val="0.0601851851851852"/>
          <c:w val="0.88274365704287"/>
          <c:h val="0.782308762609493"/>
        </c:manualLayout>
      </c:layout>
      <c:lineChart>
        <c:grouping val="standard"/>
        <c:varyColors val="0"/>
        <c:ser>
          <c:idx val="0"/>
          <c:order val="0"/>
          <c:tx>
            <c:strRef>
              <c:f>Sheet1!$A$16</c:f>
              <c:strCache>
                <c:ptCount val="1"/>
                <c:pt idx="0">
                  <c:v>campus</c:v>
                </c:pt>
              </c:strCache>
            </c:strRef>
          </c:tx>
          <c:cat>
            <c:strRef>
              <c:f>Sheet1!$B$2:$G$2</c:f>
              <c:strCache>
                <c:ptCount val="6"/>
                <c:pt idx="0">
                  <c:v>spring 2005</c:v>
                </c:pt>
                <c:pt idx="1">
                  <c:v>spring 2006</c:v>
                </c:pt>
                <c:pt idx="2">
                  <c:v>Fall 2007</c:v>
                </c:pt>
                <c:pt idx="3">
                  <c:v>spring 2008</c:v>
                </c:pt>
                <c:pt idx="4">
                  <c:v>Fall 2008</c:v>
                </c:pt>
                <c:pt idx="5">
                  <c:v>spring 2009</c:v>
                </c:pt>
              </c:strCache>
            </c:strRef>
          </c:cat>
          <c:val>
            <c:numRef>
              <c:f>Sheet1!$B$16:$G$16</c:f>
              <c:numCache>
                <c:formatCode>General</c:formatCode>
                <c:ptCount val="6"/>
                <c:pt idx="0">
                  <c:v>4.39</c:v>
                </c:pt>
                <c:pt idx="1">
                  <c:v>4.4</c:v>
                </c:pt>
                <c:pt idx="2">
                  <c:v>4.39</c:v>
                </c:pt>
                <c:pt idx="3">
                  <c:v>4.41</c:v>
                </c:pt>
                <c:pt idx="4">
                  <c:v>4.37</c:v>
                </c:pt>
                <c:pt idx="5">
                  <c:v>4.43</c:v>
                </c:pt>
              </c:numCache>
            </c:numRef>
          </c:val>
          <c:smooth val="0"/>
        </c:ser>
        <c:ser>
          <c:idx val="1"/>
          <c:order val="1"/>
          <c:tx>
            <c:strRef>
              <c:f>Sheet1!$A$17</c:f>
              <c:strCache>
                <c:ptCount val="1"/>
                <c:pt idx="0">
                  <c:v>college</c:v>
                </c:pt>
              </c:strCache>
            </c:strRef>
          </c:tx>
          <c:cat>
            <c:strRef>
              <c:f>Sheet1!$B$2:$G$2</c:f>
              <c:strCache>
                <c:ptCount val="6"/>
                <c:pt idx="0">
                  <c:v>spring 2005</c:v>
                </c:pt>
                <c:pt idx="1">
                  <c:v>spring 2006</c:v>
                </c:pt>
                <c:pt idx="2">
                  <c:v>Fall 2007</c:v>
                </c:pt>
                <c:pt idx="3">
                  <c:v>spring 2008</c:v>
                </c:pt>
                <c:pt idx="4">
                  <c:v>Fall 2008</c:v>
                </c:pt>
                <c:pt idx="5">
                  <c:v>spring 2009</c:v>
                </c:pt>
              </c:strCache>
            </c:strRef>
          </c:cat>
          <c:val>
            <c:numRef>
              <c:f>Sheet1!$B$17:$G$17</c:f>
              <c:numCache>
                <c:formatCode>General</c:formatCode>
                <c:ptCount val="6"/>
                <c:pt idx="0">
                  <c:v>4.41</c:v>
                </c:pt>
                <c:pt idx="1">
                  <c:v>4.2</c:v>
                </c:pt>
                <c:pt idx="2">
                  <c:v>4.41</c:v>
                </c:pt>
                <c:pt idx="3">
                  <c:v>4.44</c:v>
                </c:pt>
                <c:pt idx="4">
                  <c:v>4.38</c:v>
                </c:pt>
                <c:pt idx="5">
                  <c:v>4.42</c:v>
                </c:pt>
              </c:numCache>
            </c:numRef>
          </c:val>
          <c:smooth val="0"/>
        </c:ser>
        <c:ser>
          <c:idx val="2"/>
          <c:order val="2"/>
          <c:tx>
            <c:strRef>
              <c:f>Sheet1!$A$18</c:f>
              <c:strCache>
                <c:ptCount val="1"/>
                <c:pt idx="0">
                  <c:v>your dept</c:v>
                </c:pt>
              </c:strCache>
            </c:strRef>
          </c:tx>
          <c:cat>
            <c:strRef>
              <c:f>Sheet1!$B$2:$G$2</c:f>
              <c:strCache>
                <c:ptCount val="6"/>
                <c:pt idx="0">
                  <c:v>spring 2005</c:v>
                </c:pt>
                <c:pt idx="1">
                  <c:v>spring 2006</c:v>
                </c:pt>
                <c:pt idx="2">
                  <c:v>Fall 2007</c:v>
                </c:pt>
                <c:pt idx="3">
                  <c:v>spring 2008</c:v>
                </c:pt>
                <c:pt idx="4">
                  <c:v>Fall 2008</c:v>
                </c:pt>
                <c:pt idx="5">
                  <c:v>spring 2009</c:v>
                </c:pt>
              </c:strCache>
            </c:strRef>
          </c:cat>
          <c:val>
            <c:numRef>
              <c:f>Sheet1!$B$18:$G$18</c:f>
              <c:numCache>
                <c:formatCode>General</c:formatCode>
                <c:ptCount val="6"/>
                <c:pt idx="0">
                  <c:v>4.5</c:v>
                </c:pt>
                <c:pt idx="1">
                  <c:v>4.45</c:v>
                </c:pt>
                <c:pt idx="2">
                  <c:v>4.38</c:v>
                </c:pt>
                <c:pt idx="3">
                  <c:v>4.42</c:v>
                </c:pt>
                <c:pt idx="4">
                  <c:v>4.319999999999998</c:v>
                </c:pt>
                <c:pt idx="5">
                  <c:v>4.45</c:v>
                </c:pt>
              </c:numCache>
            </c:numRef>
          </c:val>
          <c:smooth val="0"/>
        </c:ser>
        <c:ser>
          <c:idx val="3"/>
          <c:order val="3"/>
          <c:tx>
            <c:strRef>
              <c:f>Sheet1!$A$19</c:f>
              <c:strCache>
                <c:ptCount val="1"/>
                <c:pt idx="0">
                  <c:v>your class</c:v>
                </c:pt>
              </c:strCache>
            </c:strRef>
          </c:tx>
          <c:cat>
            <c:strRef>
              <c:f>Sheet1!$B$2:$G$2</c:f>
              <c:strCache>
                <c:ptCount val="6"/>
                <c:pt idx="0">
                  <c:v>spring 2005</c:v>
                </c:pt>
                <c:pt idx="1">
                  <c:v>spring 2006</c:v>
                </c:pt>
                <c:pt idx="2">
                  <c:v>Fall 2007</c:v>
                </c:pt>
                <c:pt idx="3">
                  <c:v>spring 2008</c:v>
                </c:pt>
                <c:pt idx="4">
                  <c:v>Fall 2008</c:v>
                </c:pt>
                <c:pt idx="5">
                  <c:v>spring 2009</c:v>
                </c:pt>
              </c:strCache>
            </c:strRef>
          </c:cat>
          <c:val>
            <c:numRef>
              <c:f>Sheet1!$B$19:$G$19</c:f>
              <c:numCache>
                <c:formatCode>General</c:formatCode>
                <c:ptCount val="6"/>
                <c:pt idx="0">
                  <c:v>4.119999999999997</c:v>
                </c:pt>
                <c:pt idx="1">
                  <c:v>4.359999999999998</c:v>
                </c:pt>
                <c:pt idx="2">
                  <c:v>4.38</c:v>
                </c:pt>
                <c:pt idx="3">
                  <c:v>4.35</c:v>
                </c:pt>
                <c:pt idx="4">
                  <c:v>4.85</c:v>
                </c:pt>
                <c:pt idx="5">
                  <c:v>4.6</c:v>
                </c:pt>
              </c:numCache>
            </c:numRef>
          </c:val>
          <c:smooth val="0"/>
        </c:ser>
        <c:dLbls>
          <c:showLegendKey val="0"/>
          <c:showVal val="0"/>
          <c:showCatName val="0"/>
          <c:showSerName val="0"/>
          <c:showPercent val="0"/>
          <c:showBubbleSize val="0"/>
        </c:dLbls>
        <c:marker val="1"/>
        <c:smooth val="0"/>
        <c:axId val="2097788568"/>
        <c:axId val="2097791688"/>
      </c:lineChart>
      <c:catAx>
        <c:axId val="2097788568"/>
        <c:scaling>
          <c:orientation val="minMax"/>
        </c:scaling>
        <c:delete val="0"/>
        <c:axPos val="b"/>
        <c:majorTickMark val="out"/>
        <c:minorTickMark val="none"/>
        <c:tickLblPos val="nextTo"/>
        <c:crossAx val="2097791688"/>
        <c:crosses val="autoZero"/>
        <c:auto val="0"/>
        <c:lblAlgn val="ctr"/>
        <c:lblOffset val="100"/>
        <c:noMultiLvlLbl val="0"/>
      </c:catAx>
      <c:valAx>
        <c:axId val="2097791688"/>
        <c:scaling>
          <c:orientation val="minMax"/>
          <c:min val="4.1"/>
        </c:scaling>
        <c:delete val="0"/>
        <c:axPos val="l"/>
        <c:majorGridlines/>
        <c:numFmt formatCode="General" sourceLinked="1"/>
        <c:majorTickMark val="out"/>
        <c:minorTickMark val="none"/>
        <c:tickLblPos val="nextTo"/>
        <c:crossAx val="2097788568"/>
        <c:crosses val="autoZero"/>
        <c:crossBetween val="between"/>
      </c:valAx>
    </c:plotArea>
    <c:legend>
      <c:legendPos val="r"/>
      <c:layout>
        <c:manualLayout>
          <c:xMode val="edge"/>
          <c:yMode val="edge"/>
          <c:x val="0.0702427495070579"/>
          <c:y val="0.0483521062109389"/>
          <c:w val="0.296009192880741"/>
          <c:h val="0.26586031566682"/>
        </c:manualLayout>
      </c:layout>
      <c:overlay val="0"/>
    </c:legend>
    <c:plotVisOnly val="1"/>
    <c:dispBlanksAs val="gap"/>
    <c:showDLblsOverMax val="0"/>
  </c:chart>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png"/></Relationships>
</file>

<file path=ppt/drawings/drawing1.xml><?xml version="1.0" encoding="utf-8"?>
<c:userShapes xmlns:c="http://schemas.openxmlformats.org/drawingml/2006/chart">
  <cdr:relSizeAnchor xmlns:cdr="http://schemas.openxmlformats.org/drawingml/2006/chartDrawing">
    <cdr:from>
      <cdr:x>0.34381</cdr:x>
      <cdr:y>0.163</cdr:y>
    </cdr:from>
    <cdr:to>
      <cdr:x>0.47273</cdr:x>
      <cdr:y>0.32599</cdr:y>
    </cdr:to>
    <cdr:sp macro="" textlink="">
      <cdr:nvSpPr>
        <cdr:cNvPr id="3" name="Oval 2"/>
        <cdr:cNvSpPr/>
      </cdr:nvSpPr>
      <cdr:spPr>
        <a:xfrm xmlns:a="http://schemas.openxmlformats.org/drawingml/2006/main">
          <a:off x="1320813" y="469902"/>
          <a:ext cx="495279" cy="469884"/>
        </a:xfrm>
        <a:prstGeom xmlns:a="http://schemas.openxmlformats.org/drawingml/2006/main" prst="ellipse">
          <a:avLst/>
        </a:prstGeom>
        <a:noFill xmlns:a="http://schemas.openxmlformats.org/drawingml/2006/main"/>
        <a:ln xmlns:a="http://schemas.openxmlformats.org/drawingml/2006/main">
          <a:solidFill>
            <a:schemeClr val="tx1"/>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dr:relSizeAnchor xmlns:cdr="http://schemas.openxmlformats.org/drawingml/2006/chartDrawing">
    <cdr:from>
      <cdr:x>0.15207</cdr:x>
      <cdr:y>0.04405</cdr:y>
    </cdr:from>
    <cdr:to>
      <cdr:x>0.42645</cdr:x>
      <cdr:y>0.20264</cdr:y>
    </cdr:to>
    <cdr:sp macro="" textlink="">
      <cdr:nvSpPr>
        <cdr:cNvPr id="5" name="TextBox 4"/>
        <cdr:cNvSpPr txBox="1"/>
      </cdr:nvSpPr>
      <cdr:spPr>
        <a:xfrm xmlns:a="http://schemas.openxmlformats.org/drawingml/2006/main">
          <a:off x="584196" y="126992"/>
          <a:ext cx="1054100" cy="457199"/>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no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ctr"/>
          <a:r>
            <a:rPr lang="en-US" sz="1100"/>
            <a:t>Infusion into </a:t>
          </a:r>
        </a:p>
        <a:p xmlns:a="http://schemas.openxmlformats.org/drawingml/2006/main">
          <a:pPr algn="ctr"/>
          <a:r>
            <a:rPr lang="en-US" sz="1100"/>
            <a:t>ITM352</a:t>
          </a:r>
        </a:p>
      </cdr:txBody>
    </cdr:sp>
  </cdr:relSizeAnchor>
</c:userShapes>
</file>

<file path=ppt/drawings/drawing2.xml><?xml version="1.0" encoding="utf-8"?>
<c:userShapes xmlns:c="http://schemas.openxmlformats.org/drawingml/2006/chart">
  <cdr:relSizeAnchor xmlns:cdr="http://schemas.openxmlformats.org/drawingml/2006/chartDrawing">
    <cdr:from>
      <cdr:x>0.30514</cdr:x>
      <cdr:y>0.04764</cdr:y>
    </cdr:from>
    <cdr:to>
      <cdr:x>0.62189</cdr:x>
      <cdr:y>0.2001</cdr:y>
    </cdr:to>
    <cdr:sp macro="" textlink="">
      <cdr:nvSpPr>
        <cdr:cNvPr id="3" name="TextBox 2"/>
        <cdr:cNvSpPr txBox="1"/>
      </cdr:nvSpPr>
      <cdr:spPr>
        <a:xfrm xmlns:a="http://schemas.openxmlformats.org/drawingml/2006/main">
          <a:off x="1168411" y="150643"/>
          <a:ext cx="1212851" cy="482125"/>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no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ctr"/>
          <a:r>
            <a:rPr lang="en-US" sz="1100"/>
            <a:t>Infusion into </a:t>
          </a:r>
        </a:p>
        <a:p xmlns:a="http://schemas.openxmlformats.org/drawingml/2006/main">
          <a:pPr algn="ctr"/>
          <a:r>
            <a:rPr lang="en-US" sz="1100"/>
            <a:t>ITM352</a:t>
          </a:r>
        </a:p>
      </cdr:txBody>
    </cdr:sp>
  </cdr:relSizeAnchor>
  <cdr:relSizeAnchor xmlns:cdr="http://schemas.openxmlformats.org/drawingml/2006/chartDrawing">
    <cdr:from>
      <cdr:x>0.36484</cdr:x>
      <cdr:y>0.32128</cdr:y>
    </cdr:from>
    <cdr:to>
      <cdr:x>0.49419</cdr:x>
      <cdr:y>0.46988</cdr:y>
    </cdr:to>
    <cdr:sp macro="" textlink="">
      <cdr:nvSpPr>
        <cdr:cNvPr id="6" name="Oval 5"/>
        <cdr:cNvSpPr/>
      </cdr:nvSpPr>
      <cdr:spPr>
        <a:xfrm xmlns:a="http://schemas.openxmlformats.org/drawingml/2006/main">
          <a:off x="1397003" y="1015987"/>
          <a:ext cx="495288" cy="469918"/>
        </a:xfrm>
        <a:prstGeom xmlns:a="http://schemas.openxmlformats.org/drawingml/2006/main" prst="ellipse">
          <a:avLst/>
        </a:prstGeom>
        <a:noFill xmlns:a="http://schemas.openxmlformats.org/drawingml/2006/main"/>
        <a:ln xmlns:a="http://schemas.openxmlformats.org/drawingml/2006/main">
          <a:solidFill>
            <a:schemeClr val="tx1"/>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userShapes>
</file>

<file path=ppt/drawings/drawing3.xml><?xml version="1.0" encoding="utf-8"?>
<c:userShapes xmlns:c="http://schemas.openxmlformats.org/drawingml/2006/chart">
  <cdr:relSizeAnchor xmlns:cdr="http://schemas.openxmlformats.org/drawingml/2006/chartDrawing">
    <cdr:from>
      <cdr:x>0.07784</cdr:x>
      <cdr:y>0.21364</cdr:y>
    </cdr:from>
    <cdr:to>
      <cdr:x>0.30839</cdr:x>
      <cdr:y>0.36204</cdr:y>
    </cdr:to>
    <cdr:sp macro="" textlink="">
      <cdr:nvSpPr>
        <cdr:cNvPr id="4" name="TextBox 3"/>
        <cdr:cNvSpPr txBox="1"/>
      </cdr:nvSpPr>
      <cdr:spPr>
        <a:xfrm xmlns:a="http://schemas.openxmlformats.org/drawingml/2006/main">
          <a:off x="300037" y="596900"/>
          <a:ext cx="888643" cy="414640"/>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no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ctr"/>
          <a:r>
            <a:rPr lang="en-US" sz="1100" dirty="0"/>
            <a:t>Infusion into </a:t>
          </a:r>
        </a:p>
        <a:p xmlns:a="http://schemas.openxmlformats.org/drawingml/2006/main">
          <a:pPr algn="ctr"/>
          <a:r>
            <a:rPr lang="en-US" sz="1100" dirty="0"/>
            <a:t>ITM352</a:t>
          </a:r>
        </a:p>
      </cdr:txBody>
    </cdr:sp>
  </cdr:relSizeAnchor>
  <cdr:relSizeAnchor xmlns:cdr="http://schemas.openxmlformats.org/drawingml/2006/chartDrawing">
    <cdr:from>
      <cdr:x>0.43508</cdr:x>
      <cdr:y>0.09284</cdr:y>
    </cdr:from>
    <cdr:to>
      <cdr:x>0.66563</cdr:x>
      <cdr:y>0.21136</cdr:y>
    </cdr:to>
    <cdr:sp macro="" textlink="">
      <cdr:nvSpPr>
        <cdr:cNvPr id="5" name="TextBox 4"/>
        <cdr:cNvSpPr txBox="1"/>
      </cdr:nvSpPr>
      <cdr:spPr>
        <a:xfrm xmlns:a="http://schemas.openxmlformats.org/drawingml/2006/main">
          <a:off x="1676995" y="259405"/>
          <a:ext cx="888643" cy="331145"/>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no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100"/>
            <a:t>Early</a:t>
          </a:r>
          <a:r>
            <a:rPr lang="en-US" sz="1100" baseline="0"/>
            <a:t> Awareness</a:t>
          </a:r>
          <a:endParaRPr lang="en-US" sz="1100"/>
        </a:p>
      </cdr:txBody>
    </cdr:sp>
  </cdr:relSizeAnchor>
  <cdr:relSizeAnchor xmlns:cdr="http://schemas.openxmlformats.org/drawingml/2006/chartDrawing">
    <cdr:from>
      <cdr:x>0.24382</cdr:x>
      <cdr:y>0.33636</cdr:y>
    </cdr:from>
    <cdr:to>
      <cdr:x>0.37232</cdr:x>
      <cdr:y>0.50455</cdr:y>
    </cdr:to>
    <cdr:sp macro="" textlink="">
      <cdr:nvSpPr>
        <cdr:cNvPr id="6" name="Oval 5"/>
        <cdr:cNvSpPr/>
      </cdr:nvSpPr>
      <cdr:spPr>
        <a:xfrm xmlns:a="http://schemas.openxmlformats.org/drawingml/2006/main">
          <a:off x="939800" y="939800"/>
          <a:ext cx="495300" cy="469900"/>
        </a:xfrm>
        <a:prstGeom xmlns:a="http://schemas.openxmlformats.org/drawingml/2006/main" prst="ellipse">
          <a:avLst/>
        </a:prstGeom>
        <a:noFill xmlns:a="http://schemas.openxmlformats.org/drawingml/2006/main"/>
        <a:ln xmlns:a="http://schemas.openxmlformats.org/drawingml/2006/main">
          <a:solidFill>
            <a:schemeClr val="tx1"/>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dr:relSizeAnchor xmlns:cdr="http://schemas.openxmlformats.org/drawingml/2006/chartDrawing">
    <cdr:from>
      <cdr:x>0.7084</cdr:x>
      <cdr:y>0.1</cdr:y>
    </cdr:from>
    <cdr:to>
      <cdr:x>0.8369</cdr:x>
      <cdr:y>0.26818</cdr:y>
    </cdr:to>
    <cdr:sp macro="" textlink="">
      <cdr:nvSpPr>
        <cdr:cNvPr id="7" name="Oval 6"/>
        <cdr:cNvSpPr/>
      </cdr:nvSpPr>
      <cdr:spPr>
        <a:xfrm xmlns:a="http://schemas.openxmlformats.org/drawingml/2006/main">
          <a:off x="2730500" y="279400"/>
          <a:ext cx="495300" cy="469900"/>
        </a:xfrm>
        <a:prstGeom xmlns:a="http://schemas.openxmlformats.org/drawingml/2006/main" prst="ellipse">
          <a:avLst/>
        </a:prstGeom>
        <a:noFill xmlns:a="http://schemas.openxmlformats.org/drawingml/2006/main"/>
        <a:ln xmlns:a="http://schemas.openxmlformats.org/drawingml/2006/main">
          <a:solidFill>
            <a:schemeClr val="tx1"/>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userShapes>
</file>

<file path=ppt/drawings/drawing4.xml><?xml version="1.0" encoding="utf-8"?>
<c:userShapes xmlns:c="http://schemas.openxmlformats.org/drawingml/2006/chart">
  <cdr:relSizeAnchor xmlns:cdr="http://schemas.openxmlformats.org/drawingml/2006/chartDrawing">
    <cdr:from>
      <cdr:x>0.67769</cdr:x>
      <cdr:y>0.07048</cdr:y>
    </cdr:from>
    <cdr:to>
      <cdr:x>0.80661</cdr:x>
      <cdr:y>0.23348</cdr:y>
    </cdr:to>
    <cdr:sp macro="" textlink="">
      <cdr:nvSpPr>
        <cdr:cNvPr id="2" name="Oval 1"/>
        <cdr:cNvSpPr/>
      </cdr:nvSpPr>
      <cdr:spPr>
        <a:xfrm xmlns:a="http://schemas.openxmlformats.org/drawingml/2006/main">
          <a:off x="2603500" y="203200"/>
          <a:ext cx="495300" cy="469900"/>
        </a:xfrm>
        <a:prstGeom xmlns:a="http://schemas.openxmlformats.org/drawingml/2006/main" prst="ellipse">
          <a:avLst/>
        </a:prstGeom>
        <a:noFill xmlns:a="http://schemas.openxmlformats.org/drawingml/2006/main"/>
        <a:ln xmlns:a="http://schemas.openxmlformats.org/drawingml/2006/main">
          <a:solidFill>
            <a:schemeClr val="tx1"/>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dr:relSizeAnchor xmlns:cdr="http://schemas.openxmlformats.org/drawingml/2006/chartDrawing">
    <cdr:from>
      <cdr:x>0.23802</cdr:x>
      <cdr:y>0.14097</cdr:y>
    </cdr:from>
    <cdr:to>
      <cdr:x>0.36694</cdr:x>
      <cdr:y>0.30396</cdr:y>
    </cdr:to>
    <cdr:sp macro="" textlink="">
      <cdr:nvSpPr>
        <cdr:cNvPr id="3" name="Oval 2"/>
        <cdr:cNvSpPr/>
      </cdr:nvSpPr>
      <cdr:spPr>
        <a:xfrm xmlns:a="http://schemas.openxmlformats.org/drawingml/2006/main">
          <a:off x="914400" y="406400"/>
          <a:ext cx="495300" cy="469900"/>
        </a:xfrm>
        <a:prstGeom xmlns:a="http://schemas.openxmlformats.org/drawingml/2006/main" prst="ellipse">
          <a:avLst/>
        </a:prstGeom>
        <a:noFill xmlns:a="http://schemas.openxmlformats.org/drawingml/2006/main"/>
        <a:ln xmlns:a="http://schemas.openxmlformats.org/drawingml/2006/main">
          <a:solidFill>
            <a:schemeClr val="tx1"/>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dr:relSizeAnchor xmlns:cdr="http://schemas.openxmlformats.org/drawingml/2006/chartDrawing">
    <cdr:from>
      <cdr:x>0.4</cdr:x>
      <cdr:y>0.05727</cdr:y>
    </cdr:from>
    <cdr:to>
      <cdr:x>0.67438</cdr:x>
      <cdr:y>0.17004</cdr:y>
    </cdr:to>
    <cdr:sp macro="" textlink="">
      <cdr:nvSpPr>
        <cdr:cNvPr id="4" name="TextBox 3"/>
        <cdr:cNvSpPr txBox="1"/>
      </cdr:nvSpPr>
      <cdr:spPr>
        <a:xfrm xmlns:a="http://schemas.openxmlformats.org/drawingml/2006/main">
          <a:off x="1536700" y="165100"/>
          <a:ext cx="1054100" cy="325110"/>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no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100" dirty="0"/>
            <a:t>Early</a:t>
          </a:r>
          <a:r>
            <a:rPr lang="en-US" sz="1100" baseline="0" dirty="0"/>
            <a:t> Awareness</a:t>
          </a:r>
          <a:endParaRPr lang="en-US" sz="1100" dirty="0"/>
        </a:p>
      </cdr:txBody>
    </cdr:sp>
  </cdr:relSizeAnchor>
  <cdr:relSizeAnchor xmlns:cdr="http://schemas.openxmlformats.org/drawingml/2006/chartDrawing">
    <cdr:from>
      <cdr:x>0.04628</cdr:x>
      <cdr:y>0.04405</cdr:y>
    </cdr:from>
    <cdr:to>
      <cdr:x>0.32066</cdr:x>
      <cdr:y>0.20264</cdr:y>
    </cdr:to>
    <cdr:sp macro="" textlink="">
      <cdr:nvSpPr>
        <cdr:cNvPr id="5" name="TextBox 4"/>
        <cdr:cNvSpPr txBox="1"/>
      </cdr:nvSpPr>
      <cdr:spPr>
        <a:xfrm xmlns:a="http://schemas.openxmlformats.org/drawingml/2006/main">
          <a:off x="177800" y="127000"/>
          <a:ext cx="1054100" cy="457200"/>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no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ctr"/>
          <a:r>
            <a:rPr lang="en-US" sz="1100"/>
            <a:t>Infusion into </a:t>
          </a:r>
        </a:p>
        <a:p xmlns:a="http://schemas.openxmlformats.org/drawingml/2006/main">
          <a:pPr algn="ctr"/>
          <a:r>
            <a:rPr lang="en-US" sz="1100"/>
            <a:t>ITM352</a:t>
          </a:r>
        </a:p>
      </cdr:txBody>
    </cdr:sp>
  </cdr:relSizeAnchor>
</c:userShapes>
</file>

<file path=ppt/drawings/drawing5.xml><?xml version="1.0" encoding="utf-8"?>
<c:userShapes xmlns:c="http://schemas.openxmlformats.org/drawingml/2006/chart">
  <cdr:relSizeAnchor xmlns:cdr="http://schemas.openxmlformats.org/drawingml/2006/chartDrawing">
    <cdr:from>
      <cdr:x>0.39138</cdr:x>
      <cdr:y>0.0583</cdr:y>
    </cdr:from>
    <cdr:to>
      <cdr:x>0.75788</cdr:x>
      <cdr:y>0.17947</cdr:y>
    </cdr:to>
    <cdr:sp macro="" textlink="">
      <cdr:nvSpPr>
        <cdr:cNvPr id="2" name="TextBox 1"/>
        <cdr:cNvSpPr txBox="1"/>
      </cdr:nvSpPr>
      <cdr:spPr>
        <a:xfrm xmlns:a="http://schemas.openxmlformats.org/drawingml/2006/main">
          <a:off x="1498604" y="165112"/>
          <a:ext cx="1403349" cy="343166"/>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no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100"/>
            <a:t>Early</a:t>
          </a:r>
          <a:r>
            <a:rPr lang="en-US" sz="1100" baseline="0"/>
            <a:t> Awareness</a:t>
          </a:r>
          <a:endParaRPr lang="en-US" sz="1100"/>
        </a:p>
      </cdr:txBody>
    </cdr:sp>
  </cdr:relSizeAnchor>
  <cdr:relSizeAnchor xmlns:cdr="http://schemas.openxmlformats.org/drawingml/2006/chartDrawing">
    <cdr:from>
      <cdr:x>0.15589</cdr:x>
      <cdr:y>0.34081</cdr:y>
    </cdr:from>
    <cdr:to>
      <cdr:x>0.47264</cdr:x>
      <cdr:y>0.49327</cdr:y>
    </cdr:to>
    <cdr:sp macro="" textlink="">
      <cdr:nvSpPr>
        <cdr:cNvPr id="3" name="TextBox 2"/>
        <cdr:cNvSpPr txBox="1"/>
      </cdr:nvSpPr>
      <cdr:spPr>
        <a:xfrm xmlns:a="http://schemas.openxmlformats.org/drawingml/2006/main">
          <a:off x="596900" y="965200"/>
          <a:ext cx="1212850" cy="431800"/>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no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ctr"/>
          <a:r>
            <a:rPr lang="en-US" sz="1100"/>
            <a:t>Infusion into </a:t>
          </a:r>
        </a:p>
        <a:p xmlns:a="http://schemas.openxmlformats.org/drawingml/2006/main">
          <a:pPr algn="ctr"/>
          <a:r>
            <a:rPr lang="en-US" sz="1100"/>
            <a:t>ITM352</a:t>
          </a:r>
        </a:p>
      </cdr:txBody>
    </cdr:sp>
  </cdr:relSizeAnchor>
  <cdr:relSizeAnchor xmlns:cdr="http://schemas.openxmlformats.org/drawingml/2006/chartDrawing">
    <cdr:from>
      <cdr:x>0.23549</cdr:x>
      <cdr:y>0.50602</cdr:y>
    </cdr:from>
    <cdr:to>
      <cdr:x>0.36484</cdr:x>
      <cdr:y>0.65462</cdr:y>
    </cdr:to>
    <cdr:sp macro="" textlink="">
      <cdr:nvSpPr>
        <cdr:cNvPr id="6" name="Oval 5"/>
        <cdr:cNvSpPr/>
      </cdr:nvSpPr>
      <cdr:spPr>
        <a:xfrm xmlns:a="http://schemas.openxmlformats.org/drawingml/2006/main">
          <a:off x="901700" y="1600200"/>
          <a:ext cx="495278" cy="469912"/>
        </a:xfrm>
        <a:prstGeom xmlns:a="http://schemas.openxmlformats.org/drawingml/2006/main" prst="ellipse">
          <a:avLst/>
        </a:prstGeom>
        <a:noFill xmlns:a="http://schemas.openxmlformats.org/drawingml/2006/main"/>
        <a:ln xmlns:a="http://schemas.openxmlformats.org/drawingml/2006/main">
          <a:solidFill>
            <a:schemeClr val="tx1"/>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dr:relSizeAnchor xmlns:cdr="http://schemas.openxmlformats.org/drawingml/2006/chartDrawing">
    <cdr:from>
      <cdr:x>0.67662</cdr:x>
      <cdr:y>0.04819</cdr:y>
    </cdr:from>
    <cdr:to>
      <cdr:x>0.80596</cdr:x>
      <cdr:y>0.19679</cdr:y>
    </cdr:to>
    <cdr:sp macro="" textlink="">
      <cdr:nvSpPr>
        <cdr:cNvPr id="7" name="Oval 6"/>
        <cdr:cNvSpPr/>
      </cdr:nvSpPr>
      <cdr:spPr>
        <a:xfrm xmlns:a="http://schemas.openxmlformats.org/drawingml/2006/main">
          <a:off x="2590800" y="152400"/>
          <a:ext cx="495278" cy="469912"/>
        </a:xfrm>
        <a:prstGeom xmlns:a="http://schemas.openxmlformats.org/drawingml/2006/main" prst="ellipse">
          <a:avLst/>
        </a:prstGeom>
        <a:noFill xmlns:a="http://schemas.openxmlformats.org/drawingml/2006/main"/>
        <a:ln xmlns:a="http://schemas.openxmlformats.org/drawingml/2006/main">
          <a:solidFill>
            <a:schemeClr val="tx1"/>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5C1F31-C346-3443-8F0E-FD7AB2C393B7}" type="datetimeFigureOut">
              <a:rPr lang="en-US" smtClean="0"/>
              <a:t>5/19/13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E24CDA-253A-6546-B6F5-D7528485FE94}" type="slidenum">
              <a:rPr lang="en-US" smtClean="0"/>
              <a:t>‹#›</a:t>
            </a:fld>
            <a:endParaRPr lang="en-US"/>
          </a:p>
        </p:txBody>
      </p:sp>
    </p:spTree>
    <p:extLst>
      <p:ext uri="{BB962C8B-B14F-4D97-AF65-F5344CB8AC3E}">
        <p14:creationId xmlns:p14="http://schemas.microsoft.com/office/powerpoint/2010/main" val="264065234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FE223F89-A908-1748-A7D3-CCB2E3450A39}" type="datetimeFigureOut">
              <a:rPr lang="en-US" smtClean="0"/>
              <a:t>5/19/13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E5CB1FE-4A91-4C4B-B2A6-A101A2B6B24B}"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E223F89-A908-1748-A7D3-CCB2E3450A39}" type="datetimeFigureOut">
              <a:rPr lang="en-US" smtClean="0"/>
              <a:t>5/19/13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E5CB1FE-4A91-4C4B-B2A6-A101A2B6B24B}"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E223F89-A908-1748-A7D3-CCB2E3450A39}" type="datetimeFigureOut">
              <a:rPr lang="en-US" smtClean="0"/>
              <a:t>5/19/13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E5CB1FE-4A91-4C4B-B2A6-A101A2B6B24B}"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FE223F89-A908-1748-A7D3-CCB2E3450A39}" type="datetimeFigureOut">
              <a:rPr lang="en-US" smtClean="0"/>
              <a:t>5/19/13</a:t>
            </a:fld>
            <a:endParaRPr lang="en-US"/>
          </a:p>
        </p:txBody>
      </p:sp>
      <p:sp>
        <p:nvSpPr>
          <p:cNvPr id="10" name="Slide Number Placeholder 9"/>
          <p:cNvSpPr>
            <a:spLocks noGrp="1"/>
          </p:cNvSpPr>
          <p:nvPr>
            <p:ph type="sldNum" sz="quarter" idx="16"/>
          </p:nvPr>
        </p:nvSpPr>
        <p:spPr/>
        <p:txBody>
          <a:bodyPr rtlCol="0"/>
          <a:lstStyle/>
          <a:p>
            <a:fld id="{7E5CB1FE-4A91-4C4B-B2A6-A101A2B6B24B}"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FE223F89-A908-1748-A7D3-CCB2E3450A39}" type="datetimeFigureOut">
              <a:rPr lang="en-US" smtClean="0"/>
              <a:t>5/19/13</a:t>
            </a:fld>
            <a:endParaRPr lang="en-US"/>
          </a:p>
        </p:txBody>
      </p:sp>
      <p:sp>
        <p:nvSpPr>
          <p:cNvPr id="12" name="Slide Number Placeholder 11"/>
          <p:cNvSpPr>
            <a:spLocks noGrp="1"/>
          </p:cNvSpPr>
          <p:nvPr>
            <p:ph type="sldNum" sz="quarter" idx="16"/>
          </p:nvPr>
        </p:nvSpPr>
        <p:spPr/>
        <p:txBody>
          <a:bodyPr rtlCol="0"/>
          <a:lstStyle/>
          <a:p>
            <a:fld id="{7E5CB1FE-4A91-4C4B-B2A6-A101A2B6B24B}"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E223F89-A908-1748-A7D3-CCB2E3450A39}" type="datetimeFigureOut">
              <a:rPr lang="en-US" smtClean="0"/>
              <a:t>5/19/13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7E5CB1FE-4A91-4C4B-B2A6-A101A2B6B24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223F89-A908-1748-A7D3-CCB2E3450A39}" type="datetimeFigureOut">
              <a:rPr lang="en-US" smtClean="0"/>
              <a:t>5/19/13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7E5CB1FE-4A91-4C4B-B2A6-A101A2B6B24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E223F89-A908-1748-A7D3-CCB2E3450A39}" type="datetimeFigureOut">
              <a:rPr lang="en-US" smtClean="0"/>
              <a:t>5/19/13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7E5CB1FE-4A91-4C4B-B2A6-A101A2B6B24B}"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FE223F89-A908-1748-A7D3-CCB2E3450A39}" type="datetimeFigureOut">
              <a:rPr lang="en-US" smtClean="0"/>
              <a:t>5/19/13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7E5CB1FE-4A91-4C4B-B2A6-A101A2B6B24B}"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223F89-A908-1748-A7D3-CCB2E3450A39}" type="datetimeFigureOut">
              <a:rPr lang="en-US" smtClean="0"/>
              <a:t>5/19/13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5CB1FE-4A91-4C4B-B2A6-A101A2B6B24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FE223F89-A908-1748-A7D3-CCB2E3450A39}" type="datetimeFigureOut">
              <a:rPr lang="en-US" smtClean="0"/>
              <a:t>5/19/13</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E5CB1FE-4A91-4C4B-B2A6-A101A2B6B24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FAC2177-0BCA-5848-A663-A7AE40A5305E}" type="slidenum">
              <a:rPr lang="en-US"/>
              <a:pPr>
                <a:defRPr/>
              </a:pPr>
              <a:t>‹#›</a:t>
            </a:fld>
            <a:endParaRPr lang="en-US"/>
          </a:p>
        </p:txBody>
      </p:sp>
    </p:spTree>
    <p:extLst>
      <p:ext uri="{BB962C8B-B14F-4D97-AF65-F5344CB8AC3E}">
        <p14:creationId xmlns:p14="http://schemas.microsoft.com/office/powerpoint/2010/main" val="72836446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FE223F89-A908-1748-A7D3-CCB2E3450A39}" type="datetimeFigureOut">
              <a:rPr lang="en-US" smtClean="0"/>
              <a:t>5/19/13</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E5CB1FE-4A91-4C4B-B2A6-A101A2B6B24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chart" Target="../charts/chart2.xml"/><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1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tm-vm.shidler.hawaii.edu/itm353/asst1.htm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Word_Document2.docx"/><Relationship Id="rId4" Type="http://schemas.openxmlformats.org/officeDocument/2006/relationships/image" Target="../media/image16.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20.emf"/><Relationship Id="rId4" Type="http://schemas.openxmlformats.org/officeDocument/2006/relationships/image" Target="../media/image21.emf"/><Relationship Id="rId1" Type="http://schemas.openxmlformats.org/officeDocument/2006/relationships/slideLayout" Target="../slideLayouts/slideLayout2.xml"/><Relationship Id="rId2" Type="http://schemas.openxmlformats.org/officeDocument/2006/relationships/image" Target="../media/image19.emf"/></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4" Type="http://schemas.openxmlformats.org/officeDocument/2006/relationships/image" Target="../media/image24.emf"/><Relationship Id="rId5" Type="http://schemas.openxmlformats.org/officeDocument/2006/relationships/image" Target="../media/image25.emf"/><Relationship Id="rId1" Type="http://schemas.openxmlformats.org/officeDocument/2006/relationships/slideLayout" Target="../slideLayouts/slideLayout2.xml"/><Relationship Id="rId2" Type="http://schemas.openxmlformats.org/officeDocument/2006/relationships/image" Target="../media/image22.emf"/></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27.jpeg"/><Relationship Id="rId5"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Word_Document3.docx"/><Relationship Id="rId4" Type="http://schemas.openxmlformats.org/officeDocument/2006/relationships/image" Target="../media/image28.png"/><Relationship Id="rId5" Type="http://schemas.openxmlformats.org/officeDocument/2006/relationships/chart" Target="../charts/chart3.xml"/><Relationship Id="rId6" Type="http://schemas.openxmlformats.org/officeDocument/2006/relationships/chart" Target="../charts/chart4.xml"/><Relationship Id="rId7" Type="http://schemas.openxmlformats.org/officeDocument/2006/relationships/chart" Target="../charts/chart5.xml"/><Relationship Id="rId8" Type="http://schemas.openxmlformats.org/officeDocument/2006/relationships/chart" Target="../charts/chart6.xml"/><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96827"/>
            <a:ext cx="7772400" cy="1803624"/>
          </a:xfrm>
        </p:spPr>
        <p:txBody>
          <a:bodyPr>
            <a:normAutofit fontScale="90000"/>
          </a:bodyPr>
          <a:lstStyle/>
          <a:p>
            <a:r>
              <a:rPr lang="en-US" b="1" dirty="0"/>
              <a:t>Motivating and Orienting Novice Students to Value Introductory Software Engineering</a:t>
            </a:r>
            <a:endParaRPr lang="en-US" dirty="0"/>
          </a:p>
        </p:txBody>
      </p:sp>
      <p:sp>
        <p:nvSpPr>
          <p:cNvPr id="3" name="Subtitle 2"/>
          <p:cNvSpPr>
            <a:spLocks noGrp="1"/>
          </p:cNvSpPr>
          <p:nvPr>
            <p:ph type="subTitle" idx="1"/>
          </p:nvPr>
        </p:nvSpPr>
        <p:spPr>
          <a:xfrm>
            <a:off x="216186" y="3886200"/>
            <a:ext cx="8742029" cy="1752600"/>
          </a:xfrm>
        </p:spPr>
        <p:txBody>
          <a:bodyPr/>
          <a:lstStyle/>
          <a:p>
            <a:r>
              <a:rPr lang="en-US" dirty="0"/>
              <a:t>Daniel Port, Chris </a:t>
            </a:r>
            <a:r>
              <a:rPr lang="en-US" dirty="0" err="1"/>
              <a:t>Rachal</a:t>
            </a:r>
            <a:r>
              <a:rPr lang="en-US" dirty="0"/>
              <a:t>, </a:t>
            </a:r>
            <a:r>
              <a:rPr lang="en-US" dirty="0" err="1"/>
              <a:t>Jia</a:t>
            </a:r>
            <a:r>
              <a:rPr lang="en-US" dirty="0"/>
              <a:t> Liu</a:t>
            </a:r>
          </a:p>
          <a:p>
            <a:r>
              <a:rPr lang="en-US" i="1" dirty="0"/>
              <a:t>University of </a:t>
            </a:r>
            <a:r>
              <a:rPr lang="en-US" i="1" dirty="0" smtClean="0"/>
              <a:t>Hawaii x 2, USA; </a:t>
            </a:r>
            <a:r>
              <a:rPr lang="en-US" i="1" dirty="0"/>
              <a:t>Nanjing University, China</a:t>
            </a:r>
            <a:endParaRPr lang="en-US" dirty="0"/>
          </a:p>
          <a:p>
            <a:endParaRPr lang="en-US" dirty="0"/>
          </a:p>
        </p:txBody>
      </p:sp>
    </p:spTree>
    <p:extLst>
      <p:ext uri="{BB962C8B-B14F-4D97-AF65-F5344CB8AC3E}">
        <p14:creationId xmlns:p14="http://schemas.microsoft.com/office/powerpoint/2010/main" val="133246864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Our Novice Students Were Poorly Oriented and Motivated to Study SWE</a:t>
            </a:r>
            <a:endParaRPr lang="en-US" dirty="0"/>
          </a:p>
        </p:txBody>
      </p:sp>
      <p:pic>
        <p:nvPicPr>
          <p:cNvPr id="4" name="Content Placeholder 3"/>
          <p:cNvPicPr>
            <a:picLocks noGrp="1" noChangeAspect="1"/>
          </p:cNvPicPr>
          <p:nvPr>
            <p:ph sz="quarter" idx="1"/>
          </p:nvPr>
        </p:nvPicPr>
        <p:blipFill>
          <a:blip r:embed="rId2" cstate="print">
            <a:extLst>
              <a:ext uri="{28A0092B-C50C-407E-A947-70E740481C1C}">
                <a14:useLocalDpi xmlns:a14="http://schemas.microsoft.com/office/drawing/2010/main"/>
              </a:ext>
            </a:extLst>
          </a:blip>
          <a:srcRect l="148" r="148"/>
          <a:stretch>
            <a:fillRect/>
          </a:stretch>
        </p:blipFill>
        <p:spPr/>
      </p:pic>
      <p:sp>
        <p:nvSpPr>
          <p:cNvPr id="5" name="Rectangular Callout 4"/>
          <p:cNvSpPr/>
          <p:nvPr/>
        </p:nvSpPr>
        <p:spPr>
          <a:xfrm>
            <a:off x="5634352" y="2431796"/>
            <a:ext cx="2688816" cy="810598"/>
          </a:xfrm>
          <a:prstGeom prst="wedgeRectCallout">
            <a:avLst>
              <a:gd name="adj1" fmla="val -64552"/>
              <a:gd name="adj2" fmla="val 925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t>
            </a:r>
            <a:r>
              <a:rPr lang="en-US" i="1" dirty="0" smtClean="0"/>
              <a:t>Why </a:t>
            </a:r>
            <a:r>
              <a:rPr lang="en-US" i="1" dirty="0"/>
              <a:t>do we need to do so much documentation?</a:t>
            </a:r>
            <a:r>
              <a:rPr lang="en-US" dirty="0"/>
              <a:t>” </a:t>
            </a:r>
          </a:p>
        </p:txBody>
      </p:sp>
      <p:sp>
        <p:nvSpPr>
          <p:cNvPr id="6" name="Rectangular Callout 5"/>
          <p:cNvSpPr/>
          <p:nvPr/>
        </p:nvSpPr>
        <p:spPr>
          <a:xfrm>
            <a:off x="1878117" y="3018038"/>
            <a:ext cx="2472630" cy="908050"/>
          </a:xfrm>
          <a:prstGeom prst="wedgeRectCallout">
            <a:avLst>
              <a:gd name="adj1" fmla="val -79814"/>
              <a:gd name="adj2" fmla="val -711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t>
            </a:r>
            <a:r>
              <a:rPr lang="en-US" i="1" dirty="0"/>
              <a:t>All this process stuff just gets in the way of programming</a:t>
            </a:r>
            <a:r>
              <a:rPr lang="en-US" dirty="0"/>
              <a:t> </a:t>
            </a:r>
            <a:r>
              <a:rPr lang="en-US" dirty="0" smtClean="0"/>
              <a:t>” </a:t>
            </a:r>
            <a:endParaRPr lang="en-US" dirty="0"/>
          </a:p>
        </p:txBody>
      </p:sp>
      <p:sp>
        <p:nvSpPr>
          <p:cNvPr id="7" name="Rectangular Callout 6"/>
          <p:cNvSpPr/>
          <p:nvPr/>
        </p:nvSpPr>
        <p:spPr>
          <a:xfrm>
            <a:off x="27024" y="1497789"/>
            <a:ext cx="2090533" cy="743758"/>
          </a:xfrm>
          <a:prstGeom prst="wedgeRectCallout">
            <a:avLst>
              <a:gd name="adj1" fmla="val 72543"/>
              <a:gd name="adj2" fmla="val 7178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r>
              <a:rPr lang="en-US" i="1" dirty="0"/>
              <a:t>I’ve been successful without all this.</a:t>
            </a:r>
            <a:r>
              <a:rPr lang="en-US" dirty="0" smtClean="0"/>
              <a:t>” </a:t>
            </a:r>
            <a:endParaRPr lang="en-US" dirty="0"/>
          </a:p>
        </p:txBody>
      </p:sp>
      <p:sp>
        <p:nvSpPr>
          <p:cNvPr id="8" name="Rounded Rectangular Callout 7"/>
          <p:cNvSpPr/>
          <p:nvPr/>
        </p:nvSpPr>
        <p:spPr>
          <a:xfrm rot="20461427">
            <a:off x="5144088" y="5203727"/>
            <a:ext cx="2912655" cy="1094308"/>
          </a:xfrm>
          <a:prstGeom prst="wedgeRoundRectCallout">
            <a:avLst>
              <a:gd name="adj1" fmla="val 44775"/>
              <a:gd name="adj2" fmla="val -96474"/>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a:t>
            </a:r>
            <a:r>
              <a:rPr lang="en-US" i="1" dirty="0"/>
              <a:t>Did not really have motivation to learn besides get a good grade</a:t>
            </a:r>
            <a:r>
              <a:rPr lang="en-US" dirty="0"/>
              <a:t>” </a:t>
            </a:r>
          </a:p>
        </p:txBody>
      </p:sp>
      <p:sp>
        <p:nvSpPr>
          <p:cNvPr id="10" name="Rounded Rectangular Callout 9"/>
          <p:cNvSpPr/>
          <p:nvPr/>
        </p:nvSpPr>
        <p:spPr>
          <a:xfrm>
            <a:off x="3310351" y="1417638"/>
            <a:ext cx="4845168" cy="823909"/>
          </a:xfrm>
          <a:prstGeom prst="wedgeRoundRectCallout">
            <a:avLst>
              <a:gd name="adj1" fmla="val -49556"/>
              <a:gd name="adj2" fmla="val 85457"/>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a:t>
            </a:r>
            <a:r>
              <a:rPr lang="en-US" i="1" dirty="0"/>
              <a:t>The instructor was enthusiastic about content but sometimes the content wasn’t interesting to me and other students</a:t>
            </a:r>
            <a:r>
              <a:rPr lang="en-US" dirty="0"/>
              <a:t>” </a:t>
            </a:r>
          </a:p>
        </p:txBody>
      </p:sp>
      <p:sp>
        <p:nvSpPr>
          <p:cNvPr id="11" name="Rounded Rectangular Callout 10"/>
          <p:cNvSpPr/>
          <p:nvPr/>
        </p:nvSpPr>
        <p:spPr>
          <a:xfrm rot="468768">
            <a:off x="48932" y="5522027"/>
            <a:ext cx="3702188" cy="972718"/>
          </a:xfrm>
          <a:prstGeom prst="wedgeRoundRectCallout">
            <a:avLst>
              <a:gd name="adj1" fmla="val -4789"/>
              <a:gd name="adj2" fmla="val -98418"/>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a:t>
            </a:r>
            <a:r>
              <a:rPr lang="en-US" i="1" dirty="0"/>
              <a:t>I did not find any of the new material to be interesting. I thought UML was not useful at all.</a:t>
            </a:r>
            <a:r>
              <a:rPr lang="en-US" dirty="0"/>
              <a:t>” </a:t>
            </a:r>
          </a:p>
        </p:txBody>
      </p:sp>
    </p:spTree>
    <p:extLst>
      <p:ext uri="{BB962C8B-B14F-4D97-AF65-F5344CB8AC3E}">
        <p14:creationId xmlns:p14="http://schemas.microsoft.com/office/powerpoint/2010/main" val="19334781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Palpable Consequences…</a:t>
            </a:r>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a:ext>
            </a:extLst>
          </a:blip>
          <a:srcRect l="-668"/>
          <a:stretch/>
        </p:blipFill>
        <p:spPr>
          <a:xfrm>
            <a:off x="3306629" y="4898169"/>
            <a:ext cx="5049443" cy="858309"/>
          </a:xfrm>
          <a:prstGeom prst="rect">
            <a:avLst/>
          </a:prstGeom>
        </p:spPr>
      </p:pic>
      <p:pic>
        <p:nvPicPr>
          <p:cNvPr id="8" name="Picture 7"/>
          <p:cNvPicPr>
            <a:picLocks noChangeAspect="1"/>
          </p:cNvPicPr>
          <p:nvPr/>
        </p:nvPicPr>
        <p:blipFill>
          <a:blip r:embed="rId3"/>
          <a:stretch>
            <a:fillRect/>
          </a:stretch>
        </p:blipFill>
        <p:spPr>
          <a:xfrm>
            <a:off x="6853149" y="1700525"/>
            <a:ext cx="1554239" cy="2941581"/>
          </a:xfrm>
          <a:prstGeom prst="rect">
            <a:avLst/>
          </a:prstGeom>
        </p:spPr>
      </p:pic>
      <p:pic>
        <p:nvPicPr>
          <p:cNvPr id="12" name="Picture 11"/>
          <p:cNvPicPr>
            <a:picLocks noChangeAspect="1"/>
          </p:cNvPicPr>
          <p:nvPr/>
        </p:nvPicPr>
        <p:blipFill>
          <a:blip r:embed="rId4"/>
          <a:stretch>
            <a:fillRect/>
          </a:stretch>
        </p:blipFill>
        <p:spPr>
          <a:xfrm>
            <a:off x="576852" y="1751837"/>
            <a:ext cx="1955800" cy="2260600"/>
          </a:xfrm>
          <a:prstGeom prst="rect">
            <a:avLst/>
          </a:prstGeom>
        </p:spPr>
      </p:pic>
      <p:sp>
        <p:nvSpPr>
          <p:cNvPr id="13" name="TextBox 12"/>
          <p:cNvSpPr txBox="1"/>
          <p:nvPr/>
        </p:nvSpPr>
        <p:spPr>
          <a:xfrm flipH="1">
            <a:off x="263877" y="1466304"/>
            <a:ext cx="2932024" cy="369332"/>
          </a:xfrm>
          <a:prstGeom prst="rect">
            <a:avLst/>
          </a:prstGeom>
          <a:noFill/>
        </p:spPr>
        <p:txBody>
          <a:bodyPr wrap="square" rtlCol="0">
            <a:spAutoFit/>
          </a:bodyPr>
          <a:lstStyle/>
          <a:p>
            <a:r>
              <a:rPr lang="en-US" dirty="0" smtClean="0"/>
              <a:t>I learned a lot in this course</a:t>
            </a:r>
            <a:endParaRPr lang="en-US" dirty="0"/>
          </a:p>
        </p:txBody>
      </p:sp>
      <p:pic>
        <p:nvPicPr>
          <p:cNvPr id="15" name="Picture 14"/>
          <p:cNvPicPr>
            <a:picLocks noChangeAspect="1"/>
          </p:cNvPicPr>
          <p:nvPr/>
        </p:nvPicPr>
        <p:blipFill rotWithShape="1">
          <a:blip r:embed="rId5"/>
          <a:srcRect t="34152"/>
          <a:stretch/>
        </p:blipFill>
        <p:spPr>
          <a:xfrm>
            <a:off x="4175922" y="2539875"/>
            <a:ext cx="1968500" cy="1856505"/>
          </a:xfrm>
          <a:prstGeom prst="rect">
            <a:avLst/>
          </a:prstGeom>
        </p:spPr>
      </p:pic>
      <p:sp>
        <p:nvSpPr>
          <p:cNvPr id="16" name="TextBox 15"/>
          <p:cNvSpPr txBox="1"/>
          <p:nvPr/>
        </p:nvSpPr>
        <p:spPr>
          <a:xfrm flipH="1">
            <a:off x="3335181" y="1872558"/>
            <a:ext cx="2932024" cy="923330"/>
          </a:xfrm>
          <a:prstGeom prst="rect">
            <a:avLst/>
          </a:prstGeom>
          <a:noFill/>
        </p:spPr>
        <p:txBody>
          <a:bodyPr wrap="square" rtlCol="0">
            <a:spAutoFit/>
          </a:bodyPr>
          <a:lstStyle/>
          <a:p>
            <a:r>
              <a:rPr lang="en-US" dirty="0" smtClean="0"/>
              <a:t>The instructor stimulated me to think about the subject matter</a:t>
            </a:r>
            <a:endParaRPr lang="en-US" dirty="0"/>
          </a:p>
        </p:txBody>
      </p:sp>
      <p:sp>
        <p:nvSpPr>
          <p:cNvPr id="18" name="Rectangle 17"/>
          <p:cNvSpPr/>
          <p:nvPr/>
        </p:nvSpPr>
        <p:spPr>
          <a:xfrm>
            <a:off x="218266" y="5601846"/>
            <a:ext cx="7551146" cy="1200329"/>
          </a:xfrm>
          <a:prstGeom prst="rect">
            <a:avLst/>
          </a:prstGeom>
        </p:spPr>
        <p:txBody>
          <a:bodyPr wrap="square">
            <a:spAutoFit/>
          </a:bodyPr>
          <a:lstStyle/>
          <a:p>
            <a:pPr marL="285750" lvl="0" indent="-285750">
              <a:buFont typeface="Arial"/>
              <a:buChar char="•"/>
            </a:pPr>
            <a:r>
              <a:rPr lang="en-US" dirty="0"/>
              <a:t>poor class performance </a:t>
            </a:r>
          </a:p>
          <a:p>
            <a:pPr marL="285750" lvl="0" indent="-285750">
              <a:buFont typeface="Arial"/>
              <a:buChar char="•"/>
            </a:pPr>
            <a:r>
              <a:rPr lang="en-US" dirty="0" smtClean="0"/>
              <a:t>Negative perception of course from students</a:t>
            </a:r>
            <a:endParaRPr lang="en-US" dirty="0" smtClean="0"/>
          </a:p>
          <a:p>
            <a:pPr marL="285750" lvl="0" indent="-285750">
              <a:buFont typeface="Arial"/>
              <a:buChar char="•"/>
            </a:pPr>
            <a:r>
              <a:rPr lang="en-US" dirty="0" smtClean="0"/>
              <a:t>negative </a:t>
            </a:r>
            <a:r>
              <a:rPr lang="en-US" dirty="0"/>
              <a:t>perception from employers of student preparation for jobs</a:t>
            </a:r>
          </a:p>
          <a:p>
            <a:pPr marL="285750" lvl="0" indent="-285750">
              <a:buFont typeface="Arial"/>
              <a:buChar char="•"/>
            </a:pPr>
            <a:r>
              <a:rPr lang="en-US" dirty="0"/>
              <a:t>students not pursuing or poor success with software engineering careers  </a:t>
            </a:r>
          </a:p>
        </p:txBody>
      </p:sp>
      <p:sp>
        <p:nvSpPr>
          <p:cNvPr id="4" name="Smiley Face 3"/>
          <p:cNvSpPr/>
          <p:nvPr/>
        </p:nvSpPr>
        <p:spPr>
          <a:xfrm>
            <a:off x="2907555" y="3628494"/>
            <a:ext cx="814342" cy="765256"/>
          </a:xfrm>
          <a:prstGeom prst="smileyFace">
            <a:avLst>
              <a:gd name="adj" fmla="val -4653"/>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US</a:t>
            </a:r>
            <a:endParaRPr lang="en-US" dirty="0"/>
          </a:p>
        </p:txBody>
      </p:sp>
      <p:cxnSp>
        <p:nvCxnSpPr>
          <p:cNvPr id="7" name="Straight Arrow Connector 6"/>
          <p:cNvCxnSpPr/>
          <p:nvPr/>
        </p:nvCxnSpPr>
        <p:spPr>
          <a:xfrm flipH="1" flipV="1">
            <a:off x="1834574" y="3271059"/>
            <a:ext cx="987846" cy="56441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3835926" y="3835477"/>
            <a:ext cx="1385551" cy="1769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Line Callout 2 21"/>
          <p:cNvSpPr/>
          <p:nvPr/>
        </p:nvSpPr>
        <p:spPr>
          <a:xfrm>
            <a:off x="7885673" y="943831"/>
            <a:ext cx="1258327" cy="550738"/>
          </a:xfrm>
          <a:prstGeom prst="borderCallout2">
            <a:avLst>
              <a:gd name="adj1" fmla="val 107259"/>
              <a:gd name="adj2" fmla="val 47742"/>
              <a:gd name="adj3" fmla="val 209743"/>
              <a:gd name="adj4" fmla="val 47563"/>
              <a:gd name="adj5" fmla="val 311742"/>
              <a:gd name="adj6" fmla="val -187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smtClean="0"/>
              <a:t>Seriously?!?</a:t>
            </a:r>
            <a:endParaRPr lang="en-US" i="1" dirty="0"/>
          </a:p>
        </p:txBody>
      </p:sp>
      <p:sp>
        <p:nvSpPr>
          <p:cNvPr id="23" name="Line Callout 2 22"/>
          <p:cNvSpPr/>
          <p:nvPr/>
        </p:nvSpPr>
        <p:spPr>
          <a:xfrm>
            <a:off x="548501" y="4425441"/>
            <a:ext cx="1930202" cy="553596"/>
          </a:xfrm>
          <a:prstGeom prst="borderCallout2">
            <a:avLst>
              <a:gd name="adj1" fmla="val 49330"/>
              <a:gd name="adj2" fmla="val 101579"/>
              <a:gd name="adj3" fmla="val 54241"/>
              <a:gd name="adj4" fmla="val 123526"/>
              <a:gd name="adj5" fmla="val 139517"/>
              <a:gd name="adj6" fmla="val 143764"/>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1400" i="1" dirty="0" smtClean="0"/>
              <a:t>After course survey:</a:t>
            </a:r>
          </a:p>
          <a:p>
            <a:r>
              <a:rPr lang="en-US" sz="1400" i="1" dirty="0" smtClean="0"/>
              <a:t># type / total responses</a:t>
            </a:r>
            <a:endParaRPr lang="en-US" sz="1400" i="1" dirty="0"/>
          </a:p>
        </p:txBody>
      </p:sp>
    </p:spTree>
    <p:extLst>
      <p:ext uri="{BB962C8B-B14F-4D97-AF65-F5344CB8AC3E}">
        <p14:creationId xmlns:p14="http://schemas.microsoft.com/office/powerpoint/2010/main" val="10941307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But We Know Software Engineering is Important For Our Students!</a:t>
            </a:r>
            <a:endParaRPr lang="en-US" dirty="0"/>
          </a:p>
        </p:txBody>
      </p:sp>
      <p:sp>
        <p:nvSpPr>
          <p:cNvPr id="5" name="Content Placeholder 4"/>
          <p:cNvSpPr>
            <a:spLocks noGrp="1"/>
          </p:cNvSpPr>
          <p:nvPr>
            <p:ph sz="quarter"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397000" y="1803400"/>
            <a:ext cx="6350000" cy="4762500"/>
          </a:xfrm>
          <a:prstGeom prst="rect">
            <a:avLst/>
          </a:prstGeom>
        </p:spPr>
      </p:pic>
      <p:sp>
        <p:nvSpPr>
          <p:cNvPr id="6" name="Rectangular Callout 5"/>
          <p:cNvSpPr/>
          <p:nvPr/>
        </p:nvSpPr>
        <p:spPr>
          <a:xfrm>
            <a:off x="322730" y="1783044"/>
            <a:ext cx="3920564" cy="1418190"/>
          </a:xfrm>
          <a:prstGeom prst="wedgeRectCallout">
            <a:avLst>
              <a:gd name="adj1" fmla="val 46567"/>
              <a:gd name="adj2" fmla="val 9835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a:t>… I thought I would spend most of my time programing, but it’s all about requirements, documentation, and project management just like you said. I wish I paid more attention in ITM353.</a:t>
            </a:r>
            <a:r>
              <a:rPr lang="en-US" dirty="0" smtClean="0"/>
              <a:t>”</a:t>
            </a:r>
            <a:endParaRPr lang="en-US" dirty="0"/>
          </a:p>
        </p:txBody>
      </p:sp>
    </p:spTree>
    <p:extLst>
      <p:ext uri="{BB962C8B-B14F-4D97-AF65-F5344CB8AC3E}">
        <p14:creationId xmlns:p14="http://schemas.microsoft.com/office/powerpoint/2010/main" val="159688986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6000"/>
          </a:blip>
          <a:stretch>
            <a:fillRect/>
          </a:stretch>
        </p:blipFill>
        <p:spPr>
          <a:xfrm>
            <a:off x="1549391" y="1431813"/>
            <a:ext cx="6100482" cy="5470845"/>
          </a:xfrm>
          <a:prstGeom prst="rect">
            <a:avLst/>
          </a:prstGeom>
        </p:spPr>
      </p:pic>
      <p:sp>
        <p:nvSpPr>
          <p:cNvPr id="2" name="Title 1"/>
          <p:cNvSpPr>
            <a:spLocks noGrp="1"/>
          </p:cNvSpPr>
          <p:nvPr>
            <p:ph type="title"/>
          </p:nvPr>
        </p:nvSpPr>
        <p:spPr/>
        <p:txBody>
          <a:bodyPr>
            <a:normAutofit/>
          </a:bodyPr>
          <a:lstStyle/>
          <a:p>
            <a:r>
              <a:rPr lang="en-US" dirty="0" smtClean="0"/>
              <a:t>We Tried …</a:t>
            </a:r>
            <a:endParaRPr lang="en-US" dirty="0"/>
          </a:p>
        </p:txBody>
      </p:sp>
      <p:sp>
        <p:nvSpPr>
          <p:cNvPr id="3" name="Content Placeholder 2"/>
          <p:cNvSpPr>
            <a:spLocks noGrp="1"/>
          </p:cNvSpPr>
          <p:nvPr>
            <p:ph sz="quarter" idx="1"/>
          </p:nvPr>
        </p:nvSpPr>
        <p:spPr/>
        <p:txBody>
          <a:bodyPr>
            <a:normAutofit lnSpcReduction="10000"/>
          </a:bodyPr>
          <a:lstStyle/>
          <a:p>
            <a:r>
              <a:rPr lang="en-US" dirty="0"/>
              <a:t>We knew there was a problem, but were not sure exactly </a:t>
            </a:r>
            <a:r>
              <a:rPr lang="en-US" dirty="0" smtClean="0"/>
              <a:t>what is was. </a:t>
            </a:r>
            <a:endParaRPr lang="en-US" dirty="0" smtClean="0"/>
          </a:p>
          <a:p>
            <a:r>
              <a:rPr lang="en-US" dirty="0" smtClean="0"/>
              <a:t>We </a:t>
            </a:r>
            <a:r>
              <a:rPr lang="en-US" dirty="0"/>
              <a:t>tried the usual </a:t>
            </a:r>
            <a:r>
              <a:rPr lang="en-US" dirty="0" smtClean="0"/>
              <a:t>prescriptions:</a:t>
            </a:r>
          </a:p>
          <a:p>
            <a:pPr lvl="1"/>
            <a:r>
              <a:rPr lang="en-US" dirty="0"/>
              <a:t>R</a:t>
            </a:r>
            <a:r>
              <a:rPr lang="en-US" dirty="0" smtClean="0"/>
              <a:t>eal</a:t>
            </a:r>
            <a:r>
              <a:rPr lang="en-US" dirty="0"/>
              <a:t>-client projects </a:t>
            </a:r>
            <a:endParaRPr lang="en-US" dirty="0" smtClean="0"/>
          </a:p>
          <a:p>
            <a:pPr lvl="1"/>
            <a:r>
              <a:rPr lang="en-US" dirty="0" smtClean="0"/>
              <a:t>Adopting </a:t>
            </a:r>
            <a:r>
              <a:rPr lang="en-US" dirty="0"/>
              <a:t>agile </a:t>
            </a:r>
            <a:r>
              <a:rPr lang="en-US" dirty="0" smtClean="0"/>
              <a:t>methods</a:t>
            </a:r>
          </a:p>
          <a:p>
            <a:pPr lvl="1"/>
            <a:r>
              <a:rPr lang="en-US" dirty="0" smtClean="0"/>
              <a:t>New textbooks </a:t>
            </a:r>
            <a:r>
              <a:rPr lang="en-US" dirty="0"/>
              <a:t>purporting modern, innovative learning </a:t>
            </a:r>
            <a:r>
              <a:rPr lang="en-US" dirty="0" smtClean="0"/>
              <a:t>approaches</a:t>
            </a:r>
          </a:p>
          <a:p>
            <a:pPr lvl="1"/>
            <a:r>
              <a:rPr lang="en-US" dirty="0"/>
              <a:t>I</a:t>
            </a:r>
            <a:r>
              <a:rPr lang="en-US" dirty="0" smtClean="0"/>
              <a:t>nfusing </a:t>
            </a:r>
            <a:r>
              <a:rPr lang="en-US" dirty="0"/>
              <a:t>software engineering concepts into pre-requisite courses </a:t>
            </a:r>
            <a:r>
              <a:rPr lang="en-US" dirty="0" smtClean="0"/>
              <a:t>(Introductory Programming</a:t>
            </a:r>
            <a:r>
              <a:rPr lang="en-US" dirty="0" smtClean="0"/>
              <a:t>)</a:t>
            </a:r>
          </a:p>
          <a:p>
            <a:pPr lvl="1"/>
            <a:r>
              <a:rPr lang="en-US" dirty="0" smtClean="0"/>
              <a:t>Active Learning / engagement / in-class activities</a:t>
            </a:r>
            <a:endParaRPr lang="en-US" dirty="0" smtClean="0"/>
          </a:p>
        </p:txBody>
      </p:sp>
    </p:spTree>
    <p:extLst>
      <p:ext uri="{BB962C8B-B14F-4D97-AF65-F5344CB8AC3E}">
        <p14:creationId xmlns:p14="http://schemas.microsoft.com/office/powerpoint/2010/main" val="409052732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Improvement!</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52682434"/>
              </p:ext>
            </p:extLst>
          </p:nvPr>
        </p:nvGraphicFramePr>
        <p:xfrm>
          <a:off x="332255" y="3867337"/>
          <a:ext cx="3841750" cy="2882900"/>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p:cNvPicPr>
            <a:picLocks noChangeAspect="1"/>
          </p:cNvPicPr>
          <p:nvPr/>
        </p:nvPicPr>
        <p:blipFill rotWithShape="1">
          <a:blip r:embed="rId3"/>
          <a:srcRect r="55229" b="30444"/>
          <a:stretch/>
        </p:blipFill>
        <p:spPr>
          <a:xfrm>
            <a:off x="645210" y="1711511"/>
            <a:ext cx="4646706" cy="1330417"/>
          </a:xfrm>
          <a:prstGeom prst="rect">
            <a:avLst/>
          </a:prstGeom>
        </p:spPr>
      </p:pic>
      <p:sp>
        <p:nvSpPr>
          <p:cNvPr id="7" name="TextBox 6"/>
          <p:cNvSpPr txBox="1"/>
          <p:nvPr/>
        </p:nvSpPr>
        <p:spPr>
          <a:xfrm flipH="1">
            <a:off x="5382184" y="3403271"/>
            <a:ext cx="2932024" cy="369332"/>
          </a:xfrm>
          <a:prstGeom prst="rect">
            <a:avLst/>
          </a:prstGeom>
          <a:noFill/>
        </p:spPr>
        <p:txBody>
          <a:bodyPr wrap="square" rtlCol="0">
            <a:spAutoFit/>
          </a:bodyPr>
          <a:lstStyle/>
          <a:p>
            <a:r>
              <a:rPr lang="en-US" dirty="0" smtClean="0"/>
              <a:t>I learned a lot in this course</a:t>
            </a:r>
            <a:endParaRPr lang="en-US" dirty="0"/>
          </a:p>
        </p:txBody>
      </p:sp>
      <p:graphicFrame>
        <p:nvGraphicFramePr>
          <p:cNvPr id="8" name="Chart 7"/>
          <p:cNvGraphicFramePr>
            <a:graphicFrameLocks/>
          </p:cNvGraphicFramePr>
          <p:nvPr>
            <p:extLst>
              <p:ext uri="{D42A27DB-BD31-4B8C-83A1-F6EECF244321}">
                <p14:modId xmlns:p14="http://schemas.microsoft.com/office/powerpoint/2010/main" val="251935115"/>
              </p:ext>
            </p:extLst>
          </p:nvPr>
        </p:nvGraphicFramePr>
        <p:xfrm>
          <a:off x="4752601" y="3617819"/>
          <a:ext cx="3829050" cy="316230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flipH="1">
            <a:off x="749797" y="3317967"/>
            <a:ext cx="3394324" cy="646331"/>
          </a:xfrm>
          <a:prstGeom prst="rect">
            <a:avLst/>
          </a:prstGeom>
          <a:noFill/>
        </p:spPr>
        <p:txBody>
          <a:bodyPr wrap="square" rtlCol="0">
            <a:spAutoFit/>
          </a:bodyPr>
          <a:lstStyle/>
          <a:p>
            <a:r>
              <a:rPr lang="en-US" dirty="0" smtClean="0"/>
              <a:t>The instructor stimulated me to think about the subject matter</a:t>
            </a:r>
            <a:endParaRPr lang="en-US" dirty="0"/>
          </a:p>
        </p:txBody>
      </p:sp>
      <p:pic>
        <p:nvPicPr>
          <p:cNvPr id="11" name="Picture 10"/>
          <p:cNvPicPr>
            <a:picLocks noChangeAspect="1"/>
          </p:cNvPicPr>
          <p:nvPr/>
        </p:nvPicPr>
        <p:blipFill>
          <a:blip r:embed="rId5"/>
          <a:stretch>
            <a:fillRect/>
          </a:stretch>
        </p:blipFill>
        <p:spPr>
          <a:xfrm>
            <a:off x="6182103" y="1597428"/>
            <a:ext cx="2087282" cy="1816708"/>
          </a:xfrm>
          <a:prstGeom prst="rect">
            <a:avLst/>
          </a:prstGeom>
        </p:spPr>
      </p:pic>
      <p:sp>
        <p:nvSpPr>
          <p:cNvPr id="3" name="Line Callout 2 2"/>
          <p:cNvSpPr/>
          <p:nvPr/>
        </p:nvSpPr>
        <p:spPr>
          <a:xfrm>
            <a:off x="51316" y="1219199"/>
            <a:ext cx="1617781" cy="756263"/>
          </a:xfrm>
          <a:prstGeom prst="borderCallout2">
            <a:avLst>
              <a:gd name="adj1" fmla="val 100052"/>
              <a:gd name="adj2" fmla="val 15458"/>
              <a:gd name="adj3" fmla="val 150626"/>
              <a:gd name="adj4" fmla="val 17432"/>
              <a:gd name="adj5" fmla="val 178025"/>
              <a:gd name="adj6" fmla="val 38978"/>
            </a:avLst>
          </a:prstGeom>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en-US" sz="1600" dirty="0"/>
              <a:t>N</a:t>
            </a:r>
            <a:r>
              <a:rPr lang="en-US" sz="1600" dirty="0" smtClean="0"/>
              <a:t>ew textbook</a:t>
            </a:r>
          </a:p>
          <a:p>
            <a:pPr marL="285750" indent="-285750">
              <a:buFont typeface="Arial"/>
              <a:buChar char="•"/>
            </a:pPr>
            <a:r>
              <a:rPr lang="en-US" sz="1600" dirty="0" smtClean="0"/>
              <a:t>Real-projects</a:t>
            </a:r>
          </a:p>
          <a:p>
            <a:pPr marL="285750" indent="-285750">
              <a:buFont typeface="Arial"/>
              <a:buChar char="•"/>
            </a:pPr>
            <a:r>
              <a:rPr lang="en-US" sz="1600" dirty="0" smtClean="0"/>
              <a:t>Infusion</a:t>
            </a:r>
            <a:endParaRPr lang="en-US" sz="1600" dirty="0"/>
          </a:p>
        </p:txBody>
      </p:sp>
    </p:spTree>
    <p:extLst>
      <p:ext uri="{BB962C8B-B14F-4D97-AF65-F5344CB8AC3E}">
        <p14:creationId xmlns:p14="http://schemas.microsoft.com/office/powerpoint/2010/main" val="19551469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5000"/>
          </a:blip>
          <a:stretch>
            <a:fillRect/>
          </a:stretch>
        </p:blipFill>
        <p:spPr>
          <a:xfrm>
            <a:off x="1812365" y="1588776"/>
            <a:ext cx="5688106" cy="5300681"/>
          </a:xfrm>
          <a:prstGeom prst="rect">
            <a:avLst/>
          </a:prstGeom>
        </p:spPr>
      </p:pic>
      <p:sp>
        <p:nvSpPr>
          <p:cNvPr id="2" name="Title 1"/>
          <p:cNvSpPr>
            <a:spLocks noGrp="1"/>
          </p:cNvSpPr>
          <p:nvPr>
            <p:ph type="title"/>
          </p:nvPr>
        </p:nvSpPr>
        <p:spPr/>
        <p:txBody>
          <a:bodyPr/>
          <a:lstStyle/>
          <a:p>
            <a:r>
              <a:rPr lang="en-US" dirty="0" smtClean="0"/>
              <a:t>But …</a:t>
            </a:r>
            <a:endParaRPr lang="en-US" dirty="0"/>
          </a:p>
        </p:txBody>
      </p:sp>
      <p:sp>
        <p:nvSpPr>
          <p:cNvPr id="3" name="Content Placeholder 2"/>
          <p:cNvSpPr>
            <a:spLocks noGrp="1"/>
          </p:cNvSpPr>
          <p:nvPr>
            <p:ph sz="quarter" idx="1"/>
          </p:nvPr>
        </p:nvSpPr>
        <p:spPr>
          <a:xfrm>
            <a:off x="457200" y="1764551"/>
            <a:ext cx="8229600" cy="4525963"/>
          </a:xfrm>
        </p:spPr>
        <p:txBody>
          <a:bodyPr>
            <a:normAutofit fontScale="92500" lnSpcReduction="10000"/>
          </a:bodyPr>
          <a:lstStyle/>
          <a:p>
            <a:pPr lvl="0"/>
            <a:r>
              <a:rPr lang="en-US" dirty="0" smtClean="0"/>
              <a:t>With real-projects students did tend to appreciate SWE but only after “being burned</a:t>
            </a:r>
            <a:r>
              <a:rPr lang="en-US" dirty="0" smtClean="0"/>
              <a:t>” or “after the fact”</a:t>
            </a:r>
            <a:endParaRPr lang="en-US" dirty="0" smtClean="0"/>
          </a:p>
          <a:p>
            <a:pPr lvl="1"/>
            <a:r>
              <a:rPr lang="en-US" dirty="0" smtClean="0"/>
              <a:t>Not always a positive experience </a:t>
            </a:r>
            <a:r>
              <a:rPr lang="en-US" dirty="0" smtClean="0">
                <a:sym typeface="Wingdings"/>
              </a:rPr>
              <a:t> frustration, discouragement, resentment</a:t>
            </a:r>
            <a:endParaRPr lang="en-US" dirty="0" smtClean="0"/>
          </a:p>
          <a:p>
            <a:pPr lvl="1"/>
            <a:r>
              <a:rPr lang="en-US" dirty="0" smtClean="0"/>
              <a:t>Poor application of material </a:t>
            </a:r>
            <a:r>
              <a:rPr lang="en-US" dirty="0">
                <a:sym typeface="Wingdings"/>
              </a:rPr>
              <a:t></a:t>
            </a:r>
            <a:r>
              <a:rPr lang="en-US" dirty="0" smtClean="0"/>
              <a:t>1</a:t>
            </a:r>
            <a:r>
              <a:rPr lang="en-US" baseline="30000" dirty="0" smtClean="0"/>
              <a:t>st</a:t>
            </a:r>
            <a:r>
              <a:rPr lang="en-US" dirty="0" smtClean="0"/>
              <a:t> </a:t>
            </a:r>
            <a:r>
              <a:rPr lang="en-US" dirty="0" smtClean="0"/>
              <a:t>time </a:t>
            </a:r>
            <a:r>
              <a:rPr lang="en-US" dirty="0" smtClean="0"/>
              <a:t>around, retention</a:t>
            </a:r>
            <a:endParaRPr lang="en-US" dirty="0" smtClean="0"/>
          </a:p>
          <a:p>
            <a:pPr lvl="0"/>
            <a:r>
              <a:rPr lang="en-US" dirty="0" smtClean="0"/>
              <a:t>A survey after the course was over found students had:</a:t>
            </a:r>
          </a:p>
          <a:p>
            <a:pPr lvl="1"/>
            <a:r>
              <a:rPr lang="en-US" dirty="0" smtClean="0"/>
              <a:t>little </a:t>
            </a:r>
            <a:r>
              <a:rPr lang="en-US" dirty="0"/>
              <a:t>understanding of the relevance and utility of the course </a:t>
            </a:r>
            <a:r>
              <a:rPr lang="en-US" dirty="0" smtClean="0"/>
              <a:t>material</a:t>
            </a:r>
          </a:p>
          <a:p>
            <a:pPr lvl="1"/>
            <a:r>
              <a:rPr lang="en-US" dirty="0" smtClean="0"/>
              <a:t>low motivation and interest in the course</a:t>
            </a:r>
          </a:p>
          <a:p>
            <a:pPr lvl="1"/>
            <a:r>
              <a:rPr lang="en-US" dirty="0" smtClean="0"/>
              <a:t>lack </a:t>
            </a:r>
            <a:r>
              <a:rPr lang="en-US" dirty="0"/>
              <a:t>of confidence and enthusiasm in pursuing software engineering jobs after </a:t>
            </a:r>
            <a:r>
              <a:rPr lang="en-US" dirty="0" smtClean="0"/>
              <a:t>graduation</a:t>
            </a:r>
            <a:endParaRPr lang="en-US" dirty="0"/>
          </a:p>
        </p:txBody>
      </p:sp>
      <p:sp>
        <p:nvSpPr>
          <p:cNvPr id="8" name="Oval Callout 7"/>
          <p:cNvSpPr/>
          <p:nvPr/>
        </p:nvSpPr>
        <p:spPr>
          <a:xfrm>
            <a:off x="5632011" y="331221"/>
            <a:ext cx="3232954" cy="2180706"/>
          </a:xfrm>
          <a:prstGeom prst="wedgeEllipseCallout">
            <a:avLst>
              <a:gd name="adj1" fmla="val -63293"/>
              <a:gd name="adj2" fmla="val 1536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rgbClr val="FF0000"/>
                </a:solidFill>
              </a:rPr>
              <a:t>Also quality of work did not improve substantially</a:t>
            </a:r>
            <a:endParaRPr lang="en-US" sz="2000" dirty="0">
              <a:solidFill>
                <a:srgbClr val="FF0000"/>
              </a:solidFill>
            </a:endParaRPr>
          </a:p>
        </p:txBody>
      </p:sp>
    </p:spTree>
    <p:extLst>
      <p:ext uri="{BB962C8B-B14F-4D97-AF65-F5344CB8AC3E}">
        <p14:creationId xmlns:p14="http://schemas.microsoft.com/office/powerpoint/2010/main" val="9238937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Lack of Motivation and Orientation</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a:t>P</a:t>
            </a:r>
            <a:r>
              <a:rPr lang="en-US" dirty="0" smtClean="0"/>
              <a:t>rimary problem is </a:t>
            </a:r>
            <a:r>
              <a:rPr lang="en-US" dirty="0"/>
              <a:t>that novice students tend to </a:t>
            </a:r>
            <a:r>
              <a:rPr lang="en-US" u="sng" dirty="0"/>
              <a:t>lack motivation</a:t>
            </a:r>
            <a:r>
              <a:rPr lang="en-US" dirty="0"/>
              <a:t> and are </a:t>
            </a:r>
            <a:r>
              <a:rPr lang="en-US" u="sng" dirty="0"/>
              <a:t>poorly prepared </a:t>
            </a:r>
            <a:r>
              <a:rPr lang="en-US" dirty="0"/>
              <a:t>(oriented) to appreciate </a:t>
            </a:r>
            <a:r>
              <a:rPr lang="en-US" dirty="0" smtClean="0"/>
              <a:t>the study and practice of software </a:t>
            </a:r>
            <a:r>
              <a:rPr lang="en-US" dirty="0"/>
              <a:t>engineering</a:t>
            </a:r>
            <a:r>
              <a:rPr lang="en-US" dirty="0" smtClean="0"/>
              <a:t>.</a:t>
            </a:r>
          </a:p>
          <a:p>
            <a:endParaRPr lang="en-US" dirty="0" smtClean="0"/>
          </a:p>
          <a:p>
            <a:r>
              <a:rPr lang="en-US" dirty="0" smtClean="0"/>
              <a:t>From the start of the course need </a:t>
            </a:r>
            <a:r>
              <a:rPr lang="en-US" dirty="0"/>
              <a:t>to </a:t>
            </a:r>
            <a:r>
              <a:rPr lang="en-US" dirty="0" smtClean="0"/>
              <a:t>foster: </a:t>
            </a:r>
          </a:p>
          <a:p>
            <a:pPr lvl="1"/>
            <a:r>
              <a:rPr lang="en-US" dirty="0" smtClean="0"/>
              <a:t>Intrinsic motivation (self-fulfillment, </a:t>
            </a:r>
            <a:r>
              <a:rPr lang="en-US" dirty="0" smtClean="0"/>
              <a:t>enjoyment, satisfaction)</a:t>
            </a:r>
            <a:endParaRPr lang="en-US" dirty="0" smtClean="0"/>
          </a:p>
          <a:p>
            <a:pPr lvl="1"/>
            <a:r>
              <a:rPr lang="en-US" dirty="0" smtClean="0"/>
              <a:t>Extrinsic motivation </a:t>
            </a:r>
            <a:r>
              <a:rPr lang="en-US" dirty="0" smtClean="0"/>
              <a:t>(perceptions of current </a:t>
            </a:r>
            <a:r>
              <a:rPr lang="en-US" dirty="0" smtClean="0"/>
              <a:t>and future success)</a:t>
            </a:r>
          </a:p>
          <a:p>
            <a:pPr lvl="1"/>
            <a:endParaRPr lang="en-US" dirty="0"/>
          </a:p>
          <a:p>
            <a:r>
              <a:rPr lang="en-US" dirty="0" smtClean="0">
                <a:solidFill>
                  <a:srgbClr val="FF0000"/>
                </a:solidFill>
              </a:rPr>
              <a:t>BIG </a:t>
            </a:r>
            <a:r>
              <a:rPr lang="en-US"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FAT </a:t>
            </a:r>
            <a:r>
              <a:rPr lang="en-US" dirty="0" smtClean="0">
                <a:solidFill>
                  <a:srgbClr val="FF0000"/>
                </a:solidFill>
              </a:rPr>
              <a:t>CLUE</a:t>
            </a:r>
            <a:r>
              <a:rPr lang="en-US" dirty="0" smtClean="0">
                <a:solidFill>
                  <a:srgbClr val="FF0000"/>
                </a:solidFill>
              </a:rPr>
              <a:t>:</a:t>
            </a:r>
          </a:p>
          <a:p>
            <a:pPr lvl="1"/>
            <a:r>
              <a:rPr lang="en-US" dirty="0" smtClean="0"/>
              <a:t>The more experienced the student, the more </a:t>
            </a:r>
            <a:r>
              <a:rPr lang="en-US" dirty="0" smtClean="0"/>
              <a:t>motivated </a:t>
            </a:r>
            <a:r>
              <a:rPr lang="en-US" dirty="0" smtClean="0"/>
              <a:t>and oriented </a:t>
            </a:r>
            <a:r>
              <a:rPr lang="en-US" dirty="0" smtClean="0"/>
              <a:t>they tended to be from from </a:t>
            </a:r>
            <a:r>
              <a:rPr lang="en-US" dirty="0" smtClean="0"/>
              <a:t>from the </a:t>
            </a:r>
            <a:r>
              <a:rPr lang="en-US" dirty="0" smtClean="0"/>
              <a:t>start</a:t>
            </a:r>
            <a:endParaRPr lang="en-US" dirty="0"/>
          </a:p>
        </p:txBody>
      </p:sp>
      <p:sp>
        <p:nvSpPr>
          <p:cNvPr id="5" name="Rectangle 4"/>
          <p:cNvSpPr/>
          <p:nvPr/>
        </p:nvSpPr>
        <p:spPr>
          <a:xfrm>
            <a:off x="3491100" y="5942950"/>
            <a:ext cx="2322388" cy="923330"/>
          </a:xfrm>
          <a:prstGeom prst="rect">
            <a:avLst/>
          </a:prstGeom>
        </p:spPr>
        <p:txBody>
          <a:bodyPr wrap="none">
            <a:spAutoFit/>
          </a:bodyPr>
          <a:lstStyle/>
          <a:p>
            <a:pPr algn="ctr"/>
            <a:r>
              <a:rPr lang="en-US" sz="5400" b="1" i="1" dirty="0" smtClean="0"/>
              <a:t>DUH?!?</a:t>
            </a:r>
            <a:endParaRPr lang="en-US" sz="5400" b="1" i="1" dirty="0"/>
          </a:p>
        </p:txBody>
      </p:sp>
      <p:sp>
        <p:nvSpPr>
          <p:cNvPr id="6" name="Rectangle 5"/>
          <p:cNvSpPr/>
          <p:nvPr/>
        </p:nvSpPr>
        <p:spPr>
          <a:xfrm>
            <a:off x="5870121" y="5934670"/>
            <a:ext cx="2872531" cy="923330"/>
          </a:xfrm>
          <a:prstGeom prst="rect">
            <a:avLst/>
          </a:prstGeom>
        </p:spPr>
        <p:txBody>
          <a:bodyPr wrap="none">
            <a:spAutoFit/>
          </a:bodyPr>
          <a:lstStyle/>
          <a:p>
            <a:pPr algn="ctr"/>
            <a:r>
              <a:rPr lang="en-US" sz="5400" b="1" i="1" dirty="0" smtClean="0"/>
              <a:t>But Why?</a:t>
            </a:r>
            <a:endParaRPr lang="en-US" sz="5400" b="1" i="1" dirty="0"/>
          </a:p>
        </p:txBody>
      </p:sp>
    </p:spTree>
    <p:extLst>
      <p:ext uri="{BB962C8B-B14F-4D97-AF65-F5344CB8AC3E}">
        <p14:creationId xmlns:p14="http://schemas.microsoft.com/office/powerpoint/2010/main" val="1026322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set>
                                      <p:cBhvr>
                                        <p:cTn id="7" dur="455" fill="hold">
                                          <p:stCondLst>
                                            <p:cond delay="0"/>
                                          </p:stCondLst>
                                        </p:cTn>
                                        <p:tgtEl>
                                          <p:spTgt spid="5"/>
                                        </p:tgtEl>
                                        <p:attrNameLst>
                                          <p:attrName>style.rotation</p:attrName>
                                        </p:attrNameLst>
                                      </p:cBhvr>
                                      <p:to>
                                        <p:strVal val="-45.0"/>
                                      </p:to>
                                    </p:set>
                                    <p:anim calcmode="lin" valueType="num">
                                      <p:cBhvr>
                                        <p:cTn id="8"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1" nodeType="clickEffect">
                                  <p:stCondLst>
                                    <p:cond delay="0"/>
                                  </p:stCondLst>
                                  <p:iterate type="lt">
                                    <p:tmPct val="0"/>
                                  </p:iterate>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Educational Psychologists </a:t>
            </a:r>
            <a:r>
              <a:rPr lang="en-US" dirty="0" smtClean="0"/>
              <a:t>Say …</a:t>
            </a:r>
            <a:endParaRPr lang="en-US" dirty="0"/>
          </a:p>
        </p:txBody>
      </p:sp>
      <p:sp>
        <p:nvSpPr>
          <p:cNvPr id="3" name="Content Placeholder 2"/>
          <p:cNvSpPr>
            <a:spLocks noGrp="1"/>
          </p:cNvSpPr>
          <p:nvPr>
            <p:ph sz="quarter" idx="1"/>
          </p:nvPr>
        </p:nvSpPr>
        <p:spPr>
          <a:xfrm>
            <a:off x="457200" y="1600200"/>
            <a:ext cx="8229600" cy="5033682"/>
          </a:xfrm>
        </p:spPr>
        <p:txBody>
          <a:bodyPr>
            <a:normAutofit fontScale="70000" lnSpcReduction="20000"/>
          </a:bodyPr>
          <a:lstStyle/>
          <a:p>
            <a:pPr lvl="0"/>
            <a:r>
              <a:rPr lang="en-US" sz="3400" dirty="0"/>
              <a:t>Students should be given an opportunity to explore for themselves the how the course material can help achieve future goals. This is the future time perspective (FTP) </a:t>
            </a:r>
          </a:p>
          <a:p>
            <a:pPr lvl="0"/>
            <a:r>
              <a:rPr lang="en-US" sz="3400" dirty="0"/>
              <a:t>Students should acquire an understanding of the instrumental value of present behavior (IVPB) for future </a:t>
            </a:r>
            <a:r>
              <a:rPr lang="en-US" sz="3400" dirty="0" smtClean="0"/>
              <a:t>goals.</a:t>
            </a:r>
            <a:endParaRPr lang="en-US" sz="3400" dirty="0"/>
          </a:p>
          <a:p>
            <a:pPr lvl="0"/>
            <a:r>
              <a:rPr lang="en-US" sz="3400" dirty="0"/>
              <a:t>Barbra Grosses book “Tools for Teaching</a:t>
            </a:r>
            <a:r>
              <a:rPr lang="en-US" sz="3400" dirty="0" smtClean="0"/>
              <a:t>” </a:t>
            </a:r>
            <a:r>
              <a:rPr lang="en-US" sz="3400" dirty="0"/>
              <a:t>suggests:</a:t>
            </a:r>
          </a:p>
          <a:p>
            <a:pPr lvl="1"/>
            <a:r>
              <a:rPr lang="en-US" sz="3400" dirty="0"/>
              <a:t>Give frequent, early, positive feedback that supports students' beliefs that they can do well. (FPF)</a:t>
            </a:r>
            <a:endParaRPr lang="en-US" sz="2600" dirty="0"/>
          </a:p>
          <a:p>
            <a:pPr lvl="1"/>
            <a:r>
              <a:rPr lang="en-US" sz="3400" dirty="0"/>
              <a:t>Ensure opportunities for students' success by assigning tasks that are neither too easy nor too difficult. (EZ)</a:t>
            </a:r>
            <a:endParaRPr lang="en-US" sz="2600" dirty="0"/>
          </a:p>
          <a:p>
            <a:pPr lvl="1"/>
            <a:r>
              <a:rPr lang="en-US" sz="3400" dirty="0"/>
              <a:t>Help students find personal meaning and value in the material. (PMV)</a:t>
            </a:r>
            <a:endParaRPr lang="en-US" sz="2600" dirty="0"/>
          </a:p>
          <a:p>
            <a:pPr lvl="1"/>
            <a:r>
              <a:rPr lang="en-US" sz="3400" dirty="0"/>
              <a:t>Create an atmosphere that is open and positive. (OPA)</a:t>
            </a:r>
            <a:endParaRPr lang="en-US" sz="2600" dirty="0"/>
          </a:p>
          <a:p>
            <a:pPr lvl="1"/>
            <a:r>
              <a:rPr lang="en-US" sz="3400" dirty="0"/>
              <a:t>Help students feel that they are valued members of a learning community. (LC)</a:t>
            </a:r>
            <a:endParaRPr lang="en-US" sz="2600" dirty="0"/>
          </a:p>
          <a:p>
            <a:endParaRPr lang="en-US" dirty="0"/>
          </a:p>
        </p:txBody>
      </p:sp>
    </p:spTree>
    <p:extLst>
      <p:ext uri="{BB962C8B-B14F-4D97-AF65-F5344CB8AC3E}">
        <p14:creationId xmlns:p14="http://schemas.microsoft.com/office/powerpoint/2010/main" val="83443729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Engagements</a:t>
            </a:r>
            <a:endParaRPr lang="en-US" dirty="0"/>
          </a:p>
        </p:txBody>
      </p:sp>
      <p:sp>
        <p:nvSpPr>
          <p:cNvPr id="3" name="Content Placeholder 2"/>
          <p:cNvSpPr>
            <a:spLocks noGrp="1"/>
          </p:cNvSpPr>
          <p:nvPr>
            <p:ph sz="quarter" idx="1"/>
          </p:nvPr>
        </p:nvSpPr>
        <p:spPr>
          <a:xfrm>
            <a:off x="457200" y="1600200"/>
            <a:ext cx="8229600" cy="2807447"/>
          </a:xfrm>
        </p:spPr>
        <p:txBody>
          <a:bodyPr>
            <a:normAutofit lnSpcReduction="10000"/>
          </a:bodyPr>
          <a:lstStyle/>
          <a:p>
            <a:pPr lvl="0"/>
            <a:r>
              <a:rPr lang="en-US" dirty="0" smtClean="0"/>
              <a:t>Developed four “early awareness engagements” specifically to implement suggestions</a:t>
            </a:r>
            <a:endParaRPr lang="en-US" sz="2400" dirty="0"/>
          </a:p>
          <a:p>
            <a:pPr lvl="0"/>
            <a:r>
              <a:rPr lang="en-US" dirty="0" smtClean="0"/>
              <a:t>Done before topics that have been difficult to motivate (e.g. SDLC, project roles)</a:t>
            </a:r>
          </a:p>
          <a:p>
            <a:pPr lvl="0"/>
            <a:r>
              <a:rPr lang="en-US" dirty="0" smtClean="0"/>
              <a:t>P</a:t>
            </a:r>
            <a:r>
              <a:rPr lang="en-US" dirty="0" smtClean="0"/>
              <a:t>ractical, quickly </a:t>
            </a:r>
            <a:r>
              <a:rPr lang="en-US" dirty="0" smtClean="0"/>
              <a:t>and </a:t>
            </a:r>
            <a:r>
              <a:rPr lang="en-US" dirty="0"/>
              <a:t>easily </a:t>
            </a:r>
            <a:r>
              <a:rPr lang="en-US" dirty="0" smtClean="0"/>
              <a:t>implemented within any kind of </a:t>
            </a:r>
            <a:r>
              <a:rPr lang="en-US" dirty="0" smtClean="0"/>
              <a:t>course, high-impact, low-effort</a:t>
            </a:r>
            <a:endParaRPr lang="en-US" dirty="0" smtClean="0"/>
          </a:p>
          <a:p>
            <a:pPr marL="0" lvl="0" indent="0">
              <a:buNone/>
            </a:pPr>
            <a:endParaRPr lang="en-US"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3699429550"/>
              </p:ext>
            </p:extLst>
          </p:nvPr>
        </p:nvGraphicFramePr>
        <p:xfrm>
          <a:off x="-2859740" y="4497284"/>
          <a:ext cx="14803638" cy="2300940"/>
        </p:xfrm>
        <a:graphic>
          <a:graphicData uri="http://schemas.openxmlformats.org/presentationml/2006/ole">
            <mc:AlternateContent xmlns:mc="http://schemas.openxmlformats.org/markup-compatibility/2006">
              <mc:Choice xmlns:v="urn:schemas-microsoft-com:vml" Requires="v">
                <p:oleObj spid="_x0000_s57386" name="Document" r:id="rId3" imgW="6781800" imgH="1054100" progId="Word.Document.12">
                  <p:embed/>
                </p:oleObj>
              </mc:Choice>
              <mc:Fallback>
                <p:oleObj name="Document" r:id="rId3" imgW="6781800" imgH="1054100" progId="Word.Document.12">
                  <p:embed/>
                  <p:pic>
                    <p:nvPicPr>
                      <p:cNvPr id="0" name=""/>
                      <p:cNvPicPr/>
                      <p:nvPr/>
                    </p:nvPicPr>
                    <p:blipFill>
                      <a:blip r:embed="rId4"/>
                      <a:stretch>
                        <a:fillRect/>
                      </a:stretch>
                    </p:blipFill>
                    <p:spPr>
                      <a:xfrm>
                        <a:off x="-2859740" y="4497284"/>
                        <a:ext cx="14803638" cy="2300940"/>
                      </a:xfrm>
                      <a:prstGeom prst="rect">
                        <a:avLst/>
                      </a:prstGeom>
                    </p:spPr>
                  </p:pic>
                </p:oleObj>
              </mc:Fallback>
            </mc:AlternateContent>
          </a:graphicData>
        </a:graphic>
      </p:graphicFrame>
    </p:spTree>
    <p:extLst>
      <p:ext uri="{BB962C8B-B14F-4D97-AF65-F5344CB8AC3E}">
        <p14:creationId xmlns:p14="http://schemas.microsoft.com/office/powerpoint/2010/main" val="368510838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Engagement 1: Interview a Professional</a:t>
            </a:r>
          </a:p>
        </p:txBody>
      </p:sp>
      <p:sp>
        <p:nvSpPr>
          <p:cNvPr id="4" name="Rectangle 3"/>
          <p:cNvSpPr/>
          <p:nvPr/>
        </p:nvSpPr>
        <p:spPr>
          <a:xfrm>
            <a:off x="537880" y="1711598"/>
            <a:ext cx="7978588" cy="3785652"/>
          </a:xfrm>
          <a:prstGeom prst="rect">
            <a:avLst/>
          </a:prstGeom>
        </p:spPr>
        <p:txBody>
          <a:bodyPr wrap="square">
            <a:spAutoFit/>
          </a:bodyPr>
          <a:lstStyle/>
          <a:p>
            <a:r>
              <a:rPr lang="en-US" sz="2000" b="1" cap="small" dirty="0"/>
              <a:t>Assignment 1</a:t>
            </a:r>
          </a:p>
          <a:p>
            <a:r>
              <a:rPr lang="en-US" sz="2000" dirty="0"/>
              <a:t>Your task is to interview an “MIS professional” about SAD (Systems Analysis and Design) topics. The main question to answer is:</a:t>
            </a:r>
          </a:p>
          <a:p>
            <a:r>
              <a:rPr lang="en-US" sz="2000" dirty="0"/>
              <a:t/>
            </a:r>
            <a:br>
              <a:rPr lang="en-US" sz="2000" dirty="0"/>
            </a:br>
            <a:r>
              <a:rPr lang="en-US" sz="2000" b="1" dirty="0"/>
              <a:t>“</a:t>
            </a:r>
            <a:r>
              <a:rPr lang="en-US" sz="2000" b="1" i="1" dirty="0"/>
              <a:t>What should a successful MIS person know about SAD?</a:t>
            </a:r>
            <a:r>
              <a:rPr lang="en-US" sz="2000" b="1" dirty="0"/>
              <a:t>”</a:t>
            </a:r>
            <a:r>
              <a:rPr lang="en-US" sz="2000" dirty="0"/>
              <a:t> </a:t>
            </a:r>
          </a:p>
          <a:p>
            <a:r>
              <a:rPr lang="en-US" sz="2000" dirty="0"/>
              <a:t> </a:t>
            </a:r>
          </a:p>
          <a:p>
            <a:r>
              <a:rPr lang="en-US" sz="2000" dirty="0"/>
              <a:t>1) You will work with up to two partners, as assigned. Your team will choose an MIS professional to interview, or you may request to interview an MIS professional you know personally. </a:t>
            </a:r>
          </a:p>
          <a:p>
            <a:r>
              <a:rPr lang="en-US" sz="2000" dirty="0"/>
              <a:t>You will contact the MIS professional assigned to your team as soon as possible and set up an interview time. You may interview by phone, but in person interview is recommended if possible. </a:t>
            </a:r>
          </a:p>
        </p:txBody>
      </p:sp>
      <p:sp>
        <p:nvSpPr>
          <p:cNvPr id="5" name="Rectangle 4"/>
          <p:cNvSpPr/>
          <p:nvPr/>
        </p:nvSpPr>
        <p:spPr>
          <a:xfrm>
            <a:off x="2211293" y="6211669"/>
            <a:ext cx="5244353" cy="646331"/>
          </a:xfrm>
          <a:prstGeom prst="rect">
            <a:avLst/>
          </a:prstGeom>
        </p:spPr>
        <p:txBody>
          <a:bodyPr wrap="square">
            <a:spAutoFit/>
          </a:bodyPr>
          <a:lstStyle/>
          <a:p>
            <a:r>
              <a:rPr lang="en-US" dirty="0">
                <a:hlinkClick r:id="rId2"/>
              </a:rPr>
              <a:t>http://itm-vm.shidler.hawaii.edu/itm353/asst1.</a:t>
            </a:r>
            <a:r>
              <a:rPr lang="en-US" dirty="0" smtClean="0">
                <a:hlinkClick r:id="rId2"/>
              </a:rPr>
              <a:t>html</a:t>
            </a:r>
            <a:endParaRPr lang="en-US" dirty="0" smtClean="0"/>
          </a:p>
          <a:p>
            <a:endParaRPr lang="en-US" dirty="0"/>
          </a:p>
        </p:txBody>
      </p:sp>
    </p:spTree>
    <p:extLst>
      <p:ext uri="{BB962C8B-B14F-4D97-AF65-F5344CB8AC3E}">
        <p14:creationId xmlns:p14="http://schemas.microsoft.com/office/powerpoint/2010/main" val="132640473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Sign-up Example</a:t>
            </a:r>
            <a:endParaRPr lang="en-US" dirty="0"/>
          </a:p>
        </p:txBody>
      </p:sp>
      <p:pic>
        <p:nvPicPr>
          <p:cNvPr id="4" name="Content Placeholder 3"/>
          <p:cNvPicPr>
            <a:picLocks noGrp="1" noChangeAspect="1"/>
          </p:cNvPicPr>
          <p:nvPr>
            <p:ph sz="quarter" idx="1"/>
          </p:nvPr>
        </p:nvPicPr>
        <p:blipFill>
          <a:blip r:embed="rId2" cstate="print">
            <a:extLst>
              <a:ext uri="{28A0092B-C50C-407E-A947-70E740481C1C}">
                <a14:useLocalDpi xmlns:a14="http://schemas.microsoft.com/office/drawing/2010/main"/>
              </a:ext>
            </a:extLst>
          </a:blip>
          <a:srcRect t="157" b="157"/>
          <a:stretch>
            <a:fillRect/>
          </a:stretch>
        </p:blipFill>
        <p:spPr/>
      </p:pic>
    </p:spTree>
    <p:extLst>
      <p:ext uri="{BB962C8B-B14F-4D97-AF65-F5344CB8AC3E}">
        <p14:creationId xmlns:p14="http://schemas.microsoft.com/office/powerpoint/2010/main" val="225863315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Results</a:t>
            </a:r>
            <a:endParaRPr lang="en-US" dirty="0"/>
          </a:p>
        </p:txBody>
      </p:sp>
      <p:sp>
        <p:nvSpPr>
          <p:cNvPr id="3" name="Content Placeholder 2"/>
          <p:cNvSpPr>
            <a:spLocks noGrp="1"/>
          </p:cNvSpPr>
          <p:nvPr>
            <p:ph sz="quarter" idx="1"/>
          </p:nvPr>
        </p:nvSpPr>
        <p:spPr/>
        <p:txBody>
          <a:bodyPr/>
          <a:lstStyle/>
          <a:p>
            <a:endParaRPr lang="en-US"/>
          </a:p>
        </p:txBody>
      </p:sp>
      <p:pic>
        <p:nvPicPr>
          <p:cNvPr id="4" name="Picture 122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a:xfrm>
            <a:off x="232991" y="1718234"/>
            <a:ext cx="8746656" cy="4845891"/>
          </a:xfrm>
          <a:prstGeom prst="rect">
            <a:avLst/>
          </a:prstGeom>
        </p:spPr>
      </p:pic>
    </p:spTree>
    <p:extLst>
      <p:ext uri="{BB962C8B-B14F-4D97-AF65-F5344CB8AC3E}">
        <p14:creationId xmlns:p14="http://schemas.microsoft.com/office/powerpoint/2010/main" val="75954568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Other</a:t>
            </a:r>
          </a:p>
        </p:txBody>
      </p:sp>
      <p:sp>
        <p:nvSpPr>
          <p:cNvPr id="3075" name="Rectangle 3"/>
          <p:cNvSpPr>
            <a:spLocks noGrp="1" noChangeArrowheads="1"/>
          </p:cNvSpPr>
          <p:nvPr>
            <p:ph sz="quarter" idx="1"/>
          </p:nvPr>
        </p:nvSpPr>
        <p:spPr/>
        <p:txBody>
          <a:bodyPr>
            <a:normAutofit/>
          </a:bodyPr>
          <a:lstStyle/>
          <a:p>
            <a:pPr>
              <a:lnSpc>
                <a:spcPct val="80000"/>
              </a:lnSpc>
            </a:pPr>
            <a:r>
              <a:rPr lang="en-US" sz="2000" dirty="0" smtClean="0"/>
              <a:t>Should </a:t>
            </a:r>
            <a:r>
              <a:rPr lang="en-US" sz="2000" dirty="0"/>
              <a:t>we have some programming exercises throughout the course so you can keep up your hard-won programming skills? In the past I have received post-course feedback expressing frustration that there was no programming for nearly the entire semester and some students "forgot" how to program. Then at the end of the course, their team project required them to do some programming and they had to re-learn PHP.</a:t>
            </a:r>
            <a:br>
              <a:rPr lang="en-US" sz="2000" dirty="0"/>
            </a:br>
            <a:endParaRPr lang="en-US" sz="2000" dirty="0"/>
          </a:p>
          <a:p>
            <a:pPr lvl="1">
              <a:lnSpc>
                <a:spcPct val="80000"/>
              </a:lnSpc>
            </a:pPr>
            <a:r>
              <a:rPr lang="en-US" sz="1800" dirty="0"/>
              <a:t>Yes:             No:              Other ideas: IT Application Security</a:t>
            </a:r>
          </a:p>
          <a:p>
            <a:pPr>
              <a:lnSpc>
                <a:spcPct val="80000"/>
              </a:lnSpc>
              <a:buFontTx/>
              <a:buNone/>
            </a:pPr>
            <a:endParaRPr lang="en-US" sz="2000" dirty="0"/>
          </a:p>
          <a:p>
            <a:pPr>
              <a:lnSpc>
                <a:spcPct val="80000"/>
              </a:lnSpc>
              <a:buFontTx/>
              <a:buNone/>
            </a:pPr>
            <a:endParaRPr lang="en-US" sz="2000" dirty="0"/>
          </a:p>
          <a:p>
            <a:pPr>
              <a:lnSpc>
                <a:spcPct val="80000"/>
              </a:lnSpc>
            </a:pPr>
            <a:r>
              <a:rPr lang="en-US" sz="2000" dirty="0"/>
              <a:t>Should the class have a real-client team project? In the past this has been very useful for putting a lot of the abstract material and concepts into actual practice.</a:t>
            </a:r>
            <a:br>
              <a:rPr lang="en-US" sz="2000" dirty="0"/>
            </a:br>
            <a:endParaRPr lang="en-US" sz="2000" dirty="0"/>
          </a:p>
          <a:p>
            <a:pPr lvl="1">
              <a:lnSpc>
                <a:spcPct val="80000"/>
              </a:lnSpc>
            </a:pPr>
            <a:r>
              <a:rPr lang="en-US" sz="1800" dirty="0"/>
              <a:t>Yes:             No:              Other ideas:</a:t>
            </a:r>
          </a:p>
          <a:p>
            <a:pPr>
              <a:lnSpc>
                <a:spcPct val="80000"/>
              </a:lnSpc>
              <a:buFontTx/>
              <a:buNone/>
            </a:pPr>
            <a:endParaRPr lang="en-US" sz="2000" dirty="0"/>
          </a:p>
        </p:txBody>
      </p:sp>
    </p:spTree>
    <p:extLst>
      <p:ext uri="{BB962C8B-B14F-4D97-AF65-F5344CB8AC3E}">
        <p14:creationId xmlns:p14="http://schemas.microsoft.com/office/powerpoint/2010/main" val="161913818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Other</a:t>
            </a:r>
          </a:p>
        </p:txBody>
      </p:sp>
      <p:sp>
        <p:nvSpPr>
          <p:cNvPr id="7171" name="Rectangle 3"/>
          <p:cNvSpPr>
            <a:spLocks noGrp="1" noChangeArrowheads="1"/>
          </p:cNvSpPr>
          <p:nvPr>
            <p:ph sz="quarter" idx="1"/>
          </p:nvPr>
        </p:nvSpPr>
        <p:spPr/>
        <p:txBody>
          <a:bodyPr>
            <a:normAutofit/>
          </a:bodyPr>
          <a:lstStyle/>
          <a:p>
            <a:pPr>
              <a:lnSpc>
                <a:spcPct val="80000"/>
              </a:lnSpc>
            </a:pPr>
            <a:r>
              <a:rPr lang="en-US" sz="2000"/>
              <a:t>Guest speakers on special topics - how many? what topics? who?</a:t>
            </a:r>
            <a:br>
              <a:rPr lang="en-US" sz="2000"/>
            </a:br>
            <a:endParaRPr lang="en-US" sz="2000"/>
          </a:p>
          <a:p>
            <a:pPr lvl="1">
              <a:lnSpc>
                <a:spcPct val="80000"/>
              </a:lnSpc>
            </a:pPr>
            <a:r>
              <a:rPr lang="en-US" sz="1800"/>
              <a:t>Yes:             No:              Other ideas:</a:t>
            </a:r>
          </a:p>
          <a:p>
            <a:pPr lvl="1">
              <a:lnSpc>
                <a:spcPct val="80000"/>
              </a:lnSpc>
            </a:pPr>
            <a:endParaRPr lang="en-US" sz="1800"/>
          </a:p>
          <a:p>
            <a:pPr>
              <a:lnSpc>
                <a:spcPct val="80000"/>
              </a:lnSpc>
            </a:pPr>
            <a:r>
              <a:rPr lang="en-US" sz="2000"/>
              <a:t>We have access to a number of industry popular tools such as MSProject and Visio. They are complicated and take time to learn. Should we have some training in their use or just make them available?</a:t>
            </a:r>
            <a:br>
              <a:rPr lang="en-US" sz="2000"/>
            </a:br>
            <a:endParaRPr lang="en-US" sz="2000"/>
          </a:p>
          <a:p>
            <a:pPr lvl="1">
              <a:lnSpc>
                <a:spcPct val="80000"/>
              </a:lnSpc>
            </a:pPr>
            <a:r>
              <a:rPr lang="en-US" sz="1800"/>
              <a:t>Yes:             No:              Other ideas:</a:t>
            </a:r>
          </a:p>
          <a:p>
            <a:pPr lvl="1">
              <a:lnSpc>
                <a:spcPct val="80000"/>
              </a:lnSpc>
            </a:pPr>
            <a:endParaRPr lang="en-US" sz="1800"/>
          </a:p>
          <a:p>
            <a:pPr>
              <a:lnSpc>
                <a:spcPct val="80000"/>
              </a:lnSpc>
            </a:pPr>
            <a:r>
              <a:rPr lang="en-US" sz="2000"/>
              <a:t>Student teaching. I have found that when you have to prepare a class, you learn a lot and appreciate the material more. Should we have teams of students prepare and present course topics (with my help of course)?</a:t>
            </a:r>
            <a:br>
              <a:rPr lang="en-US" sz="2000"/>
            </a:br>
            <a:endParaRPr lang="en-US" sz="2000"/>
          </a:p>
          <a:p>
            <a:pPr lvl="1">
              <a:lnSpc>
                <a:spcPct val="80000"/>
              </a:lnSpc>
            </a:pPr>
            <a:r>
              <a:rPr lang="en-US" sz="1800"/>
              <a:t>Yes:             No:              Other ideas:</a:t>
            </a:r>
          </a:p>
          <a:p>
            <a:pPr>
              <a:lnSpc>
                <a:spcPct val="80000"/>
              </a:lnSpc>
              <a:buFontTx/>
              <a:buNone/>
            </a:pPr>
            <a:endParaRPr lang="en-US" sz="2000"/>
          </a:p>
        </p:txBody>
      </p:sp>
    </p:spTree>
    <p:extLst>
      <p:ext uri="{BB962C8B-B14F-4D97-AF65-F5344CB8AC3E}">
        <p14:creationId xmlns:p14="http://schemas.microsoft.com/office/powerpoint/2010/main" val="284695350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30163"/>
            <a:ext cx="8229600" cy="731837"/>
          </a:xfrm>
        </p:spPr>
        <p:txBody>
          <a:bodyPr/>
          <a:lstStyle/>
          <a:p>
            <a:pPr eaLnBrk="1" hangingPunct="1">
              <a:defRPr/>
            </a:pPr>
            <a:r>
              <a:rPr lang="en-US" sz="4000" dirty="0" smtClean="0">
                <a:cs typeface="+mj-cs"/>
              </a:rPr>
              <a:t>ITM353 Fall 2008</a:t>
            </a:r>
          </a:p>
        </p:txBody>
      </p:sp>
      <p:sp>
        <p:nvSpPr>
          <p:cNvPr id="4099" name="Rectangle 3"/>
          <p:cNvSpPr>
            <a:spLocks noGrp="1" noChangeArrowheads="1"/>
          </p:cNvSpPr>
          <p:nvPr>
            <p:ph type="body" sz="half" idx="1"/>
          </p:nvPr>
        </p:nvSpPr>
        <p:spPr>
          <a:xfrm>
            <a:off x="0" y="990600"/>
            <a:ext cx="3581400" cy="5638800"/>
          </a:xfrm>
        </p:spPr>
        <p:txBody>
          <a:bodyPr/>
          <a:lstStyle/>
          <a:p>
            <a:pPr eaLnBrk="1" hangingPunct="1">
              <a:spcBef>
                <a:spcPct val="5000"/>
              </a:spcBef>
              <a:spcAft>
                <a:spcPct val="20000"/>
              </a:spcAft>
              <a:defRPr/>
            </a:pPr>
            <a:r>
              <a:rPr lang="en-US" sz="2800" dirty="0" smtClean="0">
                <a:cs typeface="+mn-cs"/>
              </a:rPr>
              <a:t>Topics</a:t>
            </a:r>
          </a:p>
          <a:p>
            <a:pPr lvl="1" eaLnBrk="1" hangingPunct="1">
              <a:spcBef>
                <a:spcPct val="5000"/>
              </a:spcBef>
              <a:spcAft>
                <a:spcPct val="20000"/>
              </a:spcAft>
              <a:buFontTx/>
              <a:buNone/>
              <a:defRPr/>
            </a:pPr>
            <a:r>
              <a:rPr lang="en-US" sz="2400" dirty="0" smtClean="0">
                <a:solidFill>
                  <a:srgbClr val="FF0000"/>
                </a:solidFill>
                <a:cs typeface="Arial" charset="0"/>
              </a:rPr>
              <a:t>■</a:t>
            </a:r>
            <a:r>
              <a:rPr lang="en-US" sz="2400" dirty="0" smtClean="0">
                <a:solidFill>
                  <a:srgbClr val="FF9900"/>
                </a:solidFill>
                <a:cs typeface="Arial" charset="0"/>
              </a:rPr>
              <a:t> </a:t>
            </a:r>
            <a:r>
              <a:rPr lang="en-US" sz="2400" dirty="0" smtClean="0">
                <a:cs typeface="Arial" charset="0"/>
              </a:rPr>
              <a:t>= light/no focus</a:t>
            </a:r>
            <a:r>
              <a:rPr lang="en-US" sz="2400" dirty="0" smtClean="0">
                <a:solidFill>
                  <a:srgbClr val="FF9900"/>
                </a:solidFill>
                <a:cs typeface="Arial" charset="0"/>
              </a:rPr>
              <a:t>   </a:t>
            </a:r>
          </a:p>
          <a:p>
            <a:pPr lvl="1" eaLnBrk="1" hangingPunct="1">
              <a:spcBef>
                <a:spcPct val="5000"/>
              </a:spcBef>
              <a:spcAft>
                <a:spcPct val="20000"/>
              </a:spcAft>
              <a:buFontTx/>
              <a:buNone/>
              <a:defRPr/>
            </a:pPr>
            <a:r>
              <a:rPr lang="en-US" sz="2400" dirty="0" smtClean="0">
                <a:solidFill>
                  <a:srgbClr val="009900"/>
                </a:solidFill>
                <a:cs typeface="Arial" charset="0"/>
              </a:rPr>
              <a:t>■</a:t>
            </a:r>
            <a:r>
              <a:rPr lang="en-US" sz="2400" dirty="0" smtClean="0">
                <a:solidFill>
                  <a:srgbClr val="FF9900"/>
                </a:solidFill>
                <a:cs typeface="Arial" charset="0"/>
              </a:rPr>
              <a:t> </a:t>
            </a:r>
            <a:r>
              <a:rPr lang="en-US" sz="2400" dirty="0" smtClean="0">
                <a:cs typeface="Arial" charset="0"/>
              </a:rPr>
              <a:t>= heavy focus</a:t>
            </a:r>
            <a:r>
              <a:rPr lang="en-US" sz="2400" dirty="0" smtClean="0">
                <a:solidFill>
                  <a:srgbClr val="FF9900"/>
                </a:solidFill>
                <a:cs typeface="Arial" charset="0"/>
              </a:rPr>
              <a:t> </a:t>
            </a:r>
          </a:p>
          <a:p>
            <a:pPr eaLnBrk="1" hangingPunct="1">
              <a:spcBef>
                <a:spcPct val="5000"/>
              </a:spcBef>
              <a:spcAft>
                <a:spcPct val="20000"/>
              </a:spcAft>
              <a:defRPr/>
            </a:pPr>
            <a:endParaRPr lang="en-US" sz="2800" dirty="0" smtClean="0">
              <a:cs typeface="+mn-cs"/>
            </a:endParaRPr>
          </a:p>
          <a:p>
            <a:pPr eaLnBrk="1" hangingPunct="1">
              <a:spcBef>
                <a:spcPct val="5000"/>
              </a:spcBef>
              <a:spcAft>
                <a:spcPct val="20000"/>
              </a:spcAft>
              <a:defRPr/>
            </a:pPr>
            <a:r>
              <a:rPr lang="en-US" sz="1600" dirty="0" smtClean="0">
                <a:cs typeface="+mn-cs"/>
              </a:rPr>
              <a:t>X guest speakers (ITS, HA, ???, ???)</a:t>
            </a:r>
          </a:p>
          <a:p>
            <a:pPr eaLnBrk="1" hangingPunct="1">
              <a:spcBef>
                <a:spcPct val="5000"/>
              </a:spcBef>
              <a:spcAft>
                <a:spcPct val="20000"/>
              </a:spcAft>
              <a:defRPr/>
            </a:pPr>
            <a:r>
              <a:rPr lang="en-US" sz="1600" dirty="0" smtClean="0">
                <a:cs typeface="+mn-cs"/>
              </a:rPr>
              <a:t>Student team teaching (max 3 people)</a:t>
            </a:r>
          </a:p>
          <a:p>
            <a:pPr eaLnBrk="1" hangingPunct="1">
              <a:spcBef>
                <a:spcPct val="5000"/>
              </a:spcBef>
              <a:spcAft>
                <a:spcPct val="20000"/>
              </a:spcAft>
              <a:defRPr/>
            </a:pPr>
            <a:r>
              <a:rPr lang="en-US" sz="1600" dirty="0" smtClean="0">
                <a:cs typeface="+mn-cs"/>
              </a:rPr>
              <a:t>Class long team project (optional real-client)</a:t>
            </a:r>
          </a:p>
          <a:p>
            <a:pPr eaLnBrk="1" hangingPunct="1">
              <a:spcBef>
                <a:spcPct val="5000"/>
              </a:spcBef>
              <a:spcAft>
                <a:spcPct val="20000"/>
              </a:spcAft>
              <a:defRPr/>
            </a:pPr>
            <a:r>
              <a:rPr lang="en-US" sz="2800" dirty="0" smtClean="0">
                <a:cs typeface="+mn-cs"/>
              </a:rPr>
              <a:t>Small programming assignments related to topics </a:t>
            </a:r>
          </a:p>
        </p:txBody>
      </p:sp>
      <p:graphicFrame>
        <p:nvGraphicFramePr>
          <p:cNvPr id="4301" name="Group 205"/>
          <p:cNvGraphicFramePr>
            <a:graphicFrameLocks noGrp="1"/>
          </p:cNvGraphicFramePr>
          <p:nvPr>
            <p:ph sz="half" idx="2"/>
          </p:nvPr>
        </p:nvGraphicFramePr>
        <p:xfrm>
          <a:off x="3581400" y="914400"/>
          <a:ext cx="5257800" cy="5791200"/>
        </p:xfrm>
        <a:graphic>
          <a:graphicData uri="http://schemas.openxmlformats.org/drawingml/2006/table">
            <a:tbl>
              <a:tblPr/>
              <a:tblGrid>
                <a:gridCol w="5257800"/>
              </a:tblGrid>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cs typeface="Arial" charset="0"/>
                        </a:rPr>
                        <a:t>1.</a:t>
                      </a:r>
                      <a:r>
                        <a:rPr kumimoji="0" lang="en-US" sz="1400" b="0" i="0" u="none" strike="noStrike" cap="none" normalizeH="0" baseline="0" dirty="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dirty="0">
                          <a:ln>
                            <a:noFill/>
                          </a:ln>
                          <a:solidFill>
                            <a:schemeClr val="tx1"/>
                          </a:solidFill>
                          <a:effectLst/>
                          <a:latin typeface="Arial" charset="0"/>
                          <a:ea typeface="ＭＳ Ｐゴシック" charset="0"/>
                          <a:cs typeface="Arial" charset="0"/>
                        </a:rPr>
                        <a:t>Information System Building Blocks</a:t>
                      </a:r>
                      <a:endParaRPr kumimoji="0" lang="en-US" sz="40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2.</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Information Systems Development</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3.</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Project Management</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4.</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Systems Analysis</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5.</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Fact-Finding Techniques for Requirements Discovery</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6.</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Modeling System Requirements with Use Cases</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7.</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Data Modeling and Analysis</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8.</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Process Modeling</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9.</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Object-Oriented Analysis and Modeling Using the UML</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10.</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Feasibility Analysis and the System Proposal</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11.</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Systems Design</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12.</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Application Architecture and Modeling</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cs typeface="Arial" charset="0"/>
                        </a:rPr>
                        <a:t>13.</a:t>
                      </a:r>
                      <a:r>
                        <a:rPr kumimoji="0" lang="en-US" sz="1400" b="0" i="0" u="none" strike="noStrike" cap="none" normalizeH="0" baseline="0" dirty="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dirty="0">
                          <a:ln>
                            <a:noFill/>
                          </a:ln>
                          <a:solidFill>
                            <a:schemeClr val="tx1"/>
                          </a:solidFill>
                          <a:effectLst/>
                          <a:latin typeface="Arial" charset="0"/>
                          <a:ea typeface="ＭＳ Ｐゴシック" charset="0"/>
                          <a:cs typeface="Arial" charset="0"/>
                        </a:rPr>
                        <a:t>Database Design</a:t>
                      </a:r>
                      <a:endParaRPr kumimoji="0" lang="en-US" sz="40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69696"/>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14.</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Output Design and Prototyping</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cs typeface="Arial" charset="0"/>
                        </a:rPr>
                        <a:t>15.</a:t>
                      </a:r>
                      <a:r>
                        <a:rPr kumimoji="0" lang="en-US" sz="1400" b="0" i="0" u="none" strike="noStrike" cap="none" normalizeH="0" baseline="0" dirty="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dirty="0">
                          <a:ln>
                            <a:noFill/>
                          </a:ln>
                          <a:solidFill>
                            <a:schemeClr val="tx1"/>
                          </a:solidFill>
                          <a:effectLst/>
                          <a:latin typeface="Arial" charset="0"/>
                          <a:ea typeface="ＭＳ Ｐゴシック" charset="0"/>
                          <a:cs typeface="Arial" charset="0"/>
                        </a:rPr>
                        <a:t>Input Design and Prototyping</a:t>
                      </a:r>
                      <a:endParaRPr kumimoji="0" lang="en-US" sz="40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16.</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User Interface Design</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17.</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Object-Oriented Design and Modeling Using the UML</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charset="0"/>
                          <a:ea typeface="ＭＳ Ｐゴシック" charset="0"/>
                          <a:cs typeface="Arial" charset="0"/>
                        </a:rPr>
                        <a:t>18.</a:t>
                      </a:r>
                      <a:r>
                        <a:rPr kumimoji="0" lang="en-US" sz="1400" b="0" i="0" u="none" strike="noStrike" cap="none" normalizeH="0" baseline="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a:ln>
                            <a:noFill/>
                          </a:ln>
                          <a:solidFill>
                            <a:schemeClr val="tx1"/>
                          </a:solidFill>
                          <a:effectLst/>
                          <a:latin typeface="Arial" charset="0"/>
                          <a:ea typeface="ＭＳ Ｐゴシック" charset="0"/>
                          <a:cs typeface="Arial" charset="0"/>
                        </a:rPr>
                        <a:t>Systems Construction and Implementation</a:t>
                      </a:r>
                      <a:endParaRPr kumimoji="0" lang="en-US" sz="4000" b="0"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r>
              <a:tr h="3048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cs typeface="Arial" charset="0"/>
                        </a:rPr>
                        <a:t>19.</a:t>
                      </a:r>
                      <a:r>
                        <a:rPr kumimoji="0" lang="en-US" sz="1400" b="0" i="0" u="none" strike="noStrike" cap="none" normalizeH="0" baseline="0" dirty="0">
                          <a:ln>
                            <a:noFill/>
                          </a:ln>
                          <a:solidFill>
                            <a:schemeClr val="tx1"/>
                          </a:solidFill>
                          <a:effectLst/>
                          <a:latin typeface="Times New Roman" charset="0"/>
                          <a:ea typeface="ＭＳ Ｐゴシック" charset="0"/>
                          <a:cs typeface="Times New Roman" charset="0"/>
                        </a:rPr>
                        <a:t>   </a:t>
                      </a:r>
                      <a:r>
                        <a:rPr kumimoji="0" lang="en-US" sz="1400" b="0" i="0" u="none" strike="noStrike" cap="none" normalizeH="0" baseline="0" dirty="0">
                          <a:ln>
                            <a:noFill/>
                          </a:ln>
                          <a:solidFill>
                            <a:schemeClr val="tx1"/>
                          </a:solidFill>
                          <a:effectLst/>
                          <a:latin typeface="Arial" charset="0"/>
                          <a:ea typeface="ＭＳ Ｐゴシック" charset="0"/>
                          <a:cs typeface="Arial" charset="0"/>
                        </a:rPr>
                        <a:t>Systems Operations and Support</a:t>
                      </a:r>
                      <a:endParaRPr kumimoji="0" lang="en-US" sz="40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r>
            </a:tbl>
          </a:graphicData>
        </a:graphic>
      </p:graphicFrame>
    </p:spTree>
    <p:extLst>
      <p:ext uri="{BB962C8B-B14F-4D97-AF65-F5344CB8AC3E}">
        <p14:creationId xmlns:p14="http://schemas.microsoft.com/office/powerpoint/2010/main" val="88299476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Engagement 2: Subject Matter and Real-World Job Skills</a:t>
            </a:r>
            <a:endParaRPr lang="en-US" dirty="0"/>
          </a:p>
        </p:txBody>
      </p:sp>
      <p:sp>
        <p:nvSpPr>
          <p:cNvPr id="3" name="Content Placeholder 2"/>
          <p:cNvSpPr>
            <a:spLocks noGrp="1"/>
          </p:cNvSpPr>
          <p:nvPr>
            <p:ph sz="quarter" idx="1"/>
          </p:nvPr>
        </p:nvSpPr>
        <p:spPr/>
        <p:txBody>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290905408"/>
              </p:ext>
            </p:extLst>
          </p:nvPr>
        </p:nvGraphicFramePr>
        <p:xfrm>
          <a:off x="72319" y="1600200"/>
          <a:ext cx="9434105" cy="5453470"/>
        </p:xfrm>
        <a:graphic>
          <a:graphicData uri="http://schemas.openxmlformats.org/presentationml/2006/ole">
            <mc:AlternateContent xmlns:mc="http://schemas.openxmlformats.org/markup-compatibility/2006">
              <mc:Choice xmlns:v="urn:schemas-microsoft-com:vml" Requires="v">
                <p:oleObj spid="_x0000_s51265" name="Document" r:id="rId3" imgW="6019800" imgH="3479800" progId="Word.Document.12">
                  <p:embed/>
                </p:oleObj>
              </mc:Choice>
              <mc:Fallback>
                <p:oleObj name="Document" r:id="rId3" imgW="6019800" imgH="3479800" progId="Word.Document.12">
                  <p:embed/>
                  <p:pic>
                    <p:nvPicPr>
                      <p:cNvPr id="0" name=""/>
                      <p:cNvPicPr/>
                      <p:nvPr/>
                    </p:nvPicPr>
                    <p:blipFill>
                      <a:blip r:embed="rId4"/>
                      <a:stretch>
                        <a:fillRect/>
                      </a:stretch>
                    </p:blipFill>
                    <p:spPr>
                      <a:xfrm>
                        <a:off x="72319" y="1600200"/>
                        <a:ext cx="9434105" cy="5453470"/>
                      </a:xfrm>
                      <a:prstGeom prst="rect">
                        <a:avLst/>
                      </a:prstGeom>
                    </p:spPr>
                  </p:pic>
                </p:oleObj>
              </mc:Fallback>
            </mc:AlternateContent>
          </a:graphicData>
        </a:graphic>
      </p:graphicFrame>
    </p:spTree>
    <p:extLst>
      <p:ext uri="{BB962C8B-B14F-4D97-AF65-F5344CB8AC3E}">
        <p14:creationId xmlns:p14="http://schemas.microsoft.com/office/powerpoint/2010/main" val="344255909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the) Future </a:t>
            </a:r>
            <a:r>
              <a:rPr lang="en-US" dirty="0" smtClean="0"/>
              <a:t>Value</a:t>
            </a:r>
            <a:endParaRPr lang="en-US" dirty="0"/>
          </a:p>
        </p:txBody>
      </p:sp>
      <p:sp>
        <p:nvSpPr>
          <p:cNvPr id="3" name="Text Placeholder 2"/>
          <p:cNvSpPr>
            <a:spLocks noGrp="1"/>
          </p:cNvSpPr>
          <p:nvPr>
            <p:ph type="body" sz="half" idx="1"/>
          </p:nvPr>
        </p:nvSpPr>
        <p:spPr>
          <a:xfrm>
            <a:off x="264765" y="1471920"/>
            <a:ext cx="8686800" cy="5257800"/>
          </a:xfrm>
        </p:spPr>
        <p:txBody>
          <a:bodyPr>
            <a:normAutofit fontScale="77500" lnSpcReduction="20000"/>
          </a:bodyPr>
          <a:lstStyle/>
          <a:p>
            <a:r>
              <a:rPr lang="en-US" dirty="0" smtClean="0"/>
              <a:t>Exercise is linked </a:t>
            </a:r>
            <a:r>
              <a:rPr lang="en-US" dirty="0"/>
              <a:t>to a discussion of project planning and roles </a:t>
            </a:r>
            <a:r>
              <a:rPr lang="en-US" dirty="0" smtClean="0"/>
              <a:t>and </a:t>
            </a:r>
            <a:r>
              <a:rPr lang="en-US" dirty="0"/>
              <a:t>planning for their semester-long projects. </a:t>
            </a:r>
            <a:endParaRPr lang="en-US" dirty="0" smtClean="0"/>
          </a:p>
          <a:p>
            <a:r>
              <a:rPr lang="en-US" dirty="0" smtClean="0"/>
              <a:t>In these projects the students had to adopt various project roles (project leader, infrastructure analyst, business analyst, etc.) and this exercise</a:t>
            </a:r>
          </a:p>
          <a:p>
            <a:pPr lvl="1"/>
            <a:r>
              <a:rPr lang="en-US" dirty="0" smtClean="0"/>
              <a:t>convinced them that </a:t>
            </a:r>
            <a:r>
              <a:rPr lang="en-US" dirty="0"/>
              <a:t>such positions really did exist in the world, </a:t>
            </a:r>
            <a:r>
              <a:rPr lang="en-US" dirty="0" smtClean="0"/>
              <a:t>and</a:t>
            </a:r>
          </a:p>
          <a:p>
            <a:pPr lvl="1"/>
            <a:r>
              <a:rPr lang="en-US" dirty="0" smtClean="0"/>
              <a:t>helped </a:t>
            </a:r>
            <a:r>
              <a:rPr lang="en-US" dirty="0"/>
              <a:t>them understand the kinds of skills that they would need to undertake such a position.  </a:t>
            </a:r>
            <a:endParaRPr lang="en-US" dirty="0" smtClean="0"/>
          </a:p>
          <a:p>
            <a:r>
              <a:rPr lang="en-US" dirty="0" smtClean="0"/>
              <a:t>In </a:t>
            </a:r>
            <a:r>
              <a:rPr lang="en-US" dirty="0"/>
              <a:t>10 minutes the students would collectively gather dozens of job descriptions, which were later viewed using this same PHP script</a:t>
            </a:r>
            <a:r>
              <a:rPr lang="en-US" dirty="0" smtClean="0"/>
              <a:t>.</a:t>
            </a:r>
          </a:p>
          <a:p>
            <a:r>
              <a:rPr lang="en-US" dirty="0" smtClean="0"/>
              <a:t>As </a:t>
            </a:r>
            <a:r>
              <a:rPr lang="en-US" dirty="0"/>
              <a:t>a group we would then review the collected job descriptions to reinforce the kinds of duties, skills, and knowledge that employers associating with each position. </a:t>
            </a:r>
            <a:endParaRPr lang="en-US" dirty="0" smtClean="0"/>
          </a:p>
          <a:p>
            <a:r>
              <a:rPr lang="en-US" dirty="0"/>
              <a:t>S</a:t>
            </a:r>
            <a:r>
              <a:rPr lang="en-US" dirty="0" smtClean="0"/>
              <a:t>tudents are excited to see </a:t>
            </a:r>
            <a:r>
              <a:rPr lang="en-US" dirty="0"/>
              <a:t>the list of potential jobs they might be eligible for in the future pile onto the screen during class!</a:t>
            </a:r>
            <a:r>
              <a:rPr lang="en-US" b="1" dirty="0"/>
              <a:t> </a:t>
            </a:r>
            <a:endParaRPr lang="en-US" dirty="0"/>
          </a:p>
          <a:p>
            <a:endParaRPr lang="en-US" dirty="0"/>
          </a:p>
        </p:txBody>
      </p:sp>
    </p:spTree>
    <p:extLst>
      <p:ext uri="{BB962C8B-B14F-4D97-AF65-F5344CB8AC3E}">
        <p14:creationId xmlns:p14="http://schemas.microsoft.com/office/powerpoint/2010/main" val="282069741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Engagement 3: Live </a:t>
            </a:r>
            <a:r>
              <a:rPr lang="en-US" dirty="0" err="1"/>
              <a:t>Throughs</a:t>
            </a:r>
            <a:endParaRPr lang="en-US" dirty="0"/>
          </a:p>
        </p:txBody>
      </p:sp>
      <p:sp>
        <p:nvSpPr>
          <p:cNvPr id="3" name="Content Placeholder 2"/>
          <p:cNvSpPr>
            <a:spLocks noGrp="1"/>
          </p:cNvSpPr>
          <p:nvPr>
            <p:ph sz="quarter" idx="1"/>
          </p:nvPr>
        </p:nvSpPr>
        <p:spPr>
          <a:xfrm>
            <a:off x="72326" y="1587372"/>
            <a:ext cx="3314580" cy="4954746"/>
          </a:xfrm>
        </p:spPr>
        <p:txBody>
          <a:bodyPr>
            <a:normAutofit fontScale="85000" lnSpcReduction="20000"/>
          </a:bodyPr>
          <a:lstStyle/>
          <a:p>
            <a:r>
              <a:rPr lang="en-US" dirty="0"/>
              <a:t>A</a:t>
            </a:r>
            <a:r>
              <a:rPr lang="en-US" dirty="0" smtClean="0"/>
              <a:t>ny </a:t>
            </a:r>
            <a:r>
              <a:rPr lang="en-US" dirty="0"/>
              <a:t>student that can provide a feasible and convincing recommendation for implementing the system within the next 30 minutes (recall that they were expected to review the case study long before class) will immediately be awarded an A+ and is excused from any further work in the course.</a:t>
            </a:r>
          </a:p>
        </p:txBody>
      </p:sp>
      <p:pic>
        <p:nvPicPr>
          <p:cNvPr id="4" name="Picture 3"/>
          <p:cNvPicPr/>
          <p:nvPr/>
        </p:nvPicPr>
        <p:blipFill>
          <a:blip r:embed="rId2">
            <a:extLst>
              <a:ext uri="{BEBA8EAE-BF5A-486C-A8C5-ECC9F3942E4B}">
                <a14:imgProps xmlns:a14="http://schemas.microsoft.com/office/drawing/2010/main">
                  <a14:imgLayer r:embed="rId3">
                    <a14:imgEffect>
                      <a14:sharpenSoften amount="25000"/>
                    </a14:imgEffect>
                    <a14:imgEffect>
                      <a14:saturation sat="0"/>
                    </a14:imgEffect>
                  </a14:imgLayer>
                </a14:imgProps>
              </a:ext>
              <a:ext uri="{28A0092B-C50C-407E-A947-70E740481C1C}">
                <a14:useLocalDpi xmlns:a14="http://schemas.microsoft.com/office/drawing/2010/main"/>
              </a:ext>
            </a:extLst>
          </a:blip>
          <a:srcRect/>
          <a:stretch>
            <a:fillRect/>
          </a:stretch>
        </p:blipFill>
        <p:spPr bwMode="auto">
          <a:xfrm>
            <a:off x="3386906" y="1600199"/>
            <a:ext cx="5757094" cy="4505777"/>
          </a:xfrm>
          <a:prstGeom prst="rect">
            <a:avLst/>
          </a:prstGeom>
          <a:noFill/>
          <a:ln>
            <a:noFill/>
          </a:ln>
        </p:spPr>
      </p:pic>
      <p:pic>
        <p:nvPicPr>
          <p:cNvPr id="5" name="Picture 4" descr="BU00591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4211" y="2350451"/>
            <a:ext cx="1816669" cy="3319383"/>
          </a:xfrm>
          <a:prstGeom prst="rect">
            <a:avLst/>
          </a:prstGeom>
        </p:spPr>
      </p:pic>
      <p:sp>
        <p:nvSpPr>
          <p:cNvPr id="7" name="Rectangle 6"/>
          <p:cNvSpPr/>
          <p:nvPr/>
        </p:nvSpPr>
        <p:spPr>
          <a:xfrm>
            <a:off x="5311282" y="4989969"/>
            <a:ext cx="1462526" cy="55159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4400" i="1" dirty="0" smtClean="0"/>
              <a:t>REAL</a:t>
            </a:r>
            <a:endParaRPr lang="en-US" sz="4400" i="1" dirty="0"/>
          </a:p>
        </p:txBody>
      </p:sp>
    </p:spTree>
    <p:extLst>
      <p:ext uri="{BB962C8B-B14F-4D97-AF65-F5344CB8AC3E}">
        <p14:creationId xmlns:p14="http://schemas.microsoft.com/office/powerpoint/2010/main" val="25405364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Questions Not Asked …</a:t>
            </a:r>
            <a:endParaRPr lang="en-US" dirty="0"/>
          </a:p>
        </p:txBody>
      </p:sp>
      <p:pic>
        <p:nvPicPr>
          <p:cNvPr id="4" name="Picture 3"/>
          <p:cNvPicPr/>
          <p:nvPr/>
        </p:nvPicPr>
        <p:blipFill>
          <a:blip r:embed="rId2">
            <a:grayscl/>
            <a:extLst>
              <a:ext uri="{28A0092B-C50C-407E-A947-70E740481C1C}">
                <a14:useLocalDpi xmlns:a14="http://schemas.microsoft.com/office/drawing/2010/main"/>
              </a:ext>
            </a:extLst>
          </a:blip>
          <a:srcRect/>
          <a:stretch>
            <a:fillRect/>
          </a:stretch>
        </p:blipFill>
        <p:spPr bwMode="auto">
          <a:xfrm>
            <a:off x="457200" y="2027639"/>
            <a:ext cx="2668905" cy="2000885"/>
          </a:xfrm>
          <a:prstGeom prst="rect">
            <a:avLst/>
          </a:prstGeom>
          <a:noFill/>
          <a:ln>
            <a:noFill/>
          </a:ln>
        </p:spPr>
      </p:pic>
      <p:pic>
        <p:nvPicPr>
          <p:cNvPr id="5" name="Picture 4"/>
          <p:cNvPicPr/>
          <p:nvPr/>
        </p:nvPicPr>
        <p:blipFill>
          <a:blip r:embed="rId3">
            <a:grayscl/>
            <a:extLst>
              <a:ext uri="{28A0092B-C50C-407E-A947-70E740481C1C}">
                <a14:useLocalDpi xmlns:a14="http://schemas.microsoft.com/office/drawing/2010/main"/>
              </a:ext>
            </a:extLst>
          </a:blip>
          <a:srcRect/>
          <a:stretch>
            <a:fillRect/>
          </a:stretch>
        </p:blipFill>
        <p:spPr bwMode="auto">
          <a:xfrm>
            <a:off x="3292792" y="2110189"/>
            <a:ext cx="2558415" cy="1918335"/>
          </a:xfrm>
          <a:prstGeom prst="rect">
            <a:avLst/>
          </a:prstGeom>
          <a:noFill/>
          <a:ln>
            <a:noFill/>
          </a:ln>
        </p:spPr>
      </p:pic>
      <p:pic>
        <p:nvPicPr>
          <p:cNvPr id="6" name="Picture 5"/>
          <p:cNvPicPr/>
          <p:nvPr/>
        </p:nvPicPr>
        <p:blipFill>
          <a:blip r:embed="rId4">
            <a:grayscl/>
            <a:extLst>
              <a:ext uri="{28A0092B-C50C-407E-A947-70E740481C1C}">
                <a14:useLocalDpi xmlns:a14="http://schemas.microsoft.com/office/drawing/2010/main"/>
              </a:ext>
            </a:extLst>
          </a:blip>
          <a:srcRect/>
          <a:stretch>
            <a:fillRect/>
          </a:stretch>
        </p:blipFill>
        <p:spPr bwMode="auto">
          <a:xfrm>
            <a:off x="5851207" y="2110189"/>
            <a:ext cx="2632710" cy="1973580"/>
          </a:xfrm>
          <a:prstGeom prst="rect">
            <a:avLst/>
          </a:prstGeom>
          <a:noFill/>
          <a:ln>
            <a:noFill/>
          </a:ln>
        </p:spPr>
      </p:pic>
      <p:sp>
        <p:nvSpPr>
          <p:cNvPr id="7" name="TextBox 6"/>
          <p:cNvSpPr txBox="1"/>
          <p:nvPr/>
        </p:nvSpPr>
        <p:spPr>
          <a:xfrm>
            <a:off x="457200" y="4566502"/>
            <a:ext cx="7389609" cy="1569660"/>
          </a:xfrm>
          <a:prstGeom prst="rect">
            <a:avLst/>
          </a:prstGeom>
          <a:noFill/>
        </p:spPr>
        <p:txBody>
          <a:bodyPr wrap="square" rtlCol="0">
            <a:spAutoFit/>
          </a:bodyPr>
          <a:lstStyle/>
          <a:p>
            <a:pPr marL="285750" indent="-285750">
              <a:buFont typeface="Arial"/>
              <a:buChar char="•"/>
            </a:pPr>
            <a:r>
              <a:rPr lang="en-US" sz="3200" dirty="0" smtClean="0"/>
              <a:t>Have not given automatic A+ yet</a:t>
            </a:r>
          </a:p>
          <a:p>
            <a:pPr marL="285750" indent="-285750">
              <a:buFont typeface="Arial"/>
              <a:buChar char="•"/>
            </a:pPr>
            <a:r>
              <a:rPr lang="en-US" sz="3200" dirty="0" smtClean="0"/>
              <a:t>Leads to very productive discussions and insights into SWE </a:t>
            </a:r>
            <a:endParaRPr lang="en-US" sz="3200" dirty="0"/>
          </a:p>
        </p:txBody>
      </p:sp>
    </p:spTree>
    <p:extLst>
      <p:ext uri="{BB962C8B-B14F-4D97-AF65-F5344CB8AC3E}">
        <p14:creationId xmlns:p14="http://schemas.microsoft.com/office/powerpoint/2010/main" val="192308744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Productive Discussions!</a:t>
            </a:r>
            <a:endParaRPr lang="en-US" dirty="0"/>
          </a:p>
        </p:txBody>
      </p:sp>
      <p:pic>
        <p:nvPicPr>
          <p:cNvPr id="4" name="Picture 3"/>
          <p:cNvPicPr/>
          <p:nvPr/>
        </p:nvPicPr>
        <p:blipFill>
          <a:blip r:embed="rId2">
            <a:grayscl/>
            <a:extLst>
              <a:ext uri="{28A0092B-C50C-407E-A947-70E740481C1C}">
                <a14:useLocalDpi xmlns:a14="http://schemas.microsoft.com/office/drawing/2010/main"/>
              </a:ext>
            </a:extLst>
          </a:blip>
          <a:srcRect/>
          <a:stretch>
            <a:fillRect/>
          </a:stretch>
        </p:blipFill>
        <p:spPr bwMode="auto">
          <a:xfrm>
            <a:off x="311010" y="1231462"/>
            <a:ext cx="3730181" cy="2889628"/>
          </a:xfrm>
          <a:prstGeom prst="rect">
            <a:avLst/>
          </a:prstGeom>
          <a:noFill/>
          <a:ln>
            <a:noFill/>
          </a:ln>
        </p:spPr>
      </p:pic>
      <p:pic>
        <p:nvPicPr>
          <p:cNvPr id="5" name="Picture 4"/>
          <p:cNvPicPr/>
          <p:nvPr/>
        </p:nvPicPr>
        <p:blipFill>
          <a:blip r:embed="rId3">
            <a:grayscl/>
            <a:extLst>
              <a:ext uri="{28A0092B-C50C-407E-A947-70E740481C1C}">
                <a14:useLocalDpi xmlns:a14="http://schemas.microsoft.com/office/drawing/2010/main"/>
              </a:ext>
            </a:extLst>
          </a:blip>
          <a:srcRect/>
          <a:stretch>
            <a:fillRect/>
          </a:stretch>
        </p:blipFill>
        <p:spPr bwMode="auto">
          <a:xfrm>
            <a:off x="4475453" y="1269943"/>
            <a:ext cx="3491460" cy="2732297"/>
          </a:xfrm>
          <a:prstGeom prst="rect">
            <a:avLst/>
          </a:prstGeom>
          <a:noFill/>
          <a:ln>
            <a:noFill/>
          </a:ln>
        </p:spPr>
      </p:pic>
      <p:pic>
        <p:nvPicPr>
          <p:cNvPr id="6" name="Picture 5"/>
          <p:cNvPicPr/>
          <p:nvPr/>
        </p:nvPicPr>
        <p:blipFill>
          <a:blip r:embed="rId4">
            <a:grayscl/>
            <a:extLst>
              <a:ext uri="{28A0092B-C50C-407E-A947-70E740481C1C}">
                <a14:useLocalDpi xmlns:a14="http://schemas.microsoft.com/office/drawing/2010/main"/>
              </a:ext>
            </a:extLst>
          </a:blip>
          <a:srcRect/>
          <a:stretch>
            <a:fillRect/>
          </a:stretch>
        </p:blipFill>
        <p:spPr bwMode="auto">
          <a:xfrm>
            <a:off x="380226" y="4217481"/>
            <a:ext cx="3660966" cy="2658159"/>
          </a:xfrm>
          <a:prstGeom prst="rect">
            <a:avLst/>
          </a:prstGeom>
          <a:noFill/>
          <a:ln>
            <a:noFill/>
          </a:ln>
        </p:spPr>
      </p:pic>
      <p:pic>
        <p:nvPicPr>
          <p:cNvPr id="7" name="Picture 6"/>
          <p:cNvPicPr/>
          <p:nvPr/>
        </p:nvPicPr>
        <p:blipFill>
          <a:blip r:embed="rId5">
            <a:grayscl/>
            <a:extLst>
              <a:ext uri="{28A0092B-C50C-407E-A947-70E740481C1C}">
                <a14:useLocalDpi xmlns:a14="http://schemas.microsoft.com/office/drawing/2010/main"/>
              </a:ext>
            </a:extLst>
          </a:blip>
          <a:srcRect/>
          <a:stretch>
            <a:fillRect/>
          </a:stretch>
        </p:blipFill>
        <p:spPr bwMode="auto">
          <a:xfrm>
            <a:off x="4475452" y="4002240"/>
            <a:ext cx="3696727" cy="2847744"/>
          </a:xfrm>
          <a:prstGeom prst="rect">
            <a:avLst/>
          </a:prstGeom>
          <a:noFill/>
          <a:ln>
            <a:noFill/>
          </a:ln>
        </p:spPr>
      </p:pic>
    </p:spTree>
    <p:extLst>
      <p:ext uri="{BB962C8B-B14F-4D97-AF65-F5344CB8AC3E}">
        <p14:creationId xmlns:p14="http://schemas.microsoft.com/office/powerpoint/2010/main" val="89766508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Engagement 4: Making A Sandwich and the SDLC</a:t>
            </a:r>
          </a:p>
        </p:txBody>
      </p:sp>
      <p:pic>
        <p:nvPicPr>
          <p:cNvPr id="4" name="Picture 3"/>
          <p:cNvPicPr/>
          <p:nvPr/>
        </p:nvPicPr>
        <p:blipFill>
          <a:blip r:embed="rId2">
            <a:extLst>
              <a:ext uri="{BEBA8EAE-BF5A-486C-A8C5-ECC9F3942E4B}">
                <a14:imgProps xmlns:a14="http://schemas.microsoft.com/office/drawing/2010/main">
                  <a14:imgLayer r:embed="rId3">
                    <a14:imgEffect>
                      <a14:sharpenSoften amount="25000"/>
                    </a14:imgEffect>
                    <a14:imgEffect>
                      <a14:saturation sat="0"/>
                    </a14:imgEffect>
                  </a14:imgLayer>
                </a14:imgProps>
              </a:ext>
              <a:ext uri="{28A0092B-C50C-407E-A947-70E740481C1C}">
                <a14:useLocalDpi xmlns:a14="http://schemas.microsoft.com/office/drawing/2010/main"/>
              </a:ext>
            </a:extLst>
          </a:blip>
          <a:srcRect/>
          <a:stretch>
            <a:fillRect/>
          </a:stretch>
        </p:blipFill>
        <p:spPr bwMode="auto">
          <a:xfrm>
            <a:off x="-1" y="1607650"/>
            <a:ext cx="4785285" cy="3472111"/>
          </a:xfrm>
          <a:prstGeom prst="rect">
            <a:avLst/>
          </a:prstGeom>
          <a:noFill/>
        </p:spPr>
      </p:pic>
      <p:pic>
        <p:nvPicPr>
          <p:cNvPr id="5" name="Picture 4"/>
          <p:cNvPicPr/>
          <p:nvPr/>
        </p:nvPicPr>
        <p:blipFill>
          <a:blip r:embed="rId4">
            <a:extLst>
              <a:ext uri="{BEBA8EAE-BF5A-486C-A8C5-ECC9F3942E4B}">
                <a14:imgProps xmlns:a14="http://schemas.microsoft.com/office/drawing/2010/main">
                  <a14:imgLayer r:embed="rId5">
                    <a14:imgEffect>
                      <a14:sharpenSoften amount="25000"/>
                    </a14:imgEffect>
                    <a14:imgEffect>
                      <a14:saturation sat="0"/>
                    </a14:imgEffect>
                  </a14:imgLayer>
                </a14:imgProps>
              </a:ext>
            </a:extLst>
          </a:blip>
          <a:stretch>
            <a:fillRect/>
          </a:stretch>
        </p:blipFill>
        <p:spPr>
          <a:xfrm>
            <a:off x="4785284" y="3380427"/>
            <a:ext cx="4358716" cy="3482400"/>
          </a:xfrm>
          <a:prstGeom prst="rect">
            <a:avLst/>
          </a:prstGeom>
        </p:spPr>
      </p:pic>
    </p:spTree>
    <p:extLst>
      <p:ext uri="{BB962C8B-B14F-4D97-AF65-F5344CB8AC3E}">
        <p14:creationId xmlns:p14="http://schemas.microsoft.com/office/powerpoint/2010/main" val="124685315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7617" y="2990165"/>
            <a:ext cx="1099124" cy="1143000"/>
          </a:xfrm>
        </p:spPr>
        <p:txBody>
          <a:bodyPr/>
          <a:lstStyle/>
          <a:p>
            <a:r>
              <a:rPr lang="en-US" dirty="0" smtClean="0"/>
              <a:t>So?</a:t>
            </a:r>
            <a:endParaRPr lang="en-US" dirty="0"/>
          </a:p>
        </p:txBody>
      </p:sp>
      <p:graphicFrame>
        <p:nvGraphicFramePr>
          <p:cNvPr id="7" name="Content Placeholder 4"/>
          <p:cNvGraphicFramePr>
            <a:graphicFrameLocks noGrp="1"/>
          </p:cNvGraphicFramePr>
          <p:nvPr>
            <p:ph sz="quarter" idx="1"/>
            <p:extLst>
              <p:ext uri="{D42A27DB-BD31-4B8C-83A1-F6EECF244321}">
                <p14:modId xmlns:p14="http://schemas.microsoft.com/office/powerpoint/2010/main" val="1108375950"/>
              </p:ext>
            </p:extLst>
          </p:nvPr>
        </p:nvGraphicFramePr>
        <p:xfrm>
          <a:off x="295852" y="245784"/>
          <a:ext cx="3774986" cy="378460"/>
        </p:xfrm>
        <a:graphic>
          <a:graphicData uri="http://schemas.openxmlformats.org/drawingml/2006/table">
            <a:tbl>
              <a:tblPr/>
              <a:tblGrid>
                <a:gridCol w="3774986"/>
              </a:tblGrid>
              <a:tr h="190500">
                <a:tc>
                  <a:txBody>
                    <a:bodyPr/>
                    <a:lstStyle/>
                    <a:p>
                      <a:pPr algn="l" fontAlgn="b"/>
                      <a:r>
                        <a:rPr lang="en-US" sz="1200" b="0" i="0" u="none" strike="noStrike" dirty="0">
                          <a:solidFill>
                            <a:srgbClr val="000000"/>
                          </a:solidFill>
                          <a:effectLst/>
                          <a:latin typeface="Calibri"/>
                        </a:rPr>
                        <a:t>#9 the instructor stimulated me to think about the subject matter</a:t>
                      </a:r>
                    </a:p>
                  </a:txBody>
                  <a:tcPr marL="12700" marR="12700" marT="12700" marB="0" anchor="b">
                    <a:lnL>
                      <a:noFill/>
                    </a:lnL>
                    <a:lnR>
                      <a:noFill/>
                    </a:lnR>
                    <a:lnT>
                      <a:noFill/>
                    </a:lnT>
                    <a:lnB>
                      <a:noFill/>
                    </a:lnB>
                  </a:tcPr>
                </a:tc>
              </a:tr>
            </a:tbl>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1950963423"/>
              </p:ext>
            </p:extLst>
          </p:nvPr>
        </p:nvGraphicFramePr>
        <p:xfrm>
          <a:off x="5285622" y="5544963"/>
          <a:ext cx="7974475" cy="1463480"/>
        </p:xfrm>
        <a:graphic>
          <a:graphicData uri="http://schemas.openxmlformats.org/presentationml/2006/ole">
            <mc:AlternateContent xmlns:mc="http://schemas.openxmlformats.org/markup-compatibility/2006">
              <mc:Choice xmlns:v="urn:schemas-microsoft-com:vml" Requires="v">
                <p:oleObj spid="_x0000_s60437" name="Document" r:id="rId3" imgW="6781800" imgH="1244600" progId="Word.Document.12">
                  <p:embed/>
                </p:oleObj>
              </mc:Choice>
              <mc:Fallback>
                <p:oleObj name="Document" r:id="rId3" imgW="6781800" imgH="1244600" progId="Word.Document.12">
                  <p:embed/>
                  <p:pic>
                    <p:nvPicPr>
                      <p:cNvPr id="0" name=""/>
                      <p:cNvPicPr/>
                      <p:nvPr/>
                    </p:nvPicPr>
                    <p:blipFill>
                      <a:blip r:embed="rId4"/>
                      <a:stretch>
                        <a:fillRect/>
                      </a:stretch>
                    </p:blipFill>
                    <p:spPr>
                      <a:xfrm>
                        <a:off x="5285622" y="5544963"/>
                        <a:ext cx="7974475" cy="1463480"/>
                      </a:xfrm>
                      <a:prstGeom prst="rect">
                        <a:avLst/>
                      </a:prstGeom>
                    </p:spPr>
                  </p:pic>
                </p:oleObj>
              </mc:Fallback>
            </mc:AlternateContent>
          </a:graphicData>
        </a:graphic>
      </p:graphicFrame>
      <p:graphicFrame>
        <p:nvGraphicFramePr>
          <p:cNvPr id="5" name="Chart 4"/>
          <p:cNvGraphicFramePr>
            <a:graphicFrameLocks/>
          </p:cNvGraphicFramePr>
          <p:nvPr>
            <p:extLst>
              <p:ext uri="{D42A27DB-BD31-4B8C-83A1-F6EECF244321}">
                <p14:modId xmlns:p14="http://schemas.microsoft.com/office/powerpoint/2010/main" val="3127587333"/>
              </p:ext>
            </p:extLst>
          </p:nvPr>
        </p:nvGraphicFramePr>
        <p:xfrm>
          <a:off x="5784505" y="3226898"/>
          <a:ext cx="2779175" cy="231806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Chart 5"/>
          <p:cNvGraphicFramePr>
            <a:graphicFrameLocks/>
          </p:cNvGraphicFramePr>
          <p:nvPr>
            <p:extLst>
              <p:ext uri="{D42A27DB-BD31-4B8C-83A1-F6EECF244321}">
                <p14:modId xmlns:p14="http://schemas.microsoft.com/office/powerpoint/2010/main" val="2057353297"/>
              </p:ext>
            </p:extLst>
          </p:nvPr>
        </p:nvGraphicFramePr>
        <p:xfrm>
          <a:off x="162324" y="635000"/>
          <a:ext cx="3854450" cy="2794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Content Placeholder 4"/>
          <p:cNvGraphicFramePr>
            <a:graphicFrameLocks/>
          </p:cNvGraphicFramePr>
          <p:nvPr>
            <p:extLst>
              <p:ext uri="{D42A27DB-BD31-4B8C-83A1-F6EECF244321}">
                <p14:modId xmlns:p14="http://schemas.microsoft.com/office/powerpoint/2010/main" val="2001079352"/>
              </p:ext>
            </p:extLst>
          </p:nvPr>
        </p:nvGraphicFramePr>
        <p:xfrm>
          <a:off x="6066555" y="176848"/>
          <a:ext cx="1993900" cy="195580"/>
        </p:xfrm>
        <a:graphic>
          <a:graphicData uri="http://schemas.openxmlformats.org/drawingml/2006/table">
            <a:tbl>
              <a:tblPr/>
              <a:tblGrid>
                <a:gridCol w="1993900"/>
              </a:tblGrid>
              <a:tr h="190500">
                <a:tc>
                  <a:txBody>
                    <a:bodyPr/>
                    <a:lstStyle/>
                    <a:p>
                      <a:pPr algn="l" fontAlgn="b"/>
                      <a:r>
                        <a:rPr lang="en-US" sz="1200" b="0" i="0" u="none" strike="noStrike" dirty="0">
                          <a:solidFill>
                            <a:srgbClr val="000000"/>
                          </a:solidFill>
                          <a:effectLst/>
                          <a:latin typeface="Calibri"/>
                        </a:rPr>
                        <a:t>#7 I learned a lot in this course</a:t>
                      </a:r>
                    </a:p>
                  </a:txBody>
                  <a:tcPr marL="12700" marR="12700" marT="12700" marB="0" anchor="b">
                    <a:lnL>
                      <a:noFill/>
                    </a:lnL>
                    <a:lnR>
                      <a:noFill/>
                    </a:lnR>
                    <a:lnT>
                      <a:noFill/>
                    </a:lnT>
                    <a:lnB>
                      <a:noFill/>
                    </a:lnB>
                  </a:tcPr>
                </a:tc>
              </a:tr>
            </a:tbl>
          </a:graphicData>
        </a:graphic>
      </p:graphicFrame>
      <p:graphicFrame>
        <p:nvGraphicFramePr>
          <p:cNvPr id="9" name="Chart 8"/>
          <p:cNvGraphicFramePr>
            <a:graphicFrameLocks/>
          </p:cNvGraphicFramePr>
          <p:nvPr>
            <p:extLst>
              <p:ext uri="{D42A27DB-BD31-4B8C-83A1-F6EECF244321}">
                <p14:modId xmlns:p14="http://schemas.microsoft.com/office/powerpoint/2010/main" val="2831611209"/>
              </p:ext>
            </p:extLst>
          </p:nvPr>
        </p:nvGraphicFramePr>
        <p:xfrm>
          <a:off x="5115898" y="325323"/>
          <a:ext cx="3841750" cy="28829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Chart 9"/>
          <p:cNvGraphicFramePr>
            <a:graphicFrameLocks/>
          </p:cNvGraphicFramePr>
          <p:nvPr>
            <p:extLst>
              <p:ext uri="{D42A27DB-BD31-4B8C-83A1-F6EECF244321}">
                <p14:modId xmlns:p14="http://schemas.microsoft.com/office/powerpoint/2010/main" val="1463978332"/>
              </p:ext>
            </p:extLst>
          </p:nvPr>
        </p:nvGraphicFramePr>
        <p:xfrm>
          <a:off x="241788" y="3695700"/>
          <a:ext cx="3829050" cy="3162300"/>
        </p:xfrm>
        <a:graphic>
          <a:graphicData uri="http://schemas.openxmlformats.org/drawingml/2006/chart">
            <c:chart xmlns:c="http://schemas.openxmlformats.org/drawingml/2006/chart" xmlns:r="http://schemas.openxmlformats.org/officeDocument/2006/relationships" r:id="rId8"/>
          </a:graphicData>
        </a:graphic>
      </p:graphicFrame>
      <p:sp>
        <p:nvSpPr>
          <p:cNvPr id="11" name="Rectangle 10"/>
          <p:cNvSpPr/>
          <p:nvPr/>
        </p:nvSpPr>
        <p:spPr>
          <a:xfrm>
            <a:off x="797814" y="3557200"/>
            <a:ext cx="2755869" cy="276999"/>
          </a:xfrm>
          <a:prstGeom prst="rect">
            <a:avLst/>
          </a:prstGeom>
        </p:spPr>
        <p:txBody>
          <a:bodyPr wrap="square">
            <a:spAutoFit/>
          </a:bodyPr>
          <a:lstStyle/>
          <a:p>
            <a:r>
              <a:rPr lang="en-US" sz="1200" dirty="0"/>
              <a:t> #14 The Instructor </a:t>
            </a:r>
            <a:r>
              <a:rPr lang="en-US" sz="1200" dirty="0" smtClean="0"/>
              <a:t>Sets High </a:t>
            </a:r>
            <a:r>
              <a:rPr lang="en-US" sz="1200" dirty="0"/>
              <a:t>Standards</a:t>
            </a:r>
            <a:endParaRPr lang="en-US" sz="1200" dirty="0"/>
          </a:p>
        </p:txBody>
      </p:sp>
      <p:sp>
        <p:nvSpPr>
          <p:cNvPr id="12" name="Line Callout 2 11"/>
          <p:cNvSpPr/>
          <p:nvPr/>
        </p:nvSpPr>
        <p:spPr>
          <a:xfrm>
            <a:off x="4554359" y="4502517"/>
            <a:ext cx="1077651" cy="615728"/>
          </a:xfrm>
          <a:prstGeom prst="borderCallout2">
            <a:avLst>
              <a:gd name="adj1" fmla="val 110417"/>
              <a:gd name="adj2" fmla="val 45238"/>
              <a:gd name="adj3" fmla="val 231251"/>
              <a:gd name="adj4" fmla="val 36904"/>
              <a:gd name="adj5" fmla="val 341667"/>
              <a:gd name="adj6" fmla="val 15690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smtClean="0"/>
              <a:t>WoW</a:t>
            </a:r>
            <a:r>
              <a:rPr lang="en-US" dirty="0" smtClean="0"/>
              <a:t>!</a:t>
            </a:r>
            <a:endParaRPr lang="en-US" dirty="0"/>
          </a:p>
        </p:txBody>
      </p:sp>
      <p:sp>
        <p:nvSpPr>
          <p:cNvPr id="13" name="Rectangle 12"/>
          <p:cNvSpPr/>
          <p:nvPr/>
        </p:nvSpPr>
        <p:spPr>
          <a:xfrm>
            <a:off x="1962865" y="885110"/>
            <a:ext cx="5272794" cy="443837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Oh, by the way, I now enjoy teaching this class.</a:t>
            </a:r>
          </a:p>
          <a:p>
            <a:pPr algn="ctr"/>
            <a:endParaRPr lang="en-US" dirty="0"/>
          </a:p>
          <a:p>
            <a:pPr algn="ctr"/>
            <a:r>
              <a:rPr lang="en-US" dirty="0" smtClean="0"/>
              <a:t>Thank you for listening and I’m happy to share the details of the </a:t>
            </a:r>
            <a:r>
              <a:rPr lang="en-US" smtClean="0"/>
              <a:t>four engagements.</a:t>
            </a:r>
            <a:endParaRPr lang="en-US" dirty="0"/>
          </a:p>
        </p:txBody>
      </p:sp>
    </p:spTree>
    <p:extLst>
      <p:ext uri="{BB962C8B-B14F-4D97-AF65-F5344CB8AC3E}">
        <p14:creationId xmlns:p14="http://schemas.microsoft.com/office/powerpoint/2010/main" val="32606850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2099</TotalTime>
  <Words>1307</Words>
  <Application>Microsoft Macintosh PowerPoint</Application>
  <PresentationFormat>On-screen Show (4:3)</PresentationFormat>
  <Paragraphs>163</Paragraphs>
  <Slides>23</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23</vt:i4>
      </vt:variant>
    </vt:vector>
  </HeadingPairs>
  <TitlesOfParts>
    <vt:vector size="26" baseType="lpstr">
      <vt:lpstr>Median</vt:lpstr>
      <vt:lpstr>Document</vt:lpstr>
      <vt:lpstr>Microsoft Word Document</vt:lpstr>
      <vt:lpstr>Motivating and Orienting Novice Students to Value Introductory Software Engineering</vt:lpstr>
      <vt:lpstr>Our Novice Students Were Poorly Oriented and Motivated to Study SWE</vt:lpstr>
      <vt:lpstr>Palpable Consequences…</vt:lpstr>
      <vt:lpstr>But We Know Software Engineering is Important For Our Students!</vt:lpstr>
      <vt:lpstr>We Tried …</vt:lpstr>
      <vt:lpstr>Some Improvement!</vt:lpstr>
      <vt:lpstr>But …</vt:lpstr>
      <vt:lpstr>Lack of Motivation and Orientation</vt:lpstr>
      <vt:lpstr>Educational Psychologists Say …</vt:lpstr>
      <vt:lpstr>Four Engagements</vt:lpstr>
      <vt:lpstr>Engagement 1: Interview a Professional</vt:lpstr>
      <vt:lpstr>Sign-up Example</vt:lpstr>
      <vt:lpstr>Example Results</vt:lpstr>
      <vt:lpstr>Other</vt:lpstr>
      <vt:lpstr>Other</vt:lpstr>
      <vt:lpstr>ITM353 Fall 2008</vt:lpstr>
      <vt:lpstr>Engagement 2: Subject Matter and Real-World Job Skills</vt:lpstr>
      <vt:lpstr>(back to the) Future Value</vt:lpstr>
      <vt:lpstr>Engagement 3: Live Throughs</vt:lpstr>
      <vt:lpstr>The Questions Not Asked …</vt:lpstr>
      <vt:lpstr>Productive Discussions!</vt:lpstr>
      <vt:lpstr>Engagement 4: Making A Sandwich and the SDLC</vt:lpstr>
      <vt:lpstr>So?</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Port</dc:creator>
  <cp:lastModifiedBy>Dan Port</cp:lastModifiedBy>
  <cp:revision>70</cp:revision>
  <dcterms:created xsi:type="dcterms:W3CDTF">2013-05-19T06:01:06Z</dcterms:created>
  <dcterms:modified xsi:type="dcterms:W3CDTF">2013-05-20T17:08:34Z</dcterms:modified>
</cp:coreProperties>
</file>