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9" r:id="rId1"/>
  </p:sldMasterIdLst>
  <p:notesMasterIdLst>
    <p:notesMasterId r:id="rId6"/>
  </p:notes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C4F1"/>
    <a:srgbClr val="50B9EE"/>
    <a:srgbClr val="3CB1EC"/>
    <a:srgbClr val="26A9EA"/>
    <a:srgbClr val="A0D9F6"/>
    <a:srgbClr val="8D2769"/>
    <a:srgbClr val="2A8B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2" autoAdjust="0"/>
    <p:restoredTop sz="95382" autoAdjust="0"/>
  </p:normalViewPr>
  <p:slideViewPr>
    <p:cSldViewPr>
      <p:cViewPr>
        <p:scale>
          <a:sx n="50" d="100"/>
          <a:sy n="50" d="100"/>
        </p:scale>
        <p:origin x="-1142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135E11-D610-4B13-9DB8-F3FD5A47687A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8820BE-C4E4-41BE-AC9C-E892A29C7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601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820BE-C4E4-41BE-AC9C-E892A29C7D1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386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6F9CF-FA03-4405-9936-3A48696A2639}" type="datetime1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4FCD-C553-4166-832F-1BA7A14BEB64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1FA9-D6D3-42B0-B01E-6A789ECE3BED}" type="datetime1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4FCD-C553-4166-832F-1BA7A14BEB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4A35D-1509-44FB-92D7-88821FE06FF5}" type="datetime1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4FCD-C553-4166-832F-1BA7A14BEB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555AC-E82E-4755-A441-9012E712CAC3}" type="datetime1">
              <a:rPr lang="en-US" smtClean="0"/>
              <a:t>5/20/2013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4FCD-C553-4166-832F-1BA7A14BEB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8D1F-4F12-4927-859C-355B945EC449}" type="datetime1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4FCD-C553-4166-832F-1BA7A14BEB6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C9D8-D7A2-4517-AD4A-47B5D635B10A}" type="datetime1">
              <a:rPr lang="en-US" smtClean="0"/>
              <a:t>5/20/2013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4FCD-C553-4166-832F-1BA7A14BEB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4DD7-5251-4BBF-9C94-D70CBE33E626}" type="datetime1">
              <a:rPr lang="en-US" smtClean="0"/>
              <a:t>5/20/2013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4FCD-C553-4166-832F-1BA7A14BEB64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7C074-D512-4DE3-9094-5043A6637A7D}" type="datetime1">
              <a:rPr lang="en-US" smtClean="0"/>
              <a:t>5/20/2013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4FCD-C553-4166-832F-1BA7A14BEB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EF04-28E1-41F9-AECF-8179E667F51A}" type="datetime1">
              <a:rPr lang="en-US" smtClean="0"/>
              <a:t>5/20/2013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4FCD-C553-4166-832F-1BA7A14BEB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5640-A79E-42D9-A21E-14DC18119131}" type="datetime1">
              <a:rPr lang="en-US" smtClean="0"/>
              <a:t>5/20/2013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4FCD-C553-4166-832F-1BA7A14BEB6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D039D-130E-49DF-85C8-1D574DA1818E}" type="datetime1">
              <a:rPr lang="en-US" smtClean="0"/>
              <a:t>5/20/2013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4FCD-C553-4166-832F-1BA7A14BEB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BBD4D47-26E0-4CFB-B87C-A01CB2ECED9F}" type="datetime1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F84D4FCD-C553-4166-832F-1BA7A14BEB6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hilburn@erau.ed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://faculty.erau.edu/hilburn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905000"/>
            <a:ext cx="8001000" cy="1470025"/>
          </a:xfrm>
        </p:spPr>
        <p:txBody>
          <a:bodyPr>
            <a:noAutofit/>
          </a:bodyPr>
          <a:lstStyle/>
          <a:p>
            <a:r>
              <a:rPr lang="en-US" sz="3200" dirty="0"/>
              <a:t>Recent Trends in Graduate Software Engineering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886200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Thomas B. Hilburn, PhD, IEEE-CS CSDP</a:t>
            </a:r>
          </a:p>
          <a:p>
            <a:r>
              <a:rPr lang="en-US" dirty="0"/>
              <a:t>Professor Emeritus, Software Engineering</a:t>
            </a:r>
          </a:p>
          <a:p>
            <a:r>
              <a:rPr lang="en-US" dirty="0"/>
              <a:t>Embry-Riddle Aeronautical </a:t>
            </a:r>
            <a:r>
              <a:rPr lang="en-US" dirty="0" smtClean="0"/>
              <a:t>University (ERAU)</a:t>
            </a:r>
            <a:endParaRPr lang="en-US" dirty="0"/>
          </a:p>
          <a:p>
            <a:r>
              <a:rPr lang="en-US" dirty="0" smtClean="0"/>
              <a:t>email</a:t>
            </a:r>
            <a:r>
              <a:rPr lang="en-US" dirty="0"/>
              <a:t>: 	</a:t>
            </a:r>
            <a:r>
              <a:rPr lang="en-US" dirty="0" smtClean="0">
                <a:hlinkClick r:id="rId3"/>
              </a:rPr>
              <a:t>hilburn@erau.edu</a:t>
            </a:r>
            <a:endParaRPr lang="en-US" dirty="0" smtClean="0"/>
          </a:p>
          <a:p>
            <a:r>
              <a:rPr lang="en-US" dirty="0" smtClean="0"/>
              <a:t>web</a:t>
            </a:r>
            <a:r>
              <a:rPr lang="en-US" dirty="0"/>
              <a:t>:	</a:t>
            </a: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faculty.erau.edu/hilburn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1" descr="erau-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6324600"/>
            <a:ext cx="2085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189" y="6055251"/>
            <a:ext cx="662083" cy="66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617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Role of Sys Eng in </a:t>
            </a:r>
            <a:r>
              <a:rPr lang="en-US" dirty="0" err="1" smtClean="0"/>
              <a:t>SwE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“ We don’t build </a:t>
            </a:r>
            <a:r>
              <a:rPr lang="en-US" sz="2800" u="sng" dirty="0" smtClean="0"/>
              <a:t>software</a:t>
            </a:r>
            <a:r>
              <a:rPr lang="en-US" sz="2800" dirty="0" smtClean="0"/>
              <a:t>, we build </a:t>
            </a:r>
            <a:r>
              <a:rPr lang="en-US" sz="2800" u="sng" dirty="0" smtClean="0"/>
              <a:t>systems</a:t>
            </a:r>
            <a:r>
              <a:rPr lang="en-US" sz="2800" dirty="0" smtClean="0"/>
              <a:t>”, Boeing representative on ERAU IAB.</a:t>
            </a:r>
          </a:p>
          <a:p>
            <a:endParaRPr lang="en-US" sz="2800" dirty="0"/>
          </a:p>
          <a:p>
            <a:r>
              <a:rPr lang="en-US" sz="2800" dirty="0" smtClean="0"/>
              <a:t>Almost all complex systems contain substantial software subsystem. (Transportation, Financial, Health, Education)</a:t>
            </a:r>
          </a:p>
          <a:p>
            <a:endParaRPr lang="en-US" sz="2800" dirty="0"/>
          </a:p>
          <a:p>
            <a:r>
              <a:rPr lang="en-US" sz="2800" dirty="0" smtClean="0"/>
              <a:t>Many software engineering methods are specialized SE methods.</a:t>
            </a:r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4FCD-C553-4166-832F-1BA7A14BEB6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22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GSWE 2009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BOK – primary sources SWEBOK and SE2004: SEEK</a:t>
            </a:r>
          </a:p>
          <a:p>
            <a:r>
              <a:rPr lang="en-US" dirty="0" smtClean="0"/>
              <a:t>Added Sys Eng KA (2-3%  of the curriculum)</a:t>
            </a:r>
          </a:p>
          <a:p>
            <a:pPr lvl="1"/>
            <a:r>
              <a:rPr lang="en-US" sz="2400" dirty="0"/>
              <a:t>Systems Engineering </a:t>
            </a:r>
            <a:r>
              <a:rPr lang="en-US" sz="2400" dirty="0" smtClean="0"/>
              <a:t>Concepts</a:t>
            </a:r>
          </a:p>
          <a:p>
            <a:pPr lvl="1"/>
            <a:r>
              <a:rPr lang="en-US" sz="2400" dirty="0"/>
              <a:t>System Engineering Life Cycle </a:t>
            </a:r>
            <a:r>
              <a:rPr lang="en-US" sz="2400" dirty="0" smtClean="0"/>
              <a:t>Management</a:t>
            </a:r>
          </a:p>
          <a:p>
            <a:pPr lvl="1"/>
            <a:r>
              <a:rPr lang="en-US" sz="2400" dirty="0"/>
              <a:t>Requirements </a:t>
            </a:r>
            <a:endParaRPr lang="en-US" sz="2400" dirty="0" smtClean="0"/>
          </a:p>
          <a:p>
            <a:pPr lvl="1"/>
            <a:r>
              <a:rPr lang="en-US" sz="2400" dirty="0"/>
              <a:t>System </a:t>
            </a:r>
            <a:r>
              <a:rPr lang="en-US" sz="2400" dirty="0" smtClean="0"/>
              <a:t>Design</a:t>
            </a:r>
          </a:p>
          <a:p>
            <a:pPr lvl="1"/>
            <a:r>
              <a:rPr lang="en-US" sz="2400" dirty="0"/>
              <a:t>Integration and </a:t>
            </a:r>
            <a:r>
              <a:rPr lang="en-US" sz="2400" dirty="0" smtClean="0"/>
              <a:t>Verification</a:t>
            </a:r>
          </a:p>
          <a:p>
            <a:pPr lvl="1"/>
            <a:r>
              <a:rPr lang="en-US" sz="2400" dirty="0"/>
              <a:t>Transition and Validation </a:t>
            </a:r>
            <a:endParaRPr lang="en-US" sz="2400" dirty="0" smtClean="0"/>
          </a:p>
          <a:p>
            <a:pPr lvl="1"/>
            <a:r>
              <a:rPr lang="en-US" sz="2400" dirty="0"/>
              <a:t>Operation, Maintenance and </a:t>
            </a:r>
            <a:r>
              <a:rPr lang="en-US" sz="2400" dirty="0" smtClean="0"/>
              <a:t>Support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4FCD-C553-4166-832F-1BA7A14BEB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14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GRCSE - 2012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BOK based on SEBOK</a:t>
            </a:r>
          </a:p>
          <a:p>
            <a:r>
              <a:rPr lang="en-US" dirty="0" smtClean="0"/>
              <a:t>Includes KA – SE and </a:t>
            </a:r>
            <a:r>
              <a:rPr lang="en-US" dirty="0" err="1" smtClean="0"/>
              <a:t>SwE</a:t>
            </a:r>
            <a:endParaRPr lang="en-US" dirty="0" smtClean="0"/>
          </a:p>
          <a:p>
            <a:pPr lvl="1"/>
            <a:r>
              <a:rPr lang="en-US" sz="2400" dirty="0" smtClean="0"/>
              <a:t>The </a:t>
            </a:r>
            <a:r>
              <a:rPr lang="en-US" sz="2400" dirty="0"/>
              <a:t>Nature of </a:t>
            </a:r>
            <a:r>
              <a:rPr lang="en-US" sz="2400" dirty="0" smtClean="0"/>
              <a:t>Software</a:t>
            </a:r>
          </a:p>
          <a:p>
            <a:pPr lvl="1"/>
            <a:r>
              <a:rPr lang="en-US" sz="2400" dirty="0"/>
              <a:t>An Overview of the SWEBOK </a:t>
            </a:r>
            <a:r>
              <a:rPr lang="en-US" sz="2400" dirty="0" smtClean="0"/>
              <a:t>Guide</a:t>
            </a:r>
          </a:p>
          <a:p>
            <a:pPr lvl="1"/>
            <a:r>
              <a:rPr lang="en-US" sz="2400" dirty="0"/>
              <a:t>Ten Things a Systems Engineer Needs to Know about Software </a:t>
            </a:r>
            <a:r>
              <a:rPr lang="en-US" sz="2400" dirty="0" smtClean="0"/>
              <a:t>Engineering</a:t>
            </a:r>
          </a:p>
          <a:p>
            <a:pPr lvl="1"/>
            <a:r>
              <a:rPr lang="en-US" sz="2400" dirty="0" smtClean="0"/>
              <a:t>Ten </a:t>
            </a:r>
            <a:r>
              <a:rPr lang="en-US" sz="2400" dirty="0"/>
              <a:t>Things a Systems Engineer Needs to Know about Managing a Software Team</a:t>
            </a:r>
            <a:endParaRPr lang="en-US" sz="2400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4FCD-C553-4166-832F-1BA7A14BEB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9866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3870</TotalTime>
  <Words>173</Words>
  <Application>Microsoft Office PowerPoint</Application>
  <PresentationFormat>On-screen Show (4:3)</PresentationFormat>
  <Paragraphs>34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Clarity</vt:lpstr>
      <vt:lpstr>Recent Trends in Graduate Software Engineering</vt:lpstr>
      <vt:lpstr>The Role of Sys Eng in SwE</vt:lpstr>
      <vt:lpstr>GSWE 2009</vt:lpstr>
      <vt:lpstr>GRCSE - 2012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Teaching Problem Solving</dc:title>
  <dc:creator>Tom Hilburn</dc:creator>
  <cp:lastModifiedBy>Tom Hilburn</cp:lastModifiedBy>
  <cp:revision>281</cp:revision>
  <dcterms:created xsi:type="dcterms:W3CDTF">2011-08-06T09:57:22Z</dcterms:created>
  <dcterms:modified xsi:type="dcterms:W3CDTF">2013-05-21T00:33:04Z</dcterms:modified>
</cp:coreProperties>
</file>