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2.xml" ContentType="application/vnd.openxmlformats-officedocument.presentationml.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slideLayouts/slideLayout17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slideLayouts/slideLayout3.xml" ContentType="application/vnd.openxmlformats-officedocument.presentationml.slideLayout+xml"/>
  <Override PartName="/ppt/theme/theme4.xml" ContentType="application/vnd.openxmlformats-officedocument.theme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trictFirstAndLastChars="0" saveSubsetFonts="1" autoCompressPictures="0">
  <p:sldMasterIdLst>
    <p:sldMasterId id="2147483648" r:id="rId1"/>
    <p:sldMasterId id="2147484344" r:id="rId2"/>
  </p:sldMasterIdLst>
  <p:notesMasterIdLst>
    <p:notesMasterId r:id="rId30"/>
  </p:notesMasterIdLst>
  <p:handoutMasterIdLst>
    <p:handoutMasterId r:id="rId31"/>
  </p:handoutMasterIdLst>
  <p:sldIdLst>
    <p:sldId id="261" r:id="rId3"/>
    <p:sldId id="294" r:id="rId4"/>
    <p:sldId id="320" r:id="rId5"/>
    <p:sldId id="305" r:id="rId6"/>
    <p:sldId id="306" r:id="rId7"/>
    <p:sldId id="307" r:id="rId8"/>
    <p:sldId id="322" r:id="rId9"/>
    <p:sldId id="296" r:id="rId10"/>
    <p:sldId id="297" r:id="rId11"/>
    <p:sldId id="298" r:id="rId12"/>
    <p:sldId id="300" r:id="rId13"/>
    <p:sldId id="301" r:id="rId14"/>
    <p:sldId id="302" r:id="rId15"/>
    <p:sldId id="317" r:id="rId16"/>
    <p:sldId id="321" r:id="rId17"/>
    <p:sldId id="299" r:id="rId18"/>
    <p:sldId id="303" r:id="rId19"/>
    <p:sldId id="316" r:id="rId20"/>
    <p:sldId id="308" r:id="rId21"/>
    <p:sldId id="314" r:id="rId22"/>
    <p:sldId id="310" r:id="rId23"/>
    <p:sldId id="323" r:id="rId24"/>
    <p:sldId id="309" r:id="rId25"/>
    <p:sldId id="311" r:id="rId26"/>
    <p:sldId id="312" r:id="rId27"/>
    <p:sldId id="313" r:id="rId28"/>
    <p:sldId id="304" r:id="rId29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DJF" initials="DJF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3366"/>
    <a:srgbClr val="FF0066"/>
    <a:srgbClr val="005087"/>
    <a:srgbClr val="808080"/>
    <a:srgbClr val="336699"/>
    <a:srgbClr val="005582"/>
    <a:srgbClr val="99CCFF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552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1288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tags" Target="tags/tag1.xml"/><Relationship Id="rId34" Type="http://schemas.openxmlformats.org/officeDocument/2006/relationships/commentAuthors" Target="commentAuthors.xml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9478CB5F-C822-4BC1-82F2-C8E31E44AC69}" type="datetime1">
              <a:rPr lang="en-US"/>
              <a:pPr>
                <a:defRPr/>
              </a:pPr>
              <a:t>5/14/13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7F729F68-94E5-4C78-880B-CAF3080288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318710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84130BC2-6E4F-4786-9FD1-399A43519204}" type="datetime1">
              <a:rPr lang="en-US"/>
              <a:pPr>
                <a:defRPr/>
              </a:pPr>
              <a:t>5/14/13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21972ABB-EF51-47D3-AB6A-4C8A20D55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475134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 pitchFamily="-112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19F646F-7F1E-49CD-B8F8-636718FC703B}" type="datetime1">
              <a:rPr lang="en-US" smtClean="0"/>
              <a:pPr>
                <a:defRPr/>
              </a:pPr>
              <a:t>5/14/13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B67FCCA-F14A-47F1-B780-53E8555B2C3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EEE_TAG_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01980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822325"/>
            <a:ext cx="7162800" cy="1143000"/>
          </a:xfrm>
        </p:spPr>
        <p:txBody>
          <a:bodyPr/>
          <a:lstStyle>
            <a:lvl1pPr>
              <a:lnSpc>
                <a:spcPct val="9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1588" y="3962400"/>
            <a:ext cx="3919537" cy="1752600"/>
          </a:xfrm>
        </p:spPr>
        <p:txBody>
          <a:bodyPr/>
          <a:lstStyle>
            <a:lvl1pPr marL="0" indent="0">
              <a:lnSpc>
                <a:spcPct val="90000"/>
              </a:lnSpc>
              <a:buFont typeface="Wingdings" pitchFamily="28" charset="2"/>
              <a:buNone/>
              <a:defRPr sz="22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38025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5837C-DEF8-472F-B06A-29B78F0CE7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0173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96C68-5F63-45A8-9F9E-CA1BDE548A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45940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72B42-5DB5-470A-9159-E231B1677E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37915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275" y="609600"/>
            <a:ext cx="7848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76275" y="2000250"/>
            <a:ext cx="38481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76775" y="200025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76775" y="413385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9231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66750" y="590550"/>
            <a:ext cx="7848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9812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41148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41148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83996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90550"/>
            <a:ext cx="7848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5325" y="1981200"/>
            <a:ext cx="38481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95825" y="19812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95825" y="41148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1147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275" y="609600"/>
            <a:ext cx="7848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38481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981200"/>
            <a:ext cx="38481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44950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1_Historical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itleSlide_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IEEE_TAG_WHIT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01980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0121" y="1150964"/>
            <a:ext cx="7962600" cy="1143000"/>
          </a:xfrm>
        </p:spPr>
        <p:txBody>
          <a:bodyPr/>
          <a:lstStyle>
            <a:lvl1pPr>
              <a:lnSpc>
                <a:spcPct val="90000"/>
              </a:lnSpc>
              <a:defRPr sz="4400">
                <a:solidFill>
                  <a:srgbClr val="00558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05731" y="3297303"/>
            <a:ext cx="6760391" cy="1234440"/>
          </a:xfrm>
        </p:spPr>
        <p:txBody>
          <a:bodyPr/>
          <a:lstStyle>
            <a:lvl1pPr marL="0" indent="0">
              <a:lnSpc>
                <a:spcPct val="90000"/>
              </a:lnSpc>
              <a:buFont typeface="Wingdings" pitchFamily="28" charset="2"/>
              <a:buNone/>
              <a:defRPr sz="2200" b="1">
                <a:solidFill>
                  <a:srgbClr val="808080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14180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2_Users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itleSlide_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IEEE_TAG_WHIT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01980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4705" y="1155210"/>
            <a:ext cx="7848600" cy="1143000"/>
          </a:xfrm>
        </p:spPr>
        <p:txBody>
          <a:bodyPr/>
          <a:lstStyle>
            <a:lvl1pPr>
              <a:lnSpc>
                <a:spcPct val="90000"/>
              </a:lnSpc>
              <a:defRPr sz="4400">
                <a:solidFill>
                  <a:srgbClr val="00508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05731" y="3297304"/>
            <a:ext cx="6760391" cy="1234440"/>
          </a:xfrm>
        </p:spPr>
        <p:txBody>
          <a:bodyPr/>
          <a:lstStyle>
            <a:lvl1pPr marL="0" indent="0">
              <a:lnSpc>
                <a:spcPct val="90000"/>
              </a:lnSpc>
              <a:buFont typeface="Wingdings" pitchFamily="28" charset="2"/>
              <a:buNone/>
              <a:defRPr sz="2200" b="1">
                <a:solidFill>
                  <a:srgbClr val="808080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352492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3_Technology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itleSlide_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IEEE_TAG_WHIT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01980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4088" y="1152144"/>
            <a:ext cx="7964424" cy="1143000"/>
          </a:xfrm>
        </p:spPr>
        <p:txBody>
          <a:bodyPr/>
          <a:lstStyle>
            <a:lvl1pPr>
              <a:lnSpc>
                <a:spcPct val="90000"/>
              </a:lnSpc>
              <a:defRPr sz="4400">
                <a:solidFill>
                  <a:srgbClr val="00508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05731" y="3297304"/>
            <a:ext cx="6760391" cy="1234440"/>
          </a:xfrm>
        </p:spPr>
        <p:txBody>
          <a:bodyPr/>
          <a:lstStyle>
            <a:lvl1pPr marL="0" indent="0">
              <a:lnSpc>
                <a:spcPct val="90000"/>
              </a:lnSpc>
              <a:buFont typeface="Wingdings" pitchFamily="28" charset="2"/>
              <a:buNone/>
              <a:defRPr sz="2200" b="1">
                <a:solidFill>
                  <a:srgbClr val="808080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8702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chemeClr val="tx1">
                  <a:lumMod val="65000"/>
                  <a:lumOff val="35000"/>
                </a:schemeClr>
              </a:buClr>
              <a:defRPr/>
            </a:lvl2pPr>
            <a:lvl3pPr>
              <a:buClr>
                <a:schemeClr val="tx1">
                  <a:lumMod val="65000"/>
                  <a:lumOff val="35000"/>
                </a:schemeClr>
              </a:buClr>
              <a:defRPr/>
            </a:lvl3pPr>
            <a:lvl4pPr>
              <a:buClr>
                <a:schemeClr val="tx1">
                  <a:lumMod val="65000"/>
                  <a:lumOff val="35000"/>
                </a:schemeClr>
              </a:buClr>
              <a:defRPr/>
            </a:lvl4pPr>
            <a:lvl5pPr>
              <a:buClr>
                <a:schemeClr val="tx1">
                  <a:lumMod val="65000"/>
                  <a:lumOff val="35000"/>
                </a:schemeClr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608BA-0F98-4676-8FAE-205AF8447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01521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2ABA8-9874-4FF4-8845-945708D0E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4795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E742A-03E5-4A39-8CD0-011CBEB0D8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5773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9D810-4940-4EF0-8AD8-239D3B7D78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241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35F70-FBA3-401C-87CE-1153E552E5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14279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53CB7-E82C-4121-8559-CCE886AA63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21964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8B744-4219-420A-A975-DCE8CAF062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Box 5"/>
          <p:cNvSpPr txBox="1">
            <a:spLocks noChangeArrowheads="1"/>
          </p:cNvSpPr>
          <p:nvPr userDrawn="1"/>
        </p:nvSpPr>
        <p:spPr bwMode="auto">
          <a:xfrm>
            <a:off x="794408" y="6245195"/>
            <a:ext cx="16209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800" dirty="0">
                <a:solidFill>
                  <a:srgbClr val="808080"/>
                </a:solidFill>
              </a:rPr>
              <a:t>Draft  </a:t>
            </a:r>
            <a:r>
              <a:rPr lang="en-US" sz="800" dirty="0" smtClean="0">
                <a:solidFill>
                  <a:srgbClr val="808080"/>
                </a:solidFill>
              </a:rPr>
              <a:t>V.5.1 May 5, </a:t>
            </a:r>
            <a:r>
              <a:rPr lang="en-US" sz="800" dirty="0">
                <a:solidFill>
                  <a:srgbClr val="808080"/>
                </a:solidFill>
              </a:rPr>
              <a:t>2011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9321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C9EE6-E701-4A08-A7D6-56341E235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1218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4" Type="http://schemas.openxmlformats.org/officeDocument/2006/relationships/theme" Target="../theme/theme2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533400" y="6172200"/>
            <a:ext cx="685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rgbClr val="898989"/>
                </a:solidFill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B62A3515-3251-48EE-90BD-DB34FA2ED0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0" name="Picture 7" descr="IEEE_TAG_BLUE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924550"/>
            <a:ext cx="91440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5"/>
          <p:cNvSpPr txBox="1">
            <a:spLocks noChangeArrowheads="1"/>
          </p:cNvSpPr>
          <p:nvPr userDrawn="1"/>
        </p:nvSpPr>
        <p:spPr bwMode="auto">
          <a:xfrm>
            <a:off x="794408" y="6245195"/>
            <a:ext cx="16209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000" dirty="0" smtClean="0">
                <a:solidFill>
                  <a:srgbClr val="808080"/>
                </a:solidFill>
              </a:rPr>
              <a:t>CSEE&amp;T </a:t>
            </a:r>
            <a:r>
              <a:rPr lang="en-US" sz="1000" baseline="0" dirty="0" smtClean="0">
                <a:solidFill>
                  <a:srgbClr val="808080"/>
                </a:solidFill>
              </a:rPr>
              <a:t>DF  052113</a:t>
            </a:r>
            <a:endParaRPr lang="en-US" sz="1000" dirty="0">
              <a:solidFill>
                <a:srgbClr val="80808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95" r:id="rId1"/>
    <p:sldLayoutId id="2147485284" r:id="rId2"/>
    <p:sldLayoutId id="2147485285" r:id="rId3"/>
    <p:sldLayoutId id="2147485286" r:id="rId4"/>
    <p:sldLayoutId id="2147485287" r:id="rId5"/>
    <p:sldLayoutId id="2147485288" r:id="rId6"/>
    <p:sldLayoutId id="2147485289" r:id="rId7"/>
    <p:sldLayoutId id="2147485290" r:id="rId8"/>
    <p:sldLayoutId id="2147485291" r:id="rId9"/>
    <p:sldLayoutId id="2147485292" r:id="rId10"/>
    <p:sldLayoutId id="2147485293" r:id="rId11"/>
    <p:sldLayoutId id="2147485294" r:id="rId12"/>
    <p:sldLayoutId id="2147485296" r:id="rId13"/>
    <p:sldLayoutId id="2147485297" r:id="rId14"/>
    <p:sldLayoutId id="2147485298" r:id="rId15"/>
    <p:sldLayoutId id="2147485299" r:id="rId16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-112" charset="0"/>
          <a:ea typeface="ＭＳ Ｐゴシック" pitchFamily="28" charset="-128"/>
          <a:cs typeface="ＭＳ Ｐゴシック" pitchFamily="2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-112" charset="0"/>
          <a:ea typeface="ＭＳ Ｐゴシック" pitchFamily="28" charset="-128"/>
          <a:cs typeface="ＭＳ Ｐゴシック" pitchFamily="2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-112" charset="0"/>
          <a:ea typeface="ＭＳ Ｐゴシック" pitchFamily="28" charset="-128"/>
          <a:cs typeface="ＭＳ Ｐゴシック" pitchFamily="2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-112" charset="0"/>
          <a:ea typeface="ＭＳ Ｐゴシック" pitchFamily="28" charset="-128"/>
          <a:cs typeface="ＭＳ Ｐゴシック" pitchFamily="2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28" charset="0"/>
          <a:ea typeface="ＭＳ Ｐゴシック" pitchFamily="28" charset="-128"/>
          <a:cs typeface="ＭＳ Ｐゴシック" pitchFamily="2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28" charset="0"/>
          <a:ea typeface="ＭＳ Ｐゴシック" pitchFamily="28" charset="-128"/>
          <a:cs typeface="ＭＳ Ｐゴシック" pitchFamily="2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28" charset="0"/>
          <a:ea typeface="ＭＳ Ｐゴシック" pitchFamily="28" charset="-128"/>
          <a:cs typeface="ＭＳ Ｐゴシック" pitchFamily="2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28" charset="0"/>
          <a:ea typeface="ＭＳ Ｐゴシック" pitchFamily="28" charset="-128"/>
          <a:cs typeface="ＭＳ Ｐゴシック" pitchFamily="2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Blip>
          <a:blip r:embed="rId20"/>
        </a:buBlip>
        <a:defRPr sz="24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ourier New"/>
        <a:buChar char="o"/>
        <a:defRPr sz="24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8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8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8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8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 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533400" y="6172200"/>
            <a:ext cx="685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rgbClr val="898989"/>
                </a:solidFill>
                <a:latin typeface="Arial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2808CF81-8E7E-40E1-9CD6-39106387C9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4" name="Picture 7" descr="IEEE_TAG_BLU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924550"/>
            <a:ext cx="91440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5"/>
          <p:cNvSpPr txBox="1">
            <a:spLocks noChangeArrowheads="1"/>
          </p:cNvSpPr>
          <p:nvPr userDrawn="1"/>
        </p:nvSpPr>
        <p:spPr bwMode="auto">
          <a:xfrm>
            <a:off x="794408" y="6245195"/>
            <a:ext cx="16209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800" dirty="0">
                <a:solidFill>
                  <a:srgbClr val="808080"/>
                </a:solidFill>
              </a:rPr>
              <a:t>Draft  </a:t>
            </a:r>
            <a:r>
              <a:rPr lang="en-US" sz="800" dirty="0" smtClean="0">
                <a:solidFill>
                  <a:srgbClr val="808080"/>
                </a:solidFill>
              </a:rPr>
              <a:t>V.5.1 May 5, </a:t>
            </a:r>
            <a:r>
              <a:rPr lang="en-US" sz="800" dirty="0">
                <a:solidFill>
                  <a:srgbClr val="808080"/>
                </a:solidFill>
              </a:rPr>
              <a:t>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0" r:id="rId1"/>
    <p:sldLayoutId id="2147485301" r:id="rId2"/>
    <p:sldLayoutId id="2147485302" r:id="rId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-112" charset="0"/>
          <a:ea typeface="ＭＳ Ｐゴシック" pitchFamily="28" charset="-128"/>
          <a:cs typeface="ＭＳ Ｐゴシック" pitchFamily="2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-112" charset="0"/>
          <a:ea typeface="ＭＳ Ｐゴシック" pitchFamily="28" charset="-128"/>
          <a:cs typeface="ＭＳ Ｐゴシック" pitchFamily="2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-112" charset="0"/>
          <a:ea typeface="ＭＳ Ｐゴシック" pitchFamily="28" charset="-128"/>
          <a:cs typeface="ＭＳ Ｐゴシック" pitchFamily="2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-112" charset="0"/>
          <a:ea typeface="ＭＳ Ｐゴシック" pitchFamily="28" charset="-128"/>
          <a:cs typeface="ＭＳ Ｐゴシック" pitchFamily="2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28" charset="0"/>
          <a:ea typeface="ＭＳ Ｐゴシック" pitchFamily="28" charset="-128"/>
          <a:cs typeface="ＭＳ Ｐゴシック" pitchFamily="2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28" charset="0"/>
          <a:ea typeface="ＭＳ Ｐゴシック" pitchFamily="28" charset="-128"/>
          <a:cs typeface="ＭＳ Ｐゴシック" pitchFamily="2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28" charset="0"/>
          <a:ea typeface="ＭＳ Ｐゴシック" pitchFamily="28" charset="-128"/>
          <a:cs typeface="ＭＳ Ｐゴシック" pitchFamily="2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28" charset="0"/>
          <a:ea typeface="ＭＳ Ｐゴシック" pitchFamily="28" charset="-128"/>
          <a:cs typeface="ＭＳ Ｐゴシック" pitchFamily="2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Blip>
          <a:blip r:embed="rId7"/>
        </a:buBlip>
        <a:defRPr sz="28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26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8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8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8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8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ebokwiki.org" TargetMode="External"/><Relationship Id="rId3" Type="http://schemas.openxmlformats.org/officeDocument/2006/relationships/hyperlink" Target="http://www.swebok.or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ctrTitle"/>
          </p:nvPr>
        </p:nvSpPr>
        <p:spPr>
          <a:xfrm>
            <a:off x="223308" y="1711855"/>
            <a:ext cx="8531225" cy="1143000"/>
          </a:xfrm>
        </p:spPr>
        <p:txBody>
          <a:bodyPr/>
          <a:lstStyle/>
          <a:p>
            <a:pPr algn="ctr" eaLnBrk="1" hangingPunct="1"/>
            <a:r>
              <a:rPr lang="en-US" sz="2400" dirty="0" smtClean="0"/>
              <a:t>Bodies of Knowledge and Competency Models for Software</a:t>
            </a:r>
            <a:r>
              <a:rPr lang="en-US" sz="2400" dirty="0" smtClean="0"/>
              <a:t> Engineering</a:t>
            </a:r>
            <a:br>
              <a:rPr lang="en-US" sz="2400" dirty="0" smtClean="0"/>
            </a:br>
            <a:r>
              <a:rPr lang="en-US" sz="2400" dirty="0" smtClean="0"/>
              <a:t>in Support of Graduate SE Curricula</a:t>
            </a:r>
            <a:endParaRPr lang="en-US" sz="2400" dirty="0" smtClean="0"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9856" y="3987423"/>
            <a:ext cx="682926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presented by</a:t>
            </a:r>
          </a:p>
          <a:p>
            <a:pPr algn="ctr"/>
            <a:r>
              <a:rPr lang="en-US" dirty="0" smtClean="0"/>
              <a:t>Richard E. (Dick) Fairley, PhD, CSDP</a:t>
            </a:r>
          </a:p>
          <a:p>
            <a:pPr algn="ctr"/>
            <a:r>
              <a:rPr lang="en-US" dirty="0" smtClean="0"/>
              <a:t>Chair, IEEE-CS SSE Committee</a:t>
            </a:r>
          </a:p>
          <a:p>
            <a:pPr algn="ctr"/>
            <a:r>
              <a:rPr lang="en-US" dirty="0" smtClean="0"/>
              <a:t>Principal Associate, S2EA</a:t>
            </a:r>
          </a:p>
          <a:p>
            <a:pPr algn="ctr"/>
            <a:r>
              <a:rPr lang="en-US" dirty="0" smtClean="0"/>
              <a:t>Adjunct Professor, Colorado Technical University 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BOKS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266" y="1608667"/>
            <a:ext cx="7772400" cy="3505200"/>
          </a:xfrm>
        </p:spPr>
        <p:txBody>
          <a:bodyPr/>
          <a:lstStyle/>
          <a:p>
            <a:r>
              <a:rPr lang="en-US" dirty="0" smtClean="0"/>
              <a:t>The Systems Engineering Body of Knowledge (SEBOK V1.1)</a:t>
            </a:r>
          </a:p>
          <a:p>
            <a:pPr lvl="1">
              <a:buNone/>
            </a:pPr>
            <a:r>
              <a:rPr lang="en-US" dirty="0" smtClean="0">
                <a:hlinkClick r:id="rId2"/>
              </a:rPr>
              <a:t>www.sebokwiki.org</a:t>
            </a:r>
            <a:endParaRPr lang="en-US" dirty="0" smtClean="0"/>
          </a:p>
          <a:p>
            <a:r>
              <a:rPr lang="en-US" dirty="0" smtClean="0"/>
              <a:t>The Software Engineering Body of Knowledge (SWEBOK 2004 &amp; V3)</a:t>
            </a:r>
          </a:p>
          <a:p>
            <a:pPr lvl="1"/>
            <a:r>
              <a:rPr lang="en-US" dirty="0" smtClean="0"/>
              <a:t>2004: </a:t>
            </a:r>
            <a:r>
              <a:rPr lang="en-US" dirty="0" smtClean="0">
                <a:hlinkClick r:id="rId3"/>
              </a:rPr>
              <a:t>www.swebok.org</a:t>
            </a:r>
            <a:endParaRPr lang="en-US" dirty="0" smtClean="0"/>
          </a:p>
          <a:p>
            <a:pPr lvl="1"/>
            <a:r>
              <a:rPr lang="en-US" dirty="0" smtClean="0">
                <a:cs typeface="ＭＳ Ｐゴシック" pitchFamily="-112" charset="-128"/>
              </a:rPr>
              <a:t>V3: computer.centraldesktop.com/swebokv3review/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39334" y="5198532"/>
            <a:ext cx="5147563" cy="461665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both </a:t>
            </a:r>
            <a:r>
              <a:rPr lang="en-US" dirty="0" err="1" smtClean="0"/>
              <a:t>BOKs</a:t>
            </a:r>
            <a:r>
              <a:rPr lang="en-US" dirty="0" smtClean="0"/>
              <a:t> are accessible at no cost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SEBOK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066" y="1422400"/>
            <a:ext cx="7772400" cy="4114800"/>
          </a:xfrm>
        </p:spPr>
        <p:txBody>
          <a:bodyPr/>
          <a:lstStyle/>
          <a:p>
            <a:r>
              <a:rPr lang="en-US" dirty="0" smtClean="0"/>
              <a:t>Wiki based</a:t>
            </a:r>
          </a:p>
          <a:p>
            <a:r>
              <a:rPr lang="en-US" dirty="0" smtClean="0"/>
              <a:t>Seven parts</a:t>
            </a:r>
          </a:p>
          <a:p>
            <a:pPr lvl="1"/>
            <a:r>
              <a:rPr lang="en-US" dirty="0" smtClean="0"/>
              <a:t>each part has knowledge areas (38 total)</a:t>
            </a:r>
          </a:p>
          <a:p>
            <a:pPr lvl="2"/>
            <a:r>
              <a:rPr lang="en-US" dirty="0" smtClean="0"/>
              <a:t>each knowledge area has topics</a:t>
            </a:r>
          </a:p>
          <a:p>
            <a:pPr lvl="3"/>
            <a:r>
              <a:rPr lang="en-US" sz="2400" dirty="0" smtClean="0"/>
              <a:t>with Primary and Additional references</a:t>
            </a:r>
          </a:p>
          <a:p>
            <a:pPr lvl="3"/>
            <a:r>
              <a:rPr lang="en-US" sz="2400" dirty="0" smtClean="0"/>
              <a:t>primary references are annotated</a:t>
            </a:r>
          </a:p>
          <a:p>
            <a:r>
              <a:rPr lang="en-US" dirty="0" smtClean="0"/>
              <a:t>An extensive glossary of terms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71601" y="4775200"/>
            <a:ext cx="5774266" cy="1200328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The Computer Society, INCOSE, and Stevens Institute are the stewards of BKCASE and GRCSE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SEBOK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334" y="1507066"/>
            <a:ext cx="7772400" cy="3623733"/>
          </a:xfrm>
        </p:spPr>
        <p:txBody>
          <a:bodyPr/>
          <a:lstStyle/>
          <a:p>
            <a:r>
              <a:rPr lang="en-US" dirty="0" smtClean="0"/>
              <a:t>Part 1 Introduction</a:t>
            </a:r>
          </a:p>
          <a:p>
            <a:r>
              <a:rPr lang="en-US" dirty="0" smtClean="0"/>
              <a:t>Part 2 Systems</a:t>
            </a:r>
          </a:p>
          <a:p>
            <a:r>
              <a:rPr lang="en-US" dirty="0" smtClean="0"/>
              <a:t>Part 3 Systems Engineering and Management</a:t>
            </a:r>
          </a:p>
          <a:p>
            <a:r>
              <a:rPr lang="en-US" dirty="0" smtClean="0"/>
              <a:t>Part 4 Applications of Systems Engineering</a:t>
            </a:r>
          </a:p>
          <a:p>
            <a:r>
              <a:rPr lang="en-US" dirty="0" smtClean="0"/>
              <a:t>Part 5 Enabling Systems Engineering</a:t>
            </a:r>
          </a:p>
          <a:p>
            <a:r>
              <a:rPr lang="en-US" dirty="0" smtClean="0"/>
              <a:t>Part 6 Related Disciplines</a:t>
            </a:r>
          </a:p>
          <a:p>
            <a:r>
              <a:rPr lang="en-US" dirty="0" smtClean="0"/>
              <a:t>Part 7 Systems Engineering Implementation Examples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SWEBOK V3 Knowledge Areas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933" y="1168400"/>
            <a:ext cx="8492067" cy="502919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engineering process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requirements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design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construction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testing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engineering management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configuration management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quality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maintenance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Software engineering models and </a:t>
            </a:r>
            <a:r>
              <a:rPr lang="en-US" dirty="0" smtClean="0"/>
              <a:t>methods</a:t>
            </a:r>
          </a:p>
          <a:p>
            <a:pPr marL="457200" indent="-457200">
              <a:buNone/>
            </a:pPr>
            <a:r>
              <a:rPr lang="en-US" sz="2000" dirty="0" smtClean="0">
                <a:solidFill>
                  <a:srgbClr val="005582"/>
                </a:solidFill>
              </a:rPr>
              <a:t>Software engineering tools and methods in SWEBOK 2004</a:t>
            </a:r>
            <a:endParaRPr lang="en-US" sz="2000" dirty="0" smtClean="0">
              <a:solidFill>
                <a:srgbClr val="005582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SWEBOK V3 Knowledge Areas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6263" indent="-576263">
              <a:buNone/>
            </a:pPr>
            <a:r>
              <a:rPr lang="en-US" dirty="0" smtClean="0"/>
              <a:t>Five supporting knowledge areas added in V3</a:t>
            </a:r>
          </a:p>
          <a:p>
            <a:pPr marL="576263" indent="-576263">
              <a:buFont typeface="+mj-lt"/>
              <a:buAutoNum type="arabicPeriod" startAt="11"/>
            </a:pPr>
            <a:r>
              <a:rPr lang="en-US" dirty="0" smtClean="0"/>
              <a:t>Computing </a:t>
            </a:r>
            <a:r>
              <a:rPr lang="en-US" dirty="0" smtClean="0"/>
              <a:t>foundations</a:t>
            </a:r>
          </a:p>
          <a:p>
            <a:pPr marL="576263" indent="-576263">
              <a:buFont typeface="+mj-lt"/>
              <a:buAutoNum type="arabicPeriod" startAt="11"/>
            </a:pPr>
            <a:r>
              <a:rPr lang="en-US" dirty="0" smtClean="0"/>
              <a:t>Mathematical foundations</a:t>
            </a:r>
          </a:p>
          <a:p>
            <a:pPr marL="576263" indent="-576263">
              <a:buFont typeface="+mj-lt"/>
              <a:buAutoNum type="arabicPeriod" startAt="11"/>
            </a:pPr>
            <a:r>
              <a:rPr lang="en-US" dirty="0" smtClean="0"/>
              <a:t>Engineering foundations</a:t>
            </a:r>
          </a:p>
          <a:p>
            <a:pPr marL="576263" indent="-576263">
              <a:buFont typeface="+mj-lt"/>
              <a:buAutoNum type="arabicPeriod" startAt="11"/>
            </a:pPr>
            <a:r>
              <a:rPr lang="en-US" dirty="0" smtClean="0"/>
              <a:t>Software engineering economics</a:t>
            </a:r>
          </a:p>
          <a:p>
            <a:pPr marL="576263" indent="-576263">
              <a:buFont typeface="+mj-lt"/>
              <a:buAutoNum type="arabicPeriod" startAt="11"/>
            </a:pPr>
            <a:r>
              <a:rPr lang="en-US" dirty="0" smtClean="0"/>
              <a:t>Software engineering professional practice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599"/>
            <a:ext cx="7772400" cy="1456267"/>
          </a:xfrm>
        </p:spPr>
        <p:txBody>
          <a:bodyPr/>
          <a:lstStyle/>
          <a:p>
            <a:r>
              <a:rPr lang="en-US" dirty="0" smtClean="0"/>
              <a:t>SWEBOK V3 Software Engineering Process KA – Breakdown of Topics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20131" y="1967381"/>
            <a:ext cx="8669867" cy="3108354"/>
            <a:chOff x="447099" y="1476315"/>
            <a:chExt cx="8028286" cy="2634325"/>
          </a:xfrm>
        </p:grpSpPr>
        <p:grpSp>
          <p:nvGrpSpPr>
            <p:cNvPr id="7" name="Group 4"/>
            <p:cNvGrpSpPr/>
            <p:nvPr/>
          </p:nvGrpSpPr>
          <p:grpSpPr>
            <a:xfrm>
              <a:off x="447099" y="1476315"/>
              <a:ext cx="8028286" cy="813226"/>
              <a:chOff x="457200" y="2133600"/>
              <a:chExt cx="8028286" cy="813226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3663995" y="2133600"/>
                <a:ext cx="2345527" cy="208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b="1" dirty="0" smtClean="0"/>
                  <a:t>Software Engineering Process</a:t>
                </a:r>
                <a:endParaRPr lang="en-US" sz="1000" b="1" dirty="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57200" y="2560135"/>
                <a:ext cx="1438953" cy="33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b="1" dirty="0" smtClean="0"/>
                  <a:t>Software Process </a:t>
                </a:r>
              </a:p>
              <a:p>
                <a:r>
                  <a:rPr lang="en-US" sz="1000" b="1" dirty="0" smtClean="0"/>
                  <a:t>Definition</a:t>
                </a:r>
                <a:endParaRPr lang="en-US" sz="1000" b="1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2132809" y="2560135"/>
                <a:ext cx="1145278" cy="33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b="1" dirty="0" smtClean="0"/>
                  <a:t>Software Life </a:t>
                </a:r>
              </a:p>
              <a:p>
                <a:r>
                  <a:rPr lang="en-US" sz="1000" b="1" dirty="0" smtClean="0"/>
                  <a:t>Cycles</a:t>
                </a:r>
                <a:endParaRPr lang="en-US" sz="1000" b="1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445908" y="2599266"/>
                <a:ext cx="2351926" cy="33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b="1" dirty="0" smtClean="0"/>
                  <a:t>Software Process Assessment </a:t>
                </a:r>
              </a:p>
              <a:p>
                <a:r>
                  <a:rPr lang="en-US" sz="1000" b="1" dirty="0" smtClean="0"/>
                  <a:t>and Improvement</a:t>
                </a:r>
                <a:endParaRPr lang="en-US" sz="1000" b="1" dirty="0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5658162" y="2560135"/>
                <a:ext cx="1172116" cy="33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b="1" dirty="0" smtClean="0"/>
                  <a:t>Software </a:t>
                </a:r>
              </a:p>
              <a:p>
                <a:r>
                  <a:rPr lang="en-US" sz="1000" b="1" dirty="0" smtClean="0"/>
                  <a:t>Measurement</a:t>
                </a:r>
                <a:endParaRPr lang="en-US" sz="1000" b="1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742338" y="2607733"/>
                <a:ext cx="1743148" cy="33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b="1" dirty="0" smtClean="0"/>
                  <a:t>Software Engineering</a:t>
                </a:r>
              </a:p>
              <a:p>
                <a:r>
                  <a:rPr lang="en-US" sz="1000" b="1" dirty="0" smtClean="0"/>
                  <a:t>Process Tools</a:t>
                </a:r>
                <a:endParaRPr lang="en-US" sz="1000" b="1" dirty="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2327015" y="2908891"/>
              <a:ext cx="1466066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Software</a:t>
              </a:r>
            </a:p>
            <a:p>
              <a:r>
                <a:rPr lang="en-US" sz="1000" b="1" dirty="0" smtClean="0"/>
                <a:t> Life Cycle Models</a:t>
              </a:r>
              <a:endParaRPr lang="en-US" sz="1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27015" y="3352907"/>
              <a:ext cx="1438953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Software Process</a:t>
              </a:r>
            </a:p>
            <a:p>
              <a:r>
                <a:rPr lang="en-US" sz="1000" b="1" dirty="0" smtClean="0"/>
                <a:t>Adaptation</a:t>
              </a:r>
              <a:endParaRPr lang="en-US" sz="10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72532" y="3771547"/>
              <a:ext cx="1258741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Practical</a:t>
              </a:r>
            </a:p>
            <a:p>
              <a:r>
                <a:rPr lang="en-US" sz="1000" b="1" dirty="0" smtClean="0"/>
                <a:t>Considerations</a:t>
              </a:r>
              <a:endParaRPr lang="en-US" sz="1000" b="1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 rot="5400000">
              <a:off x="1374491" y="3161140"/>
              <a:ext cx="1641264" cy="24083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201340" y="2654007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183081" y="3131272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183081" y="3585296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183081" y="3993811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3851452" y="2519439"/>
              <a:ext cx="1592491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Software Process </a:t>
              </a:r>
            </a:p>
            <a:p>
              <a:r>
                <a:rPr lang="en-US" sz="1000" b="1" dirty="0" smtClean="0"/>
                <a:t>Assessment Models</a:t>
              </a:r>
              <a:endParaRPr lang="en-US" sz="10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34518" y="2891242"/>
              <a:ext cx="1698439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Software Process </a:t>
              </a:r>
            </a:p>
            <a:p>
              <a:r>
                <a:rPr lang="en-US" sz="1000" b="1" dirty="0" smtClean="0"/>
                <a:t>Assessment Methods</a:t>
              </a:r>
              <a:endParaRPr lang="en-US" sz="10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851452" y="3370556"/>
              <a:ext cx="1719103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Software Process </a:t>
              </a:r>
            </a:p>
            <a:p>
              <a:r>
                <a:rPr lang="en-US" sz="1000" b="1" dirty="0" smtClean="0"/>
                <a:t>Improvement Models</a:t>
              </a:r>
              <a:endParaRPr lang="en-US" sz="10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851452" y="3762978"/>
              <a:ext cx="2028119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Continuous and Staged </a:t>
              </a:r>
            </a:p>
            <a:p>
              <a:r>
                <a:rPr lang="en-US" sz="1000" b="1" dirty="0" smtClean="0"/>
                <a:t>Software Process Ratings</a:t>
              </a:r>
              <a:endParaRPr lang="en-US" sz="1000" b="1" dirty="0"/>
            </a:p>
          </p:txBody>
        </p:sp>
        <p:cxnSp>
          <p:nvCxnSpPr>
            <p:cNvPr id="20" name="Straight Connector 19"/>
            <p:cNvCxnSpPr/>
            <p:nvPr/>
          </p:nvCxnSpPr>
          <p:spPr>
            <a:xfrm rot="5400000">
              <a:off x="2916234" y="3221578"/>
              <a:ext cx="1554524" cy="5821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690584" y="2748684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699051" y="3129684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707518" y="3586884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690585" y="3996987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149832" y="1840382"/>
              <a:ext cx="5960534" cy="8466"/>
            </a:xfrm>
            <a:prstGeom prst="line">
              <a:avLst/>
            </a:prstGeom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4488735" y="1792613"/>
              <a:ext cx="78599" cy="1"/>
            </a:xfrm>
            <a:prstGeom prst="line">
              <a:avLst/>
            </a:prstGeom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>
              <a:off x="1087101" y="1912267"/>
              <a:ext cx="109379" cy="849"/>
            </a:xfrm>
            <a:prstGeom prst="line">
              <a:avLst/>
            </a:prstGeom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4465301" y="1886867"/>
              <a:ext cx="109379" cy="849"/>
            </a:xfrm>
            <a:prstGeom prst="line">
              <a:avLst/>
            </a:prstGeom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>
              <a:off x="2390967" y="1912267"/>
              <a:ext cx="109379" cy="849"/>
            </a:xfrm>
            <a:prstGeom prst="line">
              <a:avLst/>
            </a:prstGeom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7047634" y="1895334"/>
              <a:ext cx="109379" cy="849"/>
            </a:xfrm>
            <a:prstGeom prst="line">
              <a:avLst/>
            </a:prstGeom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6057035" y="1912268"/>
              <a:ext cx="109379" cy="849"/>
            </a:xfrm>
            <a:prstGeom prst="line">
              <a:avLst/>
            </a:prstGeom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5833255" y="2429577"/>
              <a:ext cx="1774845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Software Process and </a:t>
              </a:r>
            </a:p>
            <a:p>
              <a:r>
                <a:rPr lang="en-US" sz="1000" b="1" dirty="0" smtClean="0"/>
                <a:t>Product Measurement</a:t>
              </a:r>
              <a:endParaRPr lang="en-US" sz="10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869330" y="2819559"/>
              <a:ext cx="1915909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Quality of Measurement </a:t>
              </a:r>
            </a:p>
            <a:p>
              <a:r>
                <a:rPr lang="en-US" sz="1000" b="1" dirty="0" smtClean="0"/>
                <a:t>Results</a:t>
              </a:r>
              <a:endParaRPr lang="en-US" sz="1000" b="1" dirty="0"/>
            </a:p>
          </p:txBody>
        </p:sp>
        <p:cxnSp>
          <p:nvCxnSpPr>
            <p:cNvPr id="34" name="Straight Connector 33"/>
            <p:cNvCxnSpPr/>
            <p:nvPr/>
          </p:nvCxnSpPr>
          <p:spPr>
            <a:xfrm rot="16200000" flipH="1">
              <a:off x="4961595" y="3113705"/>
              <a:ext cx="1524956" cy="2645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5716929" y="2654007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5725396" y="3035007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733863" y="3458340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877797" y="3225919"/>
              <a:ext cx="1603136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Software</a:t>
              </a:r>
            </a:p>
            <a:p>
              <a:r>
                <a:rPr lang="en-US" sz="1000" b="1" dirty="0" smtClean="0"/>
                <a:t>Information Models</a:t>
              </a:r>
              <a:endParaRPr lang="en-US" sz="10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877797" y="3646674"/>
              <a:ext cx="2024675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Software Process </a:t>
              </a:r>
            </a:p>
            <a:p>
              <a:r>
                <a:rPr lang="en-US" sz="1000" b="1" dirty="0" smtClean="0"/>
                <a:t>Measurement Techniques</a:t>
              </a:r>
              <a:endParaRPr lang="en-US" sz="1000" b="1" dirty="0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5716929" y="3877506"/>
              <a:ext cx="143934" cy="158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2336808" y="2447226"/>
              <a:ext cx="1600193" cy="339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dirty="0" smtClean="0"/>
                <a:t>Categories of</a:t>
              </a:r>
            </a:p>
            <a:p>
              <a:r>
                <a:rPr lang="en-US" sz="1000" b="1" dirty="0" smtClean="0"/>
                <a:t>Software Processes</a:t>
              </a:r>
              <a:endParaRPr lang="en-US" sz="1000" b="1" dirty="0"/>
            </a:p>
          </p:txBody>
        </p:sp>
        <p:grpSp>
          <p:nvGrpSpPr>
            <p:cNvPr id="42" name="Group 60"/>
            <p:cNvGrpSpPr/>
            <p:nvPr/>
          </p:nvGrpSpPr>
          <p:grpSpPr>
            <a:xfrm>
              <a:off x="701315" y="2390809"/>
              <a:ext cx="1586064" cy="969945"/>
              <a:chOff x="565632" y="2352548"/>
              <a:chExt cx="1586064" cy="969945"/>
            </a:xfrm>
          </p:grpSpPr>
          <p:sp>
            <p:nvSpPr>
              <p:cNvPr id="43" name="TextBox 45"/>
              <p:cNvSpPr txBox="1"/>
              <p:nvPr/>
            </p:nvSpPr>
            <p:spPr>
              <a:xfrm>
                <a:off x="712743" y="2447226"/>
                <a:ext cx="1438953" cy="339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b="1" dirty="0" smtClean="0"/>
                  <a:t>Software Process </a:t>
                </a:r>
              </a:p>
              <a:p>
                <a:r>
                  <a:rPr lang="en-US" sz="1000" b="1" dirty="0" smtClean="0"/>
                  <a:t>Management</a:t>
                </a:r>
                <a:endParaRPr lang="en-US" sz="1000" b="1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12743" y="2852981"/>
                <a:ext cx="1274282" cy="4695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b="1" dirty="0" smtClean="0"/>
                  <a:t>Software Process </a:t>
                </a:r>
              </a:p>
              <a:p>
                <a:r>
                  <a:rPr lang="en-US" sz="1000" b="1" dirty="0" smtClean="0"/>
                  <a:t>Infrastructure</a:t>
                </a:r>
                <a:endParaRPr lang="en-US" sz="1000" b="1" dirty="0"/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 rot="16200000" flipH="1">
                <a:off x="202384" y="2717388"/>
                <a:ext cx="731265" cy="1586"/>
              </a:xfrm>
              <a:prstGeom prst="line">
                <a:avLst/>
              </a:prstGeom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rot="10800000">
                <a:off x="711154" y="3079050"/>
                <a:ext cx="1588" cy="158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568809" y="3082226"/>
                <a:ext cx="143934" cy="1588"/>
              </a:xfrm>
              <a:prstGeom prst="line">
                <a:avLst/>
              </a:prstGeom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565632" y="2643000"/>
                <a:ext cx="143934" cy="1588"/>
              </a:xfrm>
              <a:prstGeom prst="line">
                <a:avLst/>
              </a:prstGeom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</a:t>
            </a:r>
            <a:r>
              <a:rPr lang="en-US" dirty="0" smtClean="0"/>
              <a:t>Competency Models in Development by the IEEE 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ITCOMP: a competency model for information technology</a:t>
            </a:r>
          </a:p>
          <a:p>
            <a:r>
              <a:rPr lang="en-US" dirty="0" smtClean="0"/>
              <a:t>SSECM: a competency model for software systems engineering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/>
          <a:lstStyle/>
          <a:p>
            <a:r>
              <a:rPr lang="en-US" dirty="0" smtClean="0"/>
              <a:t>CS-PAB Guidelines for Competency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320800"/>
            <a:ext cx="8390466" cy="4521200"/>
          </a:xfrm>
        </p:spPr>
        <p:txBody>
          <a:bodyPr numCol="1"/>
          <a:lstStyle/>
          <a:p>
            <a:r>
              <a:rPr lang="en-US" dirty="0" smtClean="0"/>
              <a:t>A</a:t>
            </a:r>
            <a:r>
              <a:rPr lang="en-US" dirty="0" smtClean="0"/>
              <a:t> CS-PAB </a:t>
            </a:r>
            <a:r>
              <a:rPr lang="en-US" dirty="0" smtClean="0"/>
              <a:t>competency model should:</a:t>
            </a:r>
          </a:p>
          <a:p>
            <a:pPr lvl="1"/>
            <a:r>
              <a:rPr lang="en-US" dirty="0" smtClean="0"/>
              <a:t>be based on demonstrated need</a:t>
            </a:r>
          </a:p>
          <a:p>
            <a:pPr lvl="1"/>
            <a:r>
              <a:rPr lang="en-US" dirty="0" smtClean="0"/>
              <a:t>be grounded in reference materials</a:t>
            </a:r>
          </a:p>
          <a:p>
            <a:pPr lvl="1"/>
            <a:r>
              <a:rPr lang="en-US" dirty="0" smtClean="0"/>
              <a:t>specify skills at various levels of competency</a:t>
            </a:r>
          </a:p>
          <a:p>
            <a:pPr lvl="1"/>
            <a:r>
              <a:rPr lang="en-US" dirty="0" smtClean="0"/>
              <a:t>describe activities, not job roles</a:t>
            </a:r>
          </a:p>
          <a:p>
            <a:pPr lvl="1"/>
            <a:r>
              <a:rPr lang="en-US" dirty="0" smtClean="0"/>
              <a:t>include technical skills and affective skills</a:t>
            </a:r>
          </a:p>
          <a:p>
            <a:pPr lvl="1"/>
            <a:r>
              <a:rPr lang="en-US" dirty="0" smtClean="0"/>
              <a:t>include leadership skills but not management skills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1800" dirty="0" smtClean="0"/>
              <a:t>* CS-PAB is the Professional Activities Board of the IEEE Computer Society</a:t>
            </a:r>
          </a:p>
          <a:p>
            <a:endParaRPr lang="en-US" sz="20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CS-PAB Structure for Competency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000" y="1879600"/>
            <a:ext cx="6544733" cy="3031067"/>
          </a:xfrm>
        </p:spPr>
        <p:txBody>
          <a:bodyPr/>
          <a:lstStyle/>
          <a:p>
            <a:r>
              <a:rPr lang="en-US" dirty="0" smtClean="0"/>
              <a:t>CS-PAB competency models are structured as:</a:t>
            </a:r>
          </a:p>
          <a:p>
            <a:pPr lvl="1"/>
            <a:r>
              <a:rPr lang="en-US" dirty="0" smtClean="0"/>
              <a:t>skill areas</a:t>
            </a:r>
          </a:p>
          <a:p>
            <a:pPr lvl="2"/>
            <a:r>
              <a:rPr lang="en-US" dirty="0" smtClean="0"/>
              <a:t>skill levels</a:t>
            </a:r>
          </a:p>
          <a:p>
            <a:pPr lvl="3"/>
            <a:r>
              <a:rPr lang="en-US" sz="2400" dirty="0" smtClean="0"/>
              <a:t>skills</a:t>
            </a:r>
          </a:p>
          <a:p>
            <a:pPr lvl="4"/>
            <a:r>
              <a:rPr lang="en-US" sz="2400" dirty="0" smtClean="0"/>
              <a:t>activities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78001" y="4826001"/>
            <a:ext cx="5080000" cy="830997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Different individuals have different skill levels in different skill areas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PAB Competency Framework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670961" y="1534886"/>
            <a:ext cx="5654702" cy="4214508"/>
            <a:chOff x="1992694" y="1687286"/>
            <a:chExt cx="5654702" cy="4214508"/>
          </a:xfrm>
        </p:grpSpPr>
        <p:sp>
          <p:nvSpPr>
            <p:cNvPr id="5" name="Rectangle 4"/>
            <p:cNvSpPr/>
            <p:nvPr/>
          </p:nvSpPr>
          <p:spPr>
            <a:xfrm>
              <a:off x="1992694" y="1687286"/>
              <a:ext cx="5654702" cy="4214508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b="1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58179" y="5357921"/>
              <a:ext cx="3883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 smtClean="0"/>
                <a:t>Competency Framework</a:t>
              </a:r>
              <a:endParaRPr lang="en-US" b="1" dirty="0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992694" y="5304852"/>
              <a:ext cx="5654702" cy="2603"/>
            </a:xfrm>
            <a:prstGeom prst="line">
              <a:avLst/>
            </a:prstGeom>
            <a:ln w="63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197006" y="4853259"/>
              <a:ext cx="5114929" cy="369332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/>
                <a:t>a</a:t>
              </a:r>
              <a:r>
                <a:rPr lang="en-US" b="1" dirty="0" smtClean="0"/>
                <a:t>ffective attributes</a:t>
              </a:r>
              <a:endParaRPr lang="en-US" b="1" dirty="0"/>
            </a:p>
          </p:txBody>
        </p:sp>
        <p:sp>
          <p:nvSpPr>
            <p:cNvPr id="9" name="TextBox 8"/>
            <p:cNvSpPr txBox="1"/>
            <p:nvPr/>
          </p:nvSpPr>
          <p:spPr>
            <a:xfrm rot="16200000">
              <a:off x="1282104" y="3000930"/>
              <a:ext cx="3058326" cy="646331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 smtClean="0"/>
                <a:t>life cycle                 skills</a:t>
              </a:r>
              <a:endParaRPr lang="en-US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92690" y="2268318"/>
              <a:ext cx="15397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 smtClean="0"/>
                <a:t>. . . . . .</a:t>
              </a:r>
              <a:endParaRPr lang="en-US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05619" y="3736622"/>
              <a:ext cx="15397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 smtClean="0"/>
                <a:t>. . . . . .</a:t>
              </a:r>
              <a:endParaRPr lang="en-US" b="1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2112699" y="3009395"/>
              <a:ext cx="3041385" cy="646331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 smtClean="0"/>
                <a:t>life cycle                 skills</a:t>
              </a:r>
              <a:endParaRPr lang="en-US" b="1" dirty="0"/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4251299" y="3009395"/>
              <a:ext cx="3041386" cy="646331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 smtClean="0"/>
                <a:t>life cycle                 skills</a:t>
              </a:r>
              <a:endParaRPr lang="en-US" b="1" dirty="0"/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5175265" y="3009393"/>
              <a:ext cx="3041384" cy="646331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 smtClean="0"/>
                <a:t>life cycle                 skills</a:t>
              </a:r>
              <a:endParaRPr lang="en-US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70667" y="4250267"/>
              <a:ext cx="4758266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 smtClean="0"/>
                <a:t>crosscutting technical skills               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534" y="1557867"/>
            <a:ext cx="4800600" cy="4114800"/>
          </a:xfrm>
        </p:spPr>
        <p:txBody>
          <a:bodyPr/>
          <a:lstStyle/>
          <a:p>
            <a:r>
              <a:rPr lang="en-US" dirty="0" smtClean="0"/>
              <a:t>Elements of a profession</a:t>
            </a:r>
          </a:p>
          <a:p>
            <a:r>
              <a:rPr lang="en-US" dirty="0" err="1" smtClean="0"/>
              <a:t>BOKs</a:t>
            </a:r>
            <a:r>
              <a:rPr lang="en-US" dirty="0" smtClean="0"/>
              <a:t> and </a:t>
            </a:r>
            <a:r>
              <a:rPr lang="en-US" dirty="0" err="1" smtClean="0"/>
              <a:t>COMPs</a:t>
            </a:r>
            <a:endParaRPr lang="en-US" dirty="0" smtClean="0"/>
          </a:p>
          <a:p>
            <a:r>
              <a:rPr lang="en-US" dirty="0" smtClean="0"/>
              <a:t>Intended Audiences</a:t>
            </a:r>
          </a:p>
          <a:p>
            <a:r>
              <a:rPr lang="en-US" dirty="0" smtClean="0"/>
              <a:t>SEBOK</a:t>
            </a:r>
          </a:p>
          <a:p>
            <a:r>
              <a:rPr lang="en-US" dirty="0" smtClean="0"/>
              <a:t>SWEBOK</a:t>
            </a:r>
          </a:p>
          <a:p>
            <a:r>
              <a:rPr lang="en-US" dirty="0" smtClean="0"/>
              <a:t>SSECM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066" y="628953"/>
            <a:ext cx="7623758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Software Systems Engineering Life Cycle Skill Areas </a:t>
            </a:r>
            <a:r>
              <a:rPr lang="en-US" sz="2800" dirty="0" smtClean="0">
                <a:solidFill>
                  <a:srgbClr val="000000"/>
                </a:solidFill>
              </a:rPr>
              <a:t/>
            </a:r>
            <a:br>
              <a:rPr lang="en-US" sz="2800" dirty="0" smtClean="0">
                <a:solidFill>
                  <a:srgbClr val="000000"/>
                </a:solidFill>
              </a:rPr>
            </a:b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533" y="1913467"/>
            <a:ext cx="7200425" cy="3623733"/>
          </a:xfrm>
        </p:spPr>
        <p:txBody>
          <a:bodyPr>
            <a:noAutofit/>
          </a:bodyPr>
          <a:lstStyle/>
          <a:p>
            <a:r>
              <a:rPr lang="en-US" dirty="0" smtClean="0"/>
              <a:t>SSECM Systems Engineering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/>
              <a:t>Software Requirement </a:t>
            </a:r>
            <a:r>
              <a:rPr lang="en-US" dirty="0" smtClean="0"/>
              <a:t>Engineering 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/>
              <a:t>Software </a:t>
            </a:r>
            <a:r>
              <a:rPr lang="en-US" dirty="0" smtClean="0"/>
              <a:t>Design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/>
              <a:t>Software </a:t>
            </a:r>
            <a:r>
              <a:rPr lang="en-US" dirty="0" smtClean="0"/>
              <a:t>Construction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/>
              <a:t>Software</a:t>
            </a:r>
            <a:r>
              <a:rPr lang="en-US" dirty="0" smtClean="0"/>
              <a:t> Verification </a:t>
            </a:r>
            <a:r>
              <a:rPr lang="en-US" dirty="0"/>
              <a:t>and </a:t>
            </a:r>
            <a:r>
              <a:rPr lang="en-US" dirty="0" smtClean="0"/>
              <a:t>Validation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/>
              <a:t>Software</a:t>
            </a:r>
            <a:r>
              <a:rPr lang="en-US" dirty="0" smtClean="0"/>
              <a:t> Sustainability</a:t>
            </a:r>
            <a:endParaRPr lang="en-US" dirty="0" smtClean="0">
              <a:solidFill>
                <a:srgbClr val="0000FF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667" y="626005"/>
            <a:ext cx="7840133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Software Engineering Crosscutting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dirty="0" smtClean="0"/>
              <a:t>Skill Areas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5743" y="1836738"/>
            <a:ext cx="6723743" cy="420846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Engineering Models </a:t>
            </a:r>
            <a:r>
              <a:rPr lang="en-US" dirty="0"/>
              <a:t>and </a:t>
            </a:r>
            <a:r>
              <a:rPr lang="en-US" dirty="0" smtClean="0"/>
              <a:t>Methods</a:t>
            </a:r>
          </a:p>
          <a:p>
            <a:r>
              <a:rPr lang="en-US" dirty="0" smtClean="0"/>
              <a:t>Process Models &amp; Life Cycle Models </a:t>
            </a:r>
          </a:p>
          <a:p>
            <a:r>
              <a:rPr lang="en-US" dirty="0"/>
              <a:t>Security </a:t>
            </a:r>
            <a:r>
              <a:rPr lang="en-US" dirty="0" smtClean="0"/>
              <a:t>Engineering 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/>
              <a:t>Configuration Management</a:t>
            </a:r>
          </a:p>
          <a:p>
            <a:r>
              <a:rPr lang="en-US" dirty="0"/>
              <a:t>Quality Assurance and Quality </a:t>
            </a:r>
            <a:r>
              <a:rPr lang="en-US" dirty="0" smtClean="0"/>
              <a:t>Control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/>
              <a:t>Measurement and </a:t>
            </a:r>
            <a:r>
              <a:rPr lang="en-US" dirty="0" smtClean="0"/>
              <a:t>Improvement</a:t>
            </a:r>
          </a:p>
          <a:p>
            <a:pPr lvl="1"/>
            <a:r>
              <a:rPr lang="en-US" dirty="0" smtClean="0"/>
              <a:t>process and product</a:t>
            </a:r>
          </a:p>
          <a:p>
            <a:r>
              <a:rPr lang="en-US" dirty="0" smtClean="0"/>
              <a:t>Software Domain Engineering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database, algorithms, web, communications, interaction design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Affective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3803" y="1417638"/>
            <a:ext cx="4859867" cy="4188505"/>
          </a:xfrm>
        </p:spPr>
        <p:txBody>
          <a:bodyPr>
            <a:noAutofit/>
          </a:bodyPr>
          <a:lstStyle/>
          <a:p>
            <a:r>
              <a:rPr lang="en-US" dirty="0" smtClean="0"/>
              <a:t>Aptitude</a:t>
            </a:r>
          </a:p>
          <a:p>
            <a:r>
              <a:rPr lang="en-US" dirty="0" smtClean="0"/>
              <a:t>Initiative</a:t>
            </a:r>
          </a:p>
          <a:p>
            <a:r>
              <a:rPr lang="en-US" dirty="0" smtClean="0"/>
              <a:t>Enthusiasm</a:t>
            </a:r>
          </a:p>
          <a:p>
            <a:r>
              <a:rPr lang="en-US" dirty="0"/>
              <a:t>Work </a:t>
            </a:r>
            <a:r>
              <a:rPr lang="en-US" dirty="0" smtClean="0"/>
              <a:t>ethic</a:t>
            </a:r>
          </a:p>
          <a:p>
            <a:r>
              <a:rPr lang="en-US" dirty="0" smtClean="0"/>
              <a:t>Willingness</a:t>
            </a:r>
          </a:p>
          <a:p>
            <a:r>
              <a:rPr lang="en-US" dirty="0" smtClean="0"/>
              <a:t>Trustworthiness</a:t>
            </a:r>
          </a:p>
          <a:p>
            <a:r>
              <a:rPr lang="en-US" dirty="0" smtClean="0"/>
              <a:t>Communication skills </a:t>
            </a:r>
            <a:endParaRPr lang="en-US" dirty="0"/>
          </a:p>
          <a:p>
            <a:r>
              <a:rPr lang="en-US" dirty="0"/>
              <a:t>Team </a:t>
            </a:r>
            <a:r>
              <a:rPr lang="en-US" dirty="0" smtClean="0"/>
              <a:t>participation skills</a:t>
            </a:r>
          </a:p>
          <a:p>
            <a:r>
              <a:rPr lang="en-US" dirty="0" smtClean="0"/>
              <a:t>Technical leadership skills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The SSECM System Engineering Skill Area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999" y="1464733"/>
            <a:ext cx="6790268" cy="4614333"/>
          </a:xfrm>
        </p:spPr>
        <p:txBody>
          <a:bodyPr/>
          <a:lstStyle/>
          <a:p>
            <a:r>
              <a:rPr lang="en-US" dirty="0" smtClean="0"/>
              <a:t>System Life Cycle Models </a:t>
            </a:r>
          </a:p>
          <a:p>
            <a:r>
              <a:rPr lang="en-US" dirty="0" smtClean="0"/>
              <a:t>System Engineering Processes</a:t>
            </a:r>
          </a:p>
          <a:p>
            <a:r>
              <a:rPr lang="en-US" dirty="0" smtClean="0"/>
              <a:t>System Requirements Engineering 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 smtClean="0"/>
              <a:t>System Design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 smtClean="0"/>
              <a:t>Allocation and Flowdown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Component Engineering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/>
              <a:t>System Integration and Validation</a:t>
            </a:r>
          </a:p>
          <a:p>
            <a:r>
              <a:rPr lang="en-US" dirty="0" smtClean="0"/>
              <a:t>System </a:t>
            </a:r>
            <a:r>
              <a:rPr lang="en-US" dirty="0" smtClean="0"/>
              <a:t>Verification and</a:t>
            </a:r>
            <a:r>
              <a:rPr lang="en-US" dirty="0" smtClean="0"/>
              <a:t> Acceptance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 smtClean="0"/>
              <a:t>System Sustainability</a:t>
            </a:r>
          </a:p>
          <a:p>
            <a:r>
              <a:rPr lang="en-US" dirty="0" smtClean="0"/>
              <a:t>System Safety </a:t>
            </a:r>
            <a:r>
              <a:rPr lang="en-US" dirty="0" smtClean="0"/>
              <a:t>Engineering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44286"/>
            <a:ext cx="8144933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Example: Requirements Engineering SA Skills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0759" y="1756306"/>
            <a:ext cx="6003885" cy="32559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Requirements Process</a:t>
            </a:r>
          </a:p>
          <a:p>
            <a:r>
              <a:rPr lang="en-US" dirty="0" smtClean="0"/>
              <a:t>Requirements Elicitation</a:t>
            </a:r>
          </a:p>
          <a:p>
            <a:r>
              <a:rPr lang="en-US" dirty="0" smtClean="0"/>
              <a:t>Requirements Analysis</a:t>
            </a:r>
          </a:p>
          <a:p>
            <a:r>
              <a:rPr lang="en-US" dirty="0" smtClean="0"/>
              <a:t>Requirements Specification</a:t>
            </a:r>
          </a:p>
          <a:p>
            <a:r>
              <a:rPr lang="en-US" dirty="0" smtClean="0"/>
              <a:t>Requirements Verification and Validation</a:t>
            </a:r>
          </a:p>
          <a:p>
            <a:r>
              <a:rPr lang="en-US" dirty="0" smtClean="0"/>
              <a:t>Requirements Management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24934" y="291496"/>
          <a:ext cx="8229600" cy="606247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66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Skill Area:</a:t>
                      </a:r>
                      <a:r>
                        <a:rPr lang="en-US" sz="1400" dirty="0">
                          <a:solidFill>
                            <a:srgbClr val="FF0066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="1" dirty="0">
                          <a:latin typeface="Arial"/>
                          <a:ea typeface="Times New Roman"/>
                          <a:cs typeface="Times New Roman"/>
                        </a:rPr>
                        <a:t>Requirements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Arial"/>
                          <a:ea typeface="Times New Roman"/>
                          <a:cs typeface="Times New Roman"/>
                        </a:rPr>
                        <a:t>Engineering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FF0066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Skill levels</a:t>
                      </a:r>
                      <a:endParaRPr lang="en-US" sz="1400" b="1" dirty="0">
                        <a:solidFill>
                          <a:srgbClr val="FF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solidFill>
                            <a:srgbClr val="FF0066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Skill</a:t>
                      </a:r>
                      <a:endParaRPr lang="en-US" sz="1200" b="1" dirty="0">
                        <a:solidFill>
                          <a:srgbClr val="FF0066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L1 Technician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L2 Entry </a:t>
                      </a:r>
                      <a:r>
                        <a:rPr lang="en-US" sz="1400" b="1" dirty="0">
                          <a:latin typeface="Arial"/>
                          <a:ea typeface="Times New Roman"/>
                          <a:cs typeface="Times New Roman"/>
                        </a:rPr>
                        <a:t>Level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L3 Practitioner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L4 Technical </a:t>
                      </a:r>
                      <a:r>
                        <a:rPr lang="en-US" sz="1400" b="1" dirty="0">
                          <a:latin typeface="Arial"/>
                          <a:ea typeface="Times New Roman"/>
                          <a:cs typeface="Times New Roman"/>
                        </a:rPr>
                        <a:t>Leader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L5 Industry </a:t>
                      </a:r>
                      <a:r>
                        <a:rPr lang="en-US" sz="1400" b="1" dirty="0">
                          <a:latin typeface="Arial"/>
                          <a:ea typeface="Times New Roman"/>
                          <a:cs typeface="Times New Roman"/>
                        </a:rPr>
                        <a:t>Leader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latin typeface="Arial"/>
                          <a:ea typeface="Times New Roman"/>
                          <a:cs typeface="Times New Roman"/>
                        </a:rPr>
                        <a:t>Requirements process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1.  </a:t>
                      </a:r>
                      <a:r>
                        <a:rPr lang="en-US" sz="1200" dirty="0">
                          <a:solidFill>
                            <a:srgbClr val="00558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Follows </a:t>
                      </a: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and applies defined processes for requirements engineering with guidance (F)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1.  </a:t>
                      </a:r>
                      <a:r>
                        <a:rPr lang="en-US" sz="1200" dirty="0">
                          <a:solidFill>
                            <a:srgbClr val="00558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Assists </a:t>
                      </a: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requirements management through the use of appropriate tools (A)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2. Assists with traceability analysis (A)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en-US" sz="1200" dirty="0">
                          <a:solidFill>
                            <a:srgbClr val="00558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Implements </a:t>
                      </a: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requirement engineering plans for projects (P)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2. Applies elements of the selected requirements process  (P)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3. Supports impact analysis to determine effect of changes on schedule, budget, staffing, and technology (A)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4. Supervises traceability work activities (P/L)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en-US" sz="1200" dirty="0">
                          <a:solidFill>
                            <a:srgbClr val="00558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Prepares </a:t>
                      </a: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requirement engineering plans for projects (L)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2.  Selects elements of the requirements process from existing organizational assets (P/L)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3. Conducts impact analysis to determine effect of changes on schedule, budget, staffing, and technology (P/L)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4. Specifies traceability items, tools, and techniques (L)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en-US" sz="1200" dirty="0">
                          <a:solidFill>
                            <a:srgbClr val="00558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Creates </a:t>
                      </a: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new guidelines, templates, tools, and techniques for requirement engineering (M)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2.  Sets strategy and direction for the requirements process across projects and functional units of an organization (M)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3. Creates new ways to engage stakeholders, management team and developers in requirements work activities (M)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Times New Roman"/>
                          <a:cs typeface="Times New Roman"/>
                        </a:rPr>
                        <a:t>4. Analyzes traceability effectiveness and develops new methods and tools (M)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3171"/>
            <a:ext cx="86868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Some Key Words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759" y="1383772"/>
            <a:ext cx="6873374" cy="2341561"/>
          </a:xfrm>
        </p:spPr>
        <p:txBody>
          <a:bodyPr>
            <a:normAutofit/>
          </a:bodyPr>
          <a:lstStyle/>
          <a:p>
            <a:r>
              <a:rPr lang="en-US" dirty="0" smtClean="0"/>
              <a:t>Technician: follows defined processes</a:t>
            </a:r>
          </a:p>
          <a:p>
            <a:r>
              <a:rPr lang="en-US" dirty="0" smtClean="0"/>
              <a:t>Entry Level: assists</a:t>
            </a:r>
          </a:p>
          <a:p>
            <a:r>
              <a:rPr lang="en-US" dirty="0" smtClean="0"/>
              <a:t>Practitioner: assist, practice, lead</a:t>
            </a:r>
          </a:p>
          <a:p>
            <a:r>
              <a:rPr lang="en-US" dirty="0" smtClean="0"/>
              <a:t>Technical Leader: practice, lead</a:t>
            </a:r>
          </a:p>
          <a:p>
            <a:r>
              <a:rPr lang="en-US" dirty="0" smtClean="0"/>
              <a:t>Industry Leader: mastery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9130" y="4083931"/>
            <a:ext cx="8384603" cy="120032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An individual who is competent at a given competency level</a:t>
            </a:r>
          </a:p>
          <a:p>
            <a:r>
              <a:rPr lang="en-US" sz="2400" dirty="0" smtClean="0"/>
              <a:t> for an activity will be competent  to perform at all lower </a:t>
            </a:r>
          </a:p>
          <a:p>
            <a:r>
              <a:rPr lang="en-US" sz="2400" dirty="0" smtClean="0"/>
              <a:t>levels for that activity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3200" b="1" dirty="0" smtClean="0"/>
              <a:t>Questions?</a:t>
            </a:r>
            <a:endParaRPr lang="en-US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262467" y="465667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6699"/>
                </a:solidFill>
                <a:latin typeface="+mn-lt"/>
              </a:rPr>
              <a:t>Elements of a Mature Computing Profession</a:t>
            </a:r>
            <a:endParaRPr lang="en-US" b="1" dirty="0">
              <a:solidFill>
                <a:srgbClr val="006699"/>
              </a:solidFill>
              <a:latin typeface="+mn-lt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422401" y="1600199"/>
            <a:ext cx="5639594" cy="3699935"/>
            <a:chOff x="1473200" y="1464732"/>
            <a:chExt cx="5639594" cy="3699935"/>
          </a:xfrm>
        </p:grpSpPr>
        <p:grpSp>
          <p:nvGrpSpPr>
            <p:cNvPr id="3" name="Group 85"/>
            <p:cNvGrpSpPr/>
            <p:nvPr/>
          </p:nvGrpSpPr>
          <p:grpSpPr>
            <a:xfrm>
              <a:off x="4148667" y="4097867"/>
              <a:ext cx="1295400" cy="1066800"/>
              <a:chOff x="6934200" y="2819400"/>
              <a:chExt cx="1295400" cy="1066800"/>
            </a:xfrm>
          </p:grpSpPr>
          <p:sp>
            <p:nvSpPr>
              <p:cNvPr id="39" name="Rounded Rectangle 38"/>
              <p:cNvSpPr/>
              <p:nvPr/>
            </p:nvSpPr>
            <p:spPr bwMode="auto">
              <a:xfrm>
                <a:off x="6934200" y="2819400"/>
                <a:ext cx="1295400" cy="1066800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8" charset="0"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 bwMode="auto">
              <a:xfrm>
                <a:off x="7010400" y="2971800"/>
                <a:ext cx="1066800" cy="3048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Certification</a:t>
                </a:r>
                <a:endParaRPr kumimoji="0" 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 bwMode="auto">
              <a:xfrm>
                <a:off x="7010400" y="3429000"/>
                <a:ext cx="1066800" cy="3048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Licensing</a:t>
                </a:r>
                <a:endParaRPr kumimoji="0" 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</p:grpSp>
        <p:grpSp>
          <p:nvGrpSpPr>
            <p:cNvPr id="4" name="Group 120"/>
            <p:cNvGrpSpPr/>
            <p:nvPr/>
          </p:nvGrpSpPr>
          <p:grpSpPr>
            <a:xfrm rot="5400000">
              <a:off x="4242197" y="1608270"/>
              <a:ext cx="457200" cy="4267994"/>
              <a:chOff x="6553994" y="1218406"/>
              <a:chExt cx="457200" cy="4267994"/>
            </a:xfrm>
          </p:grpSpPr>
          <p:cxnSp>
            <p:nvCxnSpPr>
              <p:cNvPr id="65" name="Straight Connector 64"/>
              <p:cNvCxnSpPr/>
              <p:nvPr/>
            </p:nvCxnSpPr>
            <p:spPr bwMode="auto">
              <a:xfrm rot="5400000">
                <a:off x="4649788" y="3352006"/>
                <a:ext cx="4267200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3" name="Straight Arrow Connector 82"/>
              <p:cNvCxnSpPr/>
              <p:nvPr/>
            </p:nvCxnSpPr>
            <p:spPr bwMode="auto">
              <a:xfrm>
                <a:off x="6782594" y="3047206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97" name="Straight Connector 96"/>
              <p:cNvCxnSpPr/>
              <p:nvPr/>
            </p:nvCxnSpPr>
            <p:spPr bwMode="auto">
              <a:xfrm rot="10800000" flipV="1">
                <a:off x="6553994" y="1218406"/>
                <a:ext cx="228600" cy="79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2" name="Straight Connector 81"/>
              <p:cNvCxnSpPr/>
              <p:nvPr/>
            </p:nvCxnSpPr>
            <p:spPr bwMode="auto">
              <a:xfrm rot="10800000">
                <a:off x="6553994" y="5486400"/>
                <a:ext cx="228600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7" name="Group 36"/>
            <p:cNvGrpSpPr/>
            <p:nvPr/>
          </p:nvGrpSpPr>
          <p:grpSpPr>
            <a:xfrm>
              <a:off x="3683794" y="1464733"/>
              <a:ext cx="1295400" cy="1854200"/>
              <a:chOff x="3683794" y="1464733"/>
              <a:chExt cx="1295400" cy="1854200"/>
            </a:xfrm>
          </p:grpSpPr>
          <p:sp>
            <p:nvSpPr>
              <p:cNvPr id="28" name="Rounded Rectangle 27"/>
              <p:cNvSpPr/>
              <p:nvPr/>
            </p:nvSpPr>
            <p:spPr bwMode="auto">
              <a:xfrm>
                <a:off x="3683794" y="1464733"/>
                <a:ext cx="1295400" cy="1854200"/>
              </a:xfrm>
              <a:prstGeom prst="round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8" charset="0"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 bwMode="auto">
              <a:xfrm>
                <a:off x="3759994" y="1617133"/>
                <a:ext cx="1066800" cy="3937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Body of Knowledge</a:t>
                </a:r>
                <a:endParaRPr lang="en-US" sz="1000" b="1" dirty="0">
                  <a:solidFill>
                    <a:schemeClr val="tx1"/>
                  </a:solidFill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 bwMode="auto">
              <a:xfrm>
                <a:off x="3759994" y="2150533"/>
                <a:ext cx="1066800" cy="3937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Curriculum</a:t>
                </a: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Guidelines</a:t>
                </a:r>
                <a:endParaRPr kumimoji="0" 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 bwMode="auto">
              <a:xfrm>
                <a:off x="3759993" y="2726267"/>
                <a:ext cx="1150673" cy="423334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Accreditation Criteria</a:t>
                </a:r>
                <a:endParaRPr kumimoji="0" 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5588794" y="1464732"/>
              <a:ext cx="1524000" cy="1227668"/>
              <a:chOff x="5588794" y="1464732"/>
              <a:chExt cx="1524000" cy="1227668"/>
            </a:xfrm>
          </p:grpSpPr>
          <p:sp>
            <p:nvSpPr>
              <p:cNvPr id="14" name="Rounded Rectangle 13"/>
              <p:cNvSpPr/>
              <p:nvPr/>
            </p:nvSpPr>
            <p:spPr bwMode="auto">
              <a:xfrm>
                <a:off x="5588794" y="1464732"/>
                <a:ext cx="1524000" cy="1227668"/>
              </a:xfrm>
              <a:prstGeom prst="round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8" charset="0"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 bwMode="auto">
              <a:xfrm>
                <a:off x="5817394" y="1617133"/>
                <a:ext cx="1066800" cy="4318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Competency Definitions</a:t>
                </a:r>
                <a:endParaRPr kumimoji="0" 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 bwMode="auto">
              <a:xfrm>
                <a:off x="5758127" y="2082799"/>
                <a:ext cx="1219200" cy="524934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Skill Areas,</a:t>
                </a: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ea typeface="ＭＳ Ｐゴシック" pitchFamily="28" charset="-128"/>
                    <a:cs typeface="ＭＳ Ｐゴシック" pitchFamily="28" charset="-128"/>
                  </a:rPr>
                  <a:t>Skills &amp; Activities</a:t>
                </a:r>
                <a:endParaRPr kumimoji="0" 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1473200" y="1464733"/>
              <a:ext cx="1600200" cy="1752600"/>
              <a:chOff x="1473200" y="1464733"/>
              <a:chExt cx="1600200" cy="1752600"/>
            </a:xfrm>
          </p:grpSpPr>
          <p:sp>
            <p:nvSpPr>
              <p:cNvPr id="23" name="Rounded Rectangle 22"/>
              <p:cNvSpPr/>
              <p:nvPr/>
            </p:nvSpPr>
            <p:spPr bwMode="auto">
              <a:xfrm>
                <a:off x="1473200" y="1464733"/>
                <a:ext cx="1600200" cy="1752600"/>
              </a:xfrm>
              <a:prstGeom prst="round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8" charset="0"/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 bwMode="auto">
              <a:xfrm>
                <a:off x="1625600" y="1617133"/>
                <a:ext cx="1295400" cy="4572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Professional Society</a:t>
                </a:r>
                <a:endParaRPr lang="en-US" sz="1000" b="1" dirty="0">
                  <a:solidFill>
                    <a:schemeClr val="tx1"/>
                  </a:solidFill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 bwMode="auto">
              <a:xfrm>
                <a:off x="1625600" y="2683933"/>
                <a:ext cx="1295400" cy="3048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Code of Ethics</a:t>
                </a:r>
                <a:endParaRPr lang="en-US" sz="1000" b="1" dirty="0">
                  <a:solidFill>
                    <a:schemeClr val="tx1"/>
                  </a:solidFill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  <p:sp>
            <p:nvSpPr>
              <p:cNvPr id="112" name="Rectangle 111"/>
              <p:cNvSpPr/>
              <p:nvPr/>
            </p:nvSpPr>
            <p:spPr bwMode="auto">
              <a:xfrm>
                <a:off x="1625600" y="2150533"/>
                <a:ext cx="1295400" cy="4572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hangingPunct="0"/>
                <a:r>
                  <a:rPr lang="en-US" sz="1000" b="1" dirty="0" smtClean="0">
                    <a:solidFill>
                      <a:schemeClr val="tx1"/>
                    </a:solidFill>
                    <a:ea typeface="ＭＳ Ｐゴシック" pitchFamily="28" charset="-128"/>
                    <a:cs typeface="ＭＳ Ｐゴシック" pitchFamily="28" charset="-128"/>
                  </a:rPr>
                  <a:t>Professional Practices</a:t>
                </a:r>
                <a:endParaRPr lang="en-US" sz="1000" b="1" dirty="0">
                  <a:solidFill>
                    <a:schemeClr val="tx1"/>
                  </a:solidFill>
                  <a:ea typeface="ＭＳ Ｐゴシック" pitchFamily="28" charset="-128"/>
                  <a:cs typeface="ＭＳ Ｐゴシック" pitchFamily="28" charset="-128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33" y="609600"/>
            <a:ext cx="8458200" cy="1143000"/>
          </a:xfrm>
        </p:spPr>
        <p:txBody>
          <a:bodyPr/>
          <a:lstStyle/>
          <a:p>
            <a:r>
              <a:rPr lang="en-US" dirty="0" smtClean="0"/>
              <a:t>Intended Audiences for BOKS and </a:t>
            </a:r>
            <a:r>
              <a:rPr lang="en-US" dirty="0" err="1" smtClean="0"/>
              <a:t>COMPs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862666"/>
            <a:ext cx="7772400" cy="2573867"/>
          </a:xfrm>
        </p:spPr>
        <p:txBody>
          <a:bodyPr/>
          <a:lstStyle/>
          <a:p>
            <a:r>
              <a:rPr lang="en-US" dirty="0" smtClean="0"/>
              <a:t>Computing practitioners</a:t>
            </a:r>
          </a:p>
          <a:p>
            <a:r>
              <a:rPr lang="en-US" dirty="0" smtClean="0"/>
              <a:t>Managers of computing practitioners</a:t>
            </a:r>
          </a:p>
          <a:p>
            <a:r>
              <a:rPr lang="en-US" dirty="0" smtClean="0"/>
              <a:t>Work force planners</a:t>
            </a:r>
          </a:p>
          <a:p>
            <a:r>
              <a:rPr lang="en-US" dirty="0" smtClean="0"/>
              <a:t>Curriculum developers</a:t>
            </a:r>
            <a:endParaRPr lang="en-US" dirty="0" smtClean="0"/>
          </a:p>
          <a:p>
            <a:r>
              <a:rPr lang="en-US" dirty="0" smtClean="0"/>
              <a:t>Education and Training </a:t>
            </a:r>
            <a:r>
              <a:rPr lang="en-US" dirty="0" smtClean="0"/>
              <a:t>providers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Intended Audiences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867" y="1625600"/>
            <a:ext cx="7772400" cy="4114800"/>
          </a:xfrm>
        </p:spPr>
        <p:txBody>
          <a:bodyPr/>
          <a:lstStyle/>
          <a:p>
            <a:r>
              <a:rPr lang="en-US" i="1" dirty="0" smtClean="0"/>
              <a:t>IEEE Computer Society: </a:t>
            </a:r>
            <a:r>
              <a:rPr lang="en-US" dirty="0" smtClean="0"/>
              <a:t>to provide a basis for training programs and authoritative credentials, and credibility for the computing professions</a:t>
            </a:r>
          </a:p>
          <a:p>
            <a:r>
              <a:rPr lang="en-US" i="1" dirty="0" smtClean="0"/>
              <a:t>Regulatory agencies:</a:t>
            </a:r>
            <a:r>
              <a:rPr lang="en-US" dirty="0" smtClean="0"/>
              <a:t> to provide guidance for establishing regulations that impact the health, safety, and welfare of the general population</a:t>
            </a:r>
          </a:p>
          <a:p>
            <a:r>
              <a:rPr lang="en-US" i="1" dirty="0" smtClean="0"/>
              <a:t>Legislative and legal bodies:</a:t>
            </a:r>
            <a:r>
              <a:rPr lang="en-US" dirty="0" smtClean="0"/>
              <a:t> to provide guidance for licensing criteria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Intended Audiences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133" y="1761067"/>
            <a:ext cx="7772400" cy="4114800"/>
          </a:xfrm>
        </p:spPr>
        <p:txBody>
          <a:bodyPr/>
          <a:lstStyle/>
          <a:p>
            <a:r>
              <a:rPr lang="en-US" i="1" dirty="0" smtClean="0"/>
              <a:t>Other professional societies:</a:t>
            </a:r>
            <a:r>
              <a:rPr lang="en-US" dirty="0" smtClean="0"/>
              <a:t> to determine common interests, overlaps, and boundaries</a:t>
            </a:r>
          </a:p>
          <a:p>
            <a:pPr lvl="1"/>
            <a:r>
              <a:rPr lang="en-US" dirty="0" smtClean="0"/>
              <a:t>e.g., INCOSE and PMI </a:t>
            </a:r>
          </a:p>
          <a:p>
            <a:r>
              <a:rPr lang="en-US" i="1" dirty="0" smtClean="0"/>
              <a:t>Society at large:</a:t>
            </a:r>
            <a:r>
              <a:rPr lang="en-US" dirty="0" smtClean="0"/>
              <a:t> to increase the number of competent computing professionals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Curriculum and Curriculum Guideline Designers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an aid in developing curricula and curriculum guidelines</a:t>
            </a:r>
          </a:p>
          <a:p>
            <a:r>
              <a:rPr lang="en-US" dirty="0" smtClean="0"/>
              <a:t>As an aid in evaluating and revising curricula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BOKS and COMPS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467" y="1405467"/>
            <a:ext cx="7772400" cy="4301066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i="1" dirty="0" smtClean="0"/>
              <a:t>body of knowledge </a:t>
            </a:r>
            <a:r>
              <a:rPr lang="en-US" dirty="0" smtClean="0"/>
              <a:t>is the set of concepts, terminology, and subject matter that characterizes a profession</a:t>
            </a:r>
          </a:p>
          <a:p>
            <a:pPr lvl="1"/>
            <a:r>
              <a:rPr lang="en-US" dirty="0" smtClean="0"/>
              <a:t>curricula, textbooks, journals, standards</a:t>
            </a:r>
          </a:p>
          <a:p>
            <a:r>
              <a:rPr lang="en-US" i="1" dirty="0" smtClean="0"/>
              <a:t>Competency</a:t>
            </a:r>
            <a:r>
              <a:rPr lang="en-US" dirty="0" smtClean="0"/>
              <a:t> is the ability of an individual to perform an activity efficiently and effectively</a:t>
            </a:r>
          </a:p>
          <a:p>
            <a:pPr lvl="1"/>
            <a:r>
              <a:rPr lang="en-US" dirty="0" smtClean="0"/>
              <a:t>activities can be performed at different skill levels</a:t>
            </a:r>
          </a:p>
          <a:p>
            <a:r>
              <a:rPr lang="en-US" dirty="0" smtClean="0"/>
              <a:t>Knowledge is what one knows</a:t>
            </a:r>
          </a:p>
          <a:p>
            <a:r>
              <a:rPr lang="en-US" dirty="0" smtClean="0"/>
              <a:t>Skill is what one can 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BOK Guides and COMP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334" y="1625600"/>
            <a:ext cx="7772400" cy="4114800"/>
          </a:xfrm>
        </p:spPr>
        <p:txBody>
          <a:bodyPr/>
          <a:lstStyle/>
          <a:p>
            <a:r>
              <a:rPr lang="en-US" dirty="0" smtClean="0"/>
              <a:t>A documented BOK is a </a:t>
            </a:r>
            <a:r>
              <a:rPr lang="en-US" i="1" dirty="0" smtClean="0"/>
              <a:t>Guide </a:t>
            </a:r>
            <a:r>
              <a:rPr lang="en-US" dirty="0" smtClean="0"/>
              <a:t>to a body of knowledge</a:t>
            </a:r>
          </a:p>
          <a:p>
            <a:pPr lvl="1"/>
            <a:r>
              <a:rPr lang="en-US" dirty="0" smtClean="0"/>
              <a:t>it is not the entire body of knowledge</a:t>
            </a:r>
          </a:p>
          <a:p>
            <a:r>
              <a:rPr lang="en-US" dirty="0" smtClean="0"/>
              <a:t>A competency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i="1" dirty="0" smtClean="0"/>
              <a:t>odel </a:t>
            </a:r>
            <a:r>
              <a:rPr lang="en-US" dirty="0" smtClean="0"/>
              <a:t>is a characterization of commonly</a:t>
            </a:r>
            <a:r>
              <a:rPr lang="en-US" dirty="0" smtClean="0"/>
              <a:t> applied competencies </a:t>
            </a:r>
            <a:r>
              <a:rPr lang="en-US" dirty="0" smtClean="0"/>
              <a:t>within a profession</a:t>
            </a:r>
          </a:p>
          <a:p>
            <a:pPr lvl="1"/>
            <a:r>
              <a:rPr lang="en-US" dirty="0" smtClean="0"/>
              <a:t>it is not the entire set of competencies for every conceivable situation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B608BA-0F98-4676-8FAE-205AF84477E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OFFISYNC_SLIDE_GUID" val="b2278bca-eca9-4efc-adcd-884b8a7b098b"/>
</p:tagLst>
</file>

<file path=ppt/theme/theme1.xml><?xml version="1.0" encoding="utf-8"?>
<a:theme xmlns:a="http://schemas.openxmlformats.org/drawingml/2006/main" name="ieee_corporate_template_1">
  <a:themeElements>
    <a:clrScheme name="Custom 3">
      <a:dk1>
        <a:srgbClr val="000000"/>
      </a:dk1>
      <a:lt1>
        <a:srgbClr val="FFFFFF"/>
      </a:lt1>
      <a:dk2>
        <a:srgbClr val="005582"/>
      </a:dk2>
      <a:lt2>
        <a:srgbClr val="808080"/>
      </a:lt2>
      <a:accent1>
        <a:srgbClr val="DC5D26"/>
      </a:accent1>
      <a:accent2>
        <a:srgbClr val="52A93A"/>
      </a:accent2>
      <a:accent3>
        <a:srgbClr val="FFFFFF"/>
      </a:accent3>
      <a:accent4>
        <a:srgbClr val="000000"/>
      </a:accent4>
      <a:accent5>
        <a:srgbClr val="6C0521"/>
      </a:accent5>
      <a:accent6>
        <a:srgbClr val="477E27"/>
      </a:accent6>
      <a:hlink>
        <a:srgbClr val="0080FF"/>
      </a:hlink>
      <a:folHlink>
        <a:srgbClr val="481861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28" charset="0"/>
            <a:ea typeface="ＭＳ Ｐゴシック" pitchFamily="28" charset="-128"/>
            <a:cs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28" charset="0"/>
            <a:ea typeface="ＭＳ Ｐゴシック" pitchFamily="28" charset="-128"/>
            <a:cs typeface="ＭＳ Ｐゴシック" pitchFamily="28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FFFFFF"/>
        </a:lt1>
        <a:dk2>
          <a:srgbClr val="0F3D88"/>
        </a:dk2>
        <a:lt2>
          <a:srgbClr val="808080"/>
        </a:lt2>
        <a:accent1>
          <a:srgbClr val="FF8000"/>
        </a:accent1>
        <a:accent2>
          <a:srgbClr val="59B308"/>
        </a:accent2>
        <a:accent3>
          <a:srgbClr val="FFFFFF"/>
        </a:accent3>
        <a:accent4>
          <a:srgbClr val="000000"/>
        </a:accent4>
        <a:accent5>
          <a:srgbClr val="FFC0AA"/>
        </a:accent5>
        <a:accent6>
          <a:srgbClr val="50A206"/>
        </a:accent6>
        <a:hlink>
          <a:srgbClr val="008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EEE_customSlides">
  <a:themeElements>
    <a:clrScheme name="Custom 3">
      <a:dk1>
        <a:srgbClr val="000000"/>
      </a:dk1>
      <a:lt1>
        <a:srgbClr val="FFFFFF"/>
      </a:lt1>
      <a:dk2>
        <a:srgbClr val="005582"/>
      </a:dk2>
      <a:lt2>
        <a:srgbClr val="808080"/>
      </a:lt2>
      <a:accent1>
        <a:srgbClr val="DC5D26"/>
      </a:accent1>
      <a:accent2>
        <a:srgbClr val="52A93A"/>
      </a:accent2>
      <a:accent3>
        <a:srgbClr val="FFFFFF"/>
      </a:accent3>
      <a:accent4>
        <a:srgbClr val="000000"/>
      </a:accent4>
      <a:accent5>
        <a:srgbClr val="6C0521"/>
      </a:accent5>
      <a:accent6>
        <a:srgbClr val="477E27"/>
      </a:accent6>
      <a:hlink>
        <a:srgbClr val="0080FF"/>
      </a:hlink>
      <a:folHlink>
        <a:srgbClr val="481861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28" charset="0"/>
            <a:ea typeface="ＭＳ Ｐゴシック" pitchFamily="28" charset="-128"/>
            <a:cs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28" charset="0"/>
            <a:ea typeface="ＭＳ Ｐゴシック" pitchFamily="28" charset="-128"/>
            <a:cs typeface="ＭＳ Ｐゴシック" pitchFamily="28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FFFFFF"/>
        </a:lt1>
        <a:dk2>
          <a:srgbClr val="0F3D88"/>
        </a:dk2>
        <a:lt2>
          <a:srgbClr val="808080"/>
        </a:lt2>
        <a:accent1>
          <a:srgbClr val="FF8000"/>
        </a:accent1>
        <a:accent2>
          <a:srgbClr val="59B308"/>
        </a:accent2>
        <a:accent3>
          <a:srgbClr val="FFFFFF"/>
        </a:accent3>
        <a:accent4>
          <a:srgbClr val="000000"/>
        </a:accent4>
        <a:accent5>
          <a:srgbClr val="FFC0AA"/>
        </a:accent5>
        <a:accent6>
          <a:srgbClr val="50A206"/>
        </a:accent6>
        <a:hlink>
          <a:srgbClr val="008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ieee_corporate_template_1</Template>
  <TotalTime>6670</TotalTime>
  <Words>1245</Words>
  <Application>Microsoft Macintosh PowerPoint</Application>
  <PresentationFormat>On-screen Show (4:3)</PresentationFormat>
  <Paragraphs>268</Paragraphs>
  <Slides>27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ieee_corporate_template_1</vt:lpstr>
      <vt:lpstr>IEEE_customSlides</vt:lpstr>
      <vt:lpstr>Bodies of Knowledge and Competency Models for Software Engineering in Support of Graduate SE Curricula</vt:lpstr>
      <vt:lpstr>Outline</vt:lpstr>
      <vt:lpstr>Slide 3</vt:lpstr>
      <vt:lpstr>Intended Audiences for BOKS and COMPs</vt:lpstr>
      <vt:lpstr>Intended Audiences (2)</vt:lpstr>
      <vt:lpstr>Intended Audiences (3)</vt:lpstr>
      <vt:lpstr>For Curriculum and Curriculum Guideline Designers</vt:lpstr>
      <vt:lpstr>BOKS and COMPS</vt:lpstr>
      <vt:lpstr>BOK Guides and COMP Models</vt:lpstr>
      <vt:lpstr>Two BOKS</vt:lpstr>
      <vt:lpstr>SEBOK</vt:lpstr>
      <vt:lpstr>SEBOK Parts</vt:lpstr>
      <vt:lpstr>SWEBOK V3 Knowledge Areas (1)</vt:lpstr>
      <vt:lpstr>SWEBOK V3 Knowledge Areas (2)</vt:lpstr>
      <vt:lpstr>SWEBOK V3 Software Engineering Process KA – Breakdown of Topics</vt:lpstr>
      <vt:lpstr>Two Competency Models in Development by the IEEE CS</vt:lpstr>
      <vt:lpstr>CS-PAB Guidelines for Competency Models</vt:lpstr>
      <vt:lpstr>CS-PAB Structure for Competency Models</vt:lpstr>
      <vt:lpstr>PAB Competency Framework</vt:lpstr>
      <vt:lpstr>Software Systems Engineering Life Cycle Skill Areas  </vt:lpstr>
      <vt:lpstr>Software Engineering Crosscutting Skill Areas </vt:lpstr>
      <vt:lpstr>Affective Attributes</vt:lpstr>
      <vt:lpstr>The SSECM System Engineering Skill Area </vt:lpstr>
      <vt:lpstr>Example: Requirements Engineering SA Skills</vt:lpstr>
      <vt:lpstr>Slide 25</vt:lpstr>
      <vt:lpstr>Some Key Words</vt:lpstr>
      <vt:lpstr>Slide 27</vt:lpstr>
    </vt:vector>
  </TitlesOfParts>
  <Company>IEEE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sstrock</dc:creator>
  <cp:lastModifiedBy>Richard Fairley</cp:lastModifiedBy>
  <cp:revision>203</cp:revision>
  <dcterms:created xsi:type="dcterms:W3CDTF">2013-05-14T18:32:07Z</dcterms:created>
  <dcterms:modified xsi:type="dcterms:W3CDTF">2013-05-15T16:23:37Z</dcterms:modified>
</cp:coreProperties>
</file>