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doc" ContentType="application/msword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charts/chart18.xml" ContentType="application/vnd.openxmlformats-officedocument.drawingml.chart+xml"/>
  <Override PartName="/ppt/charts/chart19.xml" ContentType="application/vnd.openxmlformats-officedocument.drawingml.chart+xml"/>
  <Override PartName="/ppt/charts/chart20.xml" ContentType="application/vnd.openxmlformats-officedocument.drawingml.chart+xml"/>
  <Override PartName="/ppt/charts/chart21.xml" ContentType="application/vnd.openxmlformats-officedocument.drawingml.chart+xml"/>
  <Override PartName="/ppt/charts/chart22.xml" ContentType="application/vnd.openxmlformats-officedocument.drawingml.chart+xml"/>
  <Override PartName="/ppt/charts/chart23.xml" ContentType="application/vnd.openxmlformats-officedocument.drawingml.chart+xml"/>
  <Override PartName="/ppt/charts/chart24.xml" ContentType="application/vnd.openxmlformats-officedocument.drawingml.chart+xml"/>
  <Override PartName="/ppt/charts/chart25.xml" ContentType="application/vnd.openxmlformats-officedocument.drawingml.chart+xml"/>
  <Override PartName="/ppt/charts/chart26.xml" ContentType="application/vnd.openxmlformats-officedocument.drawingml.chart+xml"/>
  <Override PartName="/ppt/charts/chart27.xml" ContentType="application/vnd.openxmlformats-officedocument.drawingml.chart+xml"/>
  <Override PartName="/ppt/charts/chart28.xml" ContentType="application/vnd.openxmlformats-officedocument.drawingml.chart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8"/>
  </p:notesMasterIdLst>
  <p:handoutMasterIdLst>
    <p:handoutMasterId r:id="rId19"/>
  </p:handoutMasterIdLst>
  <p:sldIdLst>
    <p:sldId id="259" r:id="rId2"/>
    <p:sldId id="333" r:id="rId3"/>
    <p:sldId id="338" r:id="rId4"/>
    <p:sldId id="339" r:id="rId5"/>
    <p:sldId id="336" r:id="rId6"/>
    <p:sldId id="321" r:id="rId7"/>
    <p:sldId id="341" r:id="rId8"/>
    <p:sldId id="323" r:id="rId9"/>
    <p:sldId id="324" r:id="rId10"/>
    <p:sldId id="325" r:id="rId11"/>
    <p:sldId id="326" r:id="rId12"/>
    <p:sldId id="327" r:id="rId13"/>
    <p:sldId id="328" r:id="rId14"/>
    <p:sldId id="329" r:id="rId15"/>
    <p:sldId id="330" r:id="rId16"/>
    <p:sldId id="302" r:id="rId17"/>
  </p:sldIdLst>
  <p:sldSz cx="9144000" cy="6858000" type="screen4x3"/>
  <p:notesSz cx="7026275" cy="931227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sz="2400" b="1"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sz="2400" b="1"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sz="2400" b="1"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sz="2400" b="1"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99"/>
    <a:srgbClr val="00CC99"/>
    <a:srgbClr val="006699"/>
    <a:srgbClr val="CCFFCC"/>
    <a:srgbClr val="0000FF"/>
    <a:srgbClr val="CCFFFF"/>
    <a:srgbClr val="99FFCC"/>
    <a:srgbClr val="6699FF"/>
    <a:srgbClr val="0099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94831" autoAdjust="0"/>
  </p:normalViewPr>
  <p:slideViewPr>
    <p:cSldViewPr snapToGrid="0">
      <p:cViewPr varScale="1">
        <p:scale>
          <a:sx n="71" d="100"/>
          <a:sy n="71" d="100"/>
        </p:scale>
        <p:origin x="-461" y="-8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Henry\Stevens\Work\AP-SWE%20curriculum\SWE-Programs\ANALYSIS\%233%20-%20Nov%2007%20-%20Analysis%20meeting\Competency-Plots.xls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D:\Henry\Stevens\Work\AP-SWE%20curriculum\SWE-Programs\ANALYSIS\%233%20-%20Nov%2007%20-%20Analysis%20meeting\Competency-Plots.xls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Henry\Stevens\Work\AP-SWE%20curriculum\SWE-Programs\ANALYSIS\%233%20-%20Nov%2007%20-%20Analysis%20meeting\Competency-Plots.xls" TargetMode="Externa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Henry\Stevens\Work\AP-SWE%20curriculum\SWE-Programs\ANALYSIS\%233%20-%20Nov%2007%20-%20Analysis%20meeting\Competency-Plots.xls" TargetMode="Externa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oleObject" Target="file:///D:\Henry\Stevens\Work\AP-SWE%20curriculum\SWE-Programs\ANALYSIS\%233%20-%20Nov%2007%20-%20Analysis%20meeting\Competency-Plots.xls" TargetMode="External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oleObject" Target="file:///D:\Henry\Stevens\Work\AP-SWE%20curriculum\SWE-Programs\ANALYSIS\%233%20-%20Nov%2007%20-%20Analysis%20meeting\Competency-Plots.xls" TargetMode="External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oleObject" Target="file:///D:\Henry\Stevens\Work\AP-SWE%20curriculum\SWE-Programs\ANALYSIS\%233%20-%20Nov%2007%20-%20Analysis%20meeting\Competency-Plots.xls" TargetMode="External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oleObject" Target="file:///D:\Henry\Stevens\Work\AP-SWE%20curriculum\SWE-Programs\ANALYSIS\%233%20-%20Nov%2007%20-%20Analysis%20meeting\Competency-Plots.xls" TargetMode="External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oleObject" Target="file:///D:\Henry\Stevens\Work\AP-SWE%20curriculum\SWE-Programs\ANALYSIS\%233%20-%20Nov%2007%20-%20Analysis%20meeting\Competency-Plots.xls" TargetMode="External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oleObject" Target="file:///D:\Henry\Stevens\Work\AP-SWE%20curriculum\SWE-Programs\ANALYSIS\%233%20-%20Nov%2007%20-%20Analysis%20meeting\Competency-Plots.xls" TargetMode="External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oleObject" Target="file:///D:\Henry\Stevens\Work\AP-SWE%20curriculum\SWE-Programs\ANALYSIS\%233%20-%20Nov%2007%20-%20Analysis%20meeting\Competency-Plots.xls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Henry\Stevens\Work\AP-SWE%20curriculum\SWE-Programs\ANALYSIS\%233%20-%20Nov%2007%20-%20Analysis%20meeting\Competency-Plots.xls" TargetMode="External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oleObject" Target="file:///D:\Henry\Stevens\Work\AP-SWE%20curriculum\SWE-Programs\ANALYSIS\%233%20-%20Nov%2007%20-%20Analysis%20meeting\Competency-Plots.xls" TargetMode="External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Henry\Stevens\Work\AP-SWE%20curriculum\SWE-Programs\ANALYSIS\%233%20-%20Nov%2007%20-%20Analysis%20meeting\Competency-Plots.xls" TargetMode="External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Henry\Stevens\Work\AP-SWE%20curriculum\SWE-Programs\ANALYSIS\%233%20-%20Nov%2007%20-%20Analysis%20meeting\Competency-Plots.xls" TargetMode="External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oleObject" Target="file:///D:\Henry\Stevens\Work\AP-SWE%20curriculum\SWE-Programs\ANALYSIS\%233%20-%20Nov%2007%20-%20Analysis%20meeting\Competency-Plots.xls" TargetMode="External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oleObject" Target="file:///D:\Henry\Stevens\Work\AP-SWE%20curriculum\SWE-Programs\ANALYSIS\%233%20-%20Nov%2007%20-%20Analysis%20meeting\Competency-Plots.xls" TargetMode="External"/></Relationships>
</file>

<file path=ppt/charts/_rels/chart25.xml.rels><?xml version="1.0" encoding="UTF-8" standalone="yes"?>
<Relationships xmlns="http://schemas.openxmlformats.org/package/2006/relationships"><Relationship Id="rId1" Type="http://schemas.openxmlformats.org/officeDocument/2006/relationships/oleObject" Target="file:///D:\Henry\Stevens\Work\AP-SWE%20curriculum\SWE-Programs\ANALYSIS\%233%20-%20Nov%2007%20-%20Analysis%20meeting\Competency-Plots.xls" TargetMode="External"/></Relationships>
</file>

<file path=ppt/charts/_rels/chart26.xml.rels><?xml version="1.0" encoding="UTF-8" standalone="yes"?>
<Relationships xmlns="http://schemas.openxmlformats.org/package/2006/relationships"><Relationship Id="rId1" Type="http://schemas.openxmlformats.org/officeDocument/2006/relationships/oleObject" Target="file:///D:\Henry\Stevens\Work\AP-SWE%20curriculum\SWE-Programs\ANALYSIS\%233%20-%20Nov%2007%20-%20Analysis%20meeting\Competency-Plots.xls" TargetMode="External"/></Relationships>
</file>

<file path=ppt/charts/_rels/chart27.xml.rels><?xml version="1.0" encoding="UTF-8" standalone="yes"?>
<Relationships xmlns="http://schemas.openxmlformats.org/package/2006/relationships"><Relationship Id="rId1" Type="http://schemas.openxmlformats.org/officeDocument/2006/relationships/oleObject" Target="file:///D:\Henry\Stevens\Work\AP-SWE%20curriculum\SWE-Programs\ANALYSIS\%233%20-%20Nov%2007%20-%20Analysis%20meeting\Competency-Plots.xls" TargetMode="External"/></Relationships>
</file>

<file path=ppt/charts/_rels/chart28.xml.rels><?xml version="1.0" encoding="UTF-8" standalone="yes"?>
<Relationships xmlns="http://schemas.openxmlformats.org/package/2006/relationships"><Relationship Id="rId1" Type="http://schemas.openxmlformats.org/officeDocument/2006/relationships/oleObject" Target="file:///D:\Henry\Stevens\Work\AP-SWE%20curriculum\SWE-Programs\ANALYSIS\%233%20-%20Nov%2007%20-%20Analysis%20meeting\Competency-Plots.xls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D:\Henry\Stevens\Work\AP-SWE%20curriculum\SWE-Programs\ANALYSIS\%233%20-%20Nov%2007%20-%20Analysis%20meeting\Competency-Plots.xls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D:\Henry\Stevens\Work\AP-SWE%20curriculum\SWE-Programs\ANALYSIS\%233%20-%20Nov%2007%20-%20Analysis%20meeting\Competency-Plots.xls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D:\Henry\Stevens\Work\AP-SWE%20curriculum\SWE-Programs\ANALYSIS\%233%20-%20Nov%2007%20-%20Analysis%20meeting\Competency-Plots.xls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D:\Henry\Stevens\Work\AP-SWE%20curriculum\SWE-Programs\ANALYSIS\%233%20-%20Nov%2007%20-%20Analysis%20meeting\Competency-Plots.xls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D:\Henry\Stevens\Work\AP-SWE%20curriculum\SWE-Programs\ANALYSIS\%233%20-%20Nov%2007%20-%20Analysis%20meeting\Competency-Plots.xls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D:\Henry\Stevens\Work\AP-SWE%20curriculum\SWE-Programs\ANALYSIS\%233%20-%20Nov%2007%20-%20Analysis%20meeting\Competency-Plots.xls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D:\Henry\Stevens\Work\AP-SWE%20curriculum\SWE-Programs\ANALYSIS\%233%20-%20Nov%2007%20-%20Analysis%20meeting\Competency-Plots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080238964767501"/>
          <c:y val="0.30565203571006899"/>
          <c:w val="0.63807097169154403"/>
          <c:h val="0.54902069767230899"/>
        </c:manualLayout>
      </c:layout>
      <c:radarChart>
        <c:radarStyle val="marker"/>
        <c:varyColors val="0"/>
        <c:ser>
          <c:idx val="0"/>
          <c:order val="0"/>
          <c:tx>
            <c:strRef>
              <c:f>'Req - Analysis'!$F$2</c:f>
              <c:strCache>
                <c:ptCount val="1"/>
                <c:pt idx="0">
                  <c:v>BU</c:v>
                </c:pt>
              </c:strCache>
            </c:strRef>
          </c:tx>
          <c:spPr>
            <a:ln>
              <a:solidFill>
                <a:srgbClr val="C00000"/>
              </a:solidFill>
            </a:ln>
          </c:spPr>
          <c:marker>
            <c:symbol val="square"/>
            <c:size val="4"/>
            <c:spPr>
              <a:solidFill>
                <a:srgbClr val="C00000"/>
              </a:solidFill>
              <a:ln w="19050">
                <a:solidFill>
                  <a:srgbClr val="C00000"/>
                </a:solidFill>
              </a:ln>
            </c:spPr>
          </c:marker>
          <c:cat>
            <c:strRef>
              <c:f>'Req - Analysis'!$C$4:$C$13</c:f>
              <c:strCache>
                <c:ptCount val="10"/>
                <c:pt idx="0">
                  <c:v>REQ</c:v>
                </c:pt>
                <c:pt idx="1">
                  <c:v>DES</c:v>
                </c:pt>
                <c:pt idx="2">
                  <c:v>CST</c:v>
                </c:pt>
                <c:pt idx="3">
                  <c:v>TST</c:v>
                </c:pt>
                <c:pt idx="4">
                  <c:v>MNT</c:v>
                </c:pt>
                <c:pt idx="5">
                  <c:v>CNF</c:v>
                </c:pt>
                <c:pt idx="6">
                  <c:v>MGT</c:v>
                </c:pt>
                <c:pt idx="7">
                  <c:v>PRC</c:v>
                </c:pt>
                <c:pt idx="8">
                  <c:v>TLS</c:v>
                </c:pt>
                <c:pt idx="9">
                  <c:v>QLY</c:v>
                </c:pt>
              </c:strCache>
            </c:strRef>
          </c:cat>
          <c:val>
            <c:numRef>
              <c:f>'Req - Analysis'!$F$4:$F$13</c:f>
              <c:numCache>
                <c:formatCode>General</c:formatCode>
                <c:ptCount val="10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0</c:v>
                </c:pt>
                <c:pt idx="6">
                  <c:v>0</c:v>
                </c:pt>
                <c:pt idx="7">
                  <c:v>2</c:v>
                </c:pt>
                <c:pt idx="8">
                  <c:v>2</c:v>
                </c:pt>
                <c:pt idx="9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74455040"/>
        <c:axId val="175411968"/>
      </c:radarChart>
      <c:catAx>
        <c:axId val="174455040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175411968"/>
        <c:crosses val="autoZero"/>
        <c:auto val="0"/>
        <c:lblAlgn val="ctr"/>
        <c:lblOffset val="100"/>
        <c:noMultiLvlLbl val="0"/>
      </c:catAx>
      <c:valAx>
        <c:axId val="175411968"/>
        <c:scaling>
          <c:orientation val="minMax"/>
          <c:max val="3"/>
          <c:min val="0"/>
        </c:scaling>
        <c:delete val="0"/>
        <c:axPos val="l"/>
        <c:majorGridlines/>
        <c:numFmt formatCode="General" sourceLinked="1"/>
        <c:majorTickMark val="cross"/>
        <c:minorTickMark val="none"/>
        <c:tickLblPos val="none"/>
        <c:txPr>
          <a:bodyPr/>
          <a:lstStyle/>
          <a:p>
            <a:pPr>
              <a:defRPr sz="800"/>
            </a:pPr>
            <a:endParaRPr lang="en-US"/>
          </a:p>
        </c:txPr>
        <c:crossAx val="174455040"/>
        <c:crosses val="autoZero"/>
        <c:crossBetween val="between"/>
        <c:majorUnit val="1"/>
        <c:minorUnit val="0.5"/>
      </c:valAx>
    </c:plotArea>
    <c:plotVisOnly val="1"/>
    <c:dispBlanksAs val="gap"/>
    <c:showDLblsOverMax val="0"/>
  </c:chart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080238964767501"/>
          <c:y val="0.30565203571006899"/>
          <c:w val="0.63807097169154503"/>
          <c:h val="0.54902069767230999"/>
        </c:manualLayout>
      </c:layout>
      <c:radarChart>
        <c:radarStyle val="marker"/>
        <c:varyColors val="0"/>
        <c:ser>
          <c:idx val="0"/>
          <c:order val="0"/>
          <c:tx>
            <c:strRef>
              <c:f>'Req - Analysis'!$T$2</c:f>
              <c:strCache>
                <c:ptCount val="1"/>
                <c:pt idx="0">
                  <c:v>PSGV</c:v>
                </c:pt>
              </c:strCache>
            </c:strRef>
          </c:tx>
          <c:spPr>
            <a:ln>
              <a:solidFill>
                <a:srgbClr val="C00000"/>
              </a:solidFill>
            </a:ln>
          </c:spPr>
          <c:marker>
            <c:symbol val="square"/>
            <c:size val="4"/>
            <c:spPr>
              <a:solidFill>
                <a:srgbClr val="C00000"/>
              </a:solidFill>
              <a:ln w="19050">
                <a:solidFill>
                  <a:srgbClr val="C00000"/>
                </a:solidFill>
              </a:ln>
            </c:spPr>
          </c:marker>
          <c:cat>
            <c:strRef>
              <c:f>'Req - Analysis'!$C$4:$C$13</c:f>
              <c:strCache>
                <c:ptCount val="10"/>
                <c:pt idx="0">
                  <c:v>REQ</c:v>
                </c:pt>
                <c:pt idx="1">
                  <c:v>DES</c:v>
                </c:pt>
                <c:pt idx="2">
                  <c:v>CST</c:v>
                </c:pt>
                <c:pt idx="3">
                  <c:v>TST</c:v>
                </c:pt>
                <c:pt idx="4">
                  <c:v>MNT</c:v>
                </c:pt>
                <c:pt idx="5">
                  <c:v>CNF</c:v>
                </c:pt>
                <c:pt idx="6">
                  <c:v>MGT</c:v>
                </c:pt>
                <c:pt idx="7">
                  <c:v>PRC</c:v>
                </c:pt>
                <c:pt idx="8">
                  <c:v>TLS</c:v>
                </c:pt>
                <c:pt idx="9">
                  <c:v>QLY</c:v>
                </c:pt>
              </c:strCache>
            </c:strRef>
          </c:cat>
          <c:val>
            <c:numRef>
              <c:f>'Req - Analysis'!$T$4:$T$13</c:f>
              <c:numCache>
                <c:formatCode>General</c:formatCode>
                <c:ptCount val="10"/>
                <c:pt idx="0">
                  <c:v>1</c:v>
                </c:pt>
                <c:pt idx="1">
                  <c:v>2</c:v>
                </c:pt>
                <c:pt idx="2">
                  <c:v>0</c:v>
                </c:pt>
                <c:pt idx="3">
                  <c:v>2</c:v>
                </c:pt>
                <c:pt idx="4">
                  <c:v>1</c:v>
                </c:pt>
                <c:pt idx="5">
                  <c:v>1</c:v>
                </c:pt>
                <c:pt idx="6">
                  <c:v>2</c:v>
                </c:pt>
                <c:pt idx="7">
                  <c:v>2</c:v>
                </c:pt>
                <c:pt idx="8">
                  <c:v>1</c:v>
                </c:pt>
                <c:pt idx="9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25812864"/>
        <c:axId val="225814784"/>
      </c:radarChart>
      <c:catAx>
        <c:axId val="225812864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225814784"/>
        <c:crosses val="autoZero"/>
        <c:auto val="0"/>
        <c:lblAlgn val="ctr"/>
        <c:lblOffset val="100"/>
        <c:noMultiLvlLbl val="0"/>
      </c:catAx>
      <c:valAx>
        <c:axId val="225814784"/>
        <c:scaling>
          <c:orientation val="minMax"/>
          <c:max val="3"/>
          <c:min val="0"/>
        </c:scaling>
        <c:delete val="0"/>
        <c:axPos val="l"/>
        <c:majorGridlines/>
        <c:numFmt formatCode="General" sourceLinked="1"/>
        <c:majorTickMark val="cross"/>
        <c:minorTickMark val="none"/>
        <c:tickLblPos val="none"/>
        <c:txPr>
          <a:bodyPr/>
          <a:lstStyle/>
          <a:p>
            <a:pPr>
              <a:defRPr sz="800"/>
            </a:pPr>
            <a:endParaRPr lang="en-US"/>
          </a:p>
        </c:txPr>
        <c:crossAx val="225812864"/>
        <c:crosses val="autoZero"/>
        <c:crossBetween val="between"/>
        <c:majorUnit val="1"/>
        <c:minorUnit val="0.5"/>
      </c:valAx>
    </c:plotArea>
    <c:plotVisOnly val="1"/>
    <c:dispBlanksAs val="gap"/>
    <c:showDLblsOverMax val="0"/>
  </c:chart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080238964767501"/>
          <c:y val="0.30565203571006899"/>
          <c:w val="0.63807097169154503"/>
          <c:h val="0.54902069767230999"/>
        </c:manualLayout>
      </c:layout>
      <c:radarChart>
        <c:radarStyle val="marker"/>
        <c:varyColors val="0"/>
        <c:ser>
          <c:idx val="0"/>
          <c:order val="0"/>
          <c:tx>
            <c:strRef>
              <c:f>'Req - Analysis'!$U$2</c:f>
              <c:strCache>
                <c:ptCount val="1"/>
                <c:pt idx="0">
                  <c:v>ETS</c:v>
                </c:pt>
              </c:strCache>
            </c:strRef>
          </c:tx>
          <c:spPr>
            <a:ln>
              <a:solidFill>
                <a:srgbClr val="C00000"/>
              </a:solidFill>
            </a:ln>
          </c:spPr>
          <c:marker>
            <c:symbol val="square"/>
            <c:size val="4"/>
            <c:spPr>
              <a:solidFill>
                <a:srgbClr val="C00000"/>
              </a:solidFill>
              <a:ln w="19050">
                <a:solidFill>
                  <a:srgbClr val="C00000"/>
                </a:solidFill>
              </a:ln>
            </c:spPr>
          </c:marker>
          <c:cat>
            <c:strRef>
              <c:f>'Req - Analysis'!$C$4:$C$13</c:f>
              <c:strCache>
                <c:ptCount val="10"/>
                <c:pt idx="0">
                  <c:v>REQ</c:v>
                </c:pt>
                <c:pt idx="1">
                  <c:v>DES</c:v>
                </c:pt>
                <c:pt idx="2">
                  <c:v>CST</c:v>
                </c:pt>
                <c:pt idx="3">
                  <c:v>TST</c:v>
                </c:pt>
                <c:pt idx="4">
                  <c:v>MNT</c:v>
                </c:pt>
                <c:pt idx="5">
                  <c:v>CNF</c:v>
                </c:pt>
                <c:pt idx="6">
                  <c:v>MGT</c:v>
                </c:pt>
                <c:pt idx="7">
                  <c:v>PRC</c:v>
                </c:pt>
                <c:pt idx="8">
                  <c:v>TLS</c:v>
                </c:pt>
                <c:pt idx="9">
                  <c:v>QLY</c:v>
                </c:pt>
              </c:strCache>
            </c:strRef>
          </c:cat>
          <c:val>
            <c:numRef>
              <c:f>'Req - Analysis'!$U$4:$U$13</c:f>
              <c:numCache>
                <c:formatCode>General</c:formatCode>
                <c:ptCount val="10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1</c:v>
                </c:pt>
                <c:pt idx="4">
                  <c:v>2</c:v>
                </c:pt>
                <c:pt idx="5">
                  <c:v>1</c:v>
                </c:pt>
                <c:pt idx="6">
                  <c:v>2</c:v>
                </c:pt>
                <c:pt idx="7">
                  <c:v>2</c:v>
                </c:pt>
                <c:pt idx="8">
                  <c:v>2</c:v>
                </c:pt>
                <c:pt idx="9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26174080"/>
        <c:axId val="226176000"/>
      </c:radarChart>
      <c:catAx>
        <c:axId val="226174080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226176000"/>
        <c:crosses val="autoZero"/>
        <c:auto val="0"/>
        <c:lblAlgn val="ctr"/>
        <c:lblOffset val="100"/>
        <c:noMultiLvlLbl val="0"/>
      </c:catAx>
      <c:valAx>
        <c:axId val="226176000"/>
        <c:scaling>
          <c:orientation val="minMax"/>
          <c:max val="3"/>
          <c:min val="0"/>
        </c:scaling>
        <c:delete val="0"/>
        <c:axPos val="l"/>
        <c:majorGridlines/>
        <c:numFmt formatCode="General" sourceLinked="1"/>
        <c:majorTickMark val="cross"/>
        <c:minorTickMark val="none"/>
        <c:tickLblPos val="none"/>
        <c:crossAx val="226174080"/>
        <c:crosses val="autoZero"/>
        <c:crossBetween val="between"/>
        <c:majorUnit val="1"/>
        <c:minorUnit val="0.5"/>
      </c:valAx>
    </c:plotArea>
    <c:plotVisOnly val="1"/>
    <c:dispBlanksAs val="gap"/>
    <c:showDLblsOverMax val="0"/>
  </c:chart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080238964767501"/>
          <c:y val="0.30565203571006899"/>
          <c:w val="0.63807097169154603"/>
          <c:h val="0.54902069767230999"/>
        </c:manualLayout>
      </c:layout>
      <c:radarChart>
        <c:radarStyle val="marker"/>
        <c:varyColors val="0"/>
        <c:ser>
          <c:idx val="0"/>
          <c:order val="0"/>
          <c:tx>
            <c:strRef>
              <c:f>'Req - Analysis'!$W$2</c:f>
              <c:strCache>
                <c:ptCount val="1"/>
                <c:pt idx="0">
                  <c:v>SEA</c:v>
                </c:pt>
              </c:strCache>
            </c:strRef>
          </c:tx>
          <c:spPr>
            <a:ln>
              <a:solidFill>
                <a:srgbClr val="C00000"/>
              </a:solidFill>
            </a:ln>
          </c:spPr>
          <c:marker>
            <c:symbol val="square"/>
            <c:size val="4"/>
            <c:spPr>
              <a:solidFill>
                <a:srgbClr val="C00000"/>
              </a:solidFill>
              <a:ln w="19050">
                <a:solidFill>
                  <a:srgbClr val="C00000"/>
                </a:solidFill>
              </a:ln>
            </c:spPr>
          </c:marker>
          <c:cat>
            <c:strRef>
              <c:f>'Req - Analysis'!$C$4:$C$13</c:f>
              <c:strCache>
                <c:ptCount val="10"/>
                <c:pt idx="0">
                  <c:v>REQ</c:v>
                </c:pt>
                <c:pt idx="1">
                  <c:v>DES</c:v>
                </c:pt>
                <c:pt idx="2">
                  <c:v>CST</c:v>
                </c:pt>
                <c:pt idx="3">
                  <c:v>TST</c:v>
                </c:pt>
                <c:pt idx="4">
                  <c:v>MNT</c:v>
                </c:pt>
                <c:pt idx="5">
                  <c:v>CNF</c:v>
                </c:pt>
                <c:pt idx="6">
                  <c:v>MGT</c:v>
                </c:pt>
                <c:pt idx="7">
                  <c:v>PRC</c:v>
                </c:pt>
                <c:pt idx="8">
                  <c:v>TLS</c:v>
                </c:pt>
                <c:pt idx="9">
                  <c:v>QLY</c:v>
                </c:pt>
              </c:strCache>
            </c:strRef>
          </c:cat>
          <c:val>
            <c:numRef>
              <c:f>'Req - Analysis'!$W$4:$W$13</c:f>
              <c:numCache>
                <c:formatCode>General</c:formatCode>
                <c:ptCount val="10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26187136"/>
        <c:axId val="226197504"/>
      </c:radarChart>
      <c:catAx>
        <c:axId val="226187136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226197504"/>
        <c:crosses val="autoZero"/>
        <c:auto val="0"/>
        <c:lblAlgn val="ctr"/>
        <c:lblOffset val="100"/>
        <c:noMultiLvlLbl val="0"/>
      </c:catAx>
      <c:valAx>
        <c:axId val="226197504"/>
        <c:scaling>
          <c:orientation val="minMax"/>
          <c:max val="3"/>
          <c:min val="0"/>
        </c:scaling>
        <c:delete val="0"/>
        <c:axPos val="l"/>
        <c:majorGridlines/>
        <c:numFmt formatCode="General" sourceLinked="1"/>
        <c:majorTickMark val="cross"/>
        <c:minorTickMark val="none"/>
        <c:tickLblPos val="none"/>
        <c:txPr>
          <a:bodyPr/>
          <a:lstStyle/>
          <a:p>
            <a:pPr>
              <a:defRPr sz="800"/>
            </a:pPr>
            <a:endParaRPr lang="en-US"/>
          </a:p>
        </c:txPr>
        <c:crossAx val="226187136"/>
        <c:crosses val="autoZero"/>
        <c:crossBetween val="between"/>
        <c:majorUnit val="1"/>
        <c:minorUnit val="0.5"/>
      </c:valAx>
    </c:plotArea>
    <c:plotVisOnly val="1"/>
    <c:dispBlanksAs val="gap"/>
    <c:showDLblsOverMax val="0"/>
  </c:chart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080238964767501"/>
          <c:y val="0.30565203571006899"/>
          <c:w val="0.63807097169154603"/>
          <c:h val="0.54902069767230999"/>
        </c:manualLayout>
      </c:layout>
      <c:radarChart>
        <c:radarStyle val="marker"/>
        <c:varyColors val="0"/>
        <c:ser>
          <c:idx val="0"/>
          <c:order val="0"/>
          <c:tx>
            <c:strRef>
              <c:f>'Req - Analysis'!$X$2</c:f>
              <c:strCache>
                <c:ptCount val="1"/>
                <c:pt idx="0">
                  <c:v>SMU</c:v>
                </c:pt>
              </c:strCache>
            </c:strRef>
          </c:tx>
          <c:spPr>
            <a:ln>
              <a:solidFill>
                <a:srgbClr val="C00000"/>
              </a:solidFill>
            </a:ln>
          </c:spPr>
          <c:marker>
            <c:symbol val="square"/>
            <c:size val="4"/>
            <c:spPr>
              <a:solidFill>
                <a:srgbClr val="C00000"/>
              </a:solidFill>
              <a:ln w="19050">
                <a:solidFill>
                  <a:srgbClr val="C00000"/>
                </a:solidFill>
              </a:ln>
            </c:spPr>
          </c:marker>
          <c:cat>
            <c:strRef>
              <c:f>'Req - Analysis'!$C$4:$C$13</c:f>
              <c:strCache>
                <c:ptCount val="10"/>
                <c:pt idx="0">
                  <c:v>REQ</c:v>
                </c:pt>
                <c:pt idx="1">
                  <c:v>DES</c:v>
                </c:pt>
                <c:pt idx="2">
                  <c:v>CST</c:v>
                </c:pt>
                <c:pt idx="3">
                  <c:v>TST</c:v>
                </c:pt>
                <c:pt idx="4">
                  <c:v>MNT</c:v>
                </c:pt>
                <c:pt idx="5">
                  <c:v>CNF</c:v>
                </c:pt>
                <c:pt idx="6">
                  <c:v>MGT</c:v>
                </c:pt>
                <c:pt idx="7">
                  <c:v>PRC</c:v>
                </c:pt>
                <c:pt idx="8">
                  <c:v>TLS</c:v>
                </c:pt>
                <c:pt idx="9">
                  <c:v>QLY</c:v>
                </c:pt>
              </c:strCache>
            </c:strRef>
          </c:cat>
          <c:val>
            <c:numRef>
              <c:f>'Req - Analysis'!$X$4:$X$13</c:f>
              <c:numCache>
                <c:formatCode>General</c:formatCode>
                <c:ptCount val="10"/>
                <c:pt idx="0">
                  <c:v>2</c:v>
                </c:pt>
                <c:pt idx="1">
                  <c:v>2</c:v>
                </c:pt>
                <c:pt idx="2">
                  <c:v>0</c:v>
                </c:pt>
                <c:pt idx="3">
                  <c:v>2</c:v>
                </c:pt>
                <c:pt idx="4">
                  <c:v>0</c:v>
                </c:pt>
                <c:pt idx="5">
                  <c:v>2</c:v>
                </c:pt>
                <c:pt idx="6">
                  <c:v>2</c:v>
                </c:pt>
                <c:pt idx="7">
                  <c:v>1</c:v>
                </c:pt>
                <c:pt idx="8">
                  <c:v>0</c:v>
                </c:pt>
                <c:pt idx="9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26204288"/>
        <c:axId val="226218752"/>
      </c:radarChart>
      <c:catAx>
        <c:axId val="226204288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226218752"/>
        <c:crosses val="autoZero"/>
        <c:auto val="0"/>
        <c:lblAlgn val="ctr"/>
        <c:lblOffset val="100"/>
        <c:noMultiLvlLbl val="0"/>
      </c:catAx>
      <c:valAx>
        <c:axId val="226218752"/>
        <c:scaling>
          <c:orientation val="minMax"/>
          <c:max val="3"/>
          <c:min val="0"/>
        </c:scaling>
        <c:delete val="0"/>
        <c:axPos val="l"/>
        <c:majorGridlines/>
        <c:numFmt formatCode="General" sourceLinked="1"/>
        <c:majorTickMark val="cross"/>
        <c:minorTickMark val="none"/>
        <c:tickLblPos val="none"/>
        <c:txPr>
          <a:bodyPr/>
          <a:lstStyle/>
          <a:p>
            <a:pPr>
              <a:defRPr sz="800"/>
            </a:pPr>
            <a:endParaRPr lang="en-US"/>
          </a:p>
        </c:txPr>
        <c:crossAx val="226204288"/>
        <c:crosses val="autoZero"/>
        <c:crossBetween val="between"/>
        <c:majorUnit val="1"/>
        <c:minorUnit val="0.5"/>
      </c:valAx>
    </c:plotArea>
    <c:plotVisOnly val="1"/>
    <c:dispBlanksAs val="gap"/>
    <c:showDLblsOverMax val="0"/>
  </c:chart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080238964767501"/>
          <c:y val="0.30565203571006899"/>
          <c:w val="0.63807097169154503"/>
          <c:h val="0.54902069767230999"/>
        </c:manualLayout>
      </c:layout>
      <c:radarChart>
        <c:radarStyle val="marker"/>
        <c:varyColors val="0"/>
        <c:ser>
          <c:idx val="0"/>
          <c:order val="0"/>
          <c:tx>
            <c:strRef>
              <c:f>'Req - Analysis'!$Z$2</c:f>
              <c:strCache>
                <c:ptCount val="1"/>
                <c:pt idx="0">
                  <c:v>TTU</c:v>
                </c:pt>
              </c:strCache>
            </c:strRef>
          </c:tx>
          <c:spPr>
            <a:ln>
              <a:solidFill>
                <a:srgbClr val="C00000"/>
              </a:solidFill>
            </a:ln>
          </c:spPr>
          <c:marker>
            <c:symbol val="square"/>
            <c:size val="4"/>
            <c:spPr>
              <a:solidFill>
                <a:srgbClr val="C00000"/>
              </a:solidFill>
              <a:ln w="19050">
                <a:solidFill>
                  <a:srgbClr val="C00000"/>
                </a:solidFill>
              </a:ln>
            </c:spPr>
          </c:marker>
          <c:cat>
            <c:strRef>
              <c:f>'Req - Analysis'!$C$4:$C$13</c:f>
              <c:strCache>
                <c:ptCount val="10"/>
                <c:pt idx="0">
                  <c:v>REQ</c:v>
                </c:pt>
                <c:pt idx="1">
                  <c:v>DES</c:v>
                </c:pt>
                <c:pt idx="2">
                  <c:v>CST</c:v>
                </c:pt>
                <c:pt idx="3">
                  <c:v>TST</c:v>
                </c:pt>
                <c:pt idx="4">
                  <c:v>MNT</c:v>
                </c:pt>
                <c:pt idx="5">
                  <c:v>CNF</c:v>
                </c:pt>
                <c:pt idx="6">
                  <c:v>MGT</c:v>
                </c:pt>
                <c:pt idx="7">
                  <c:v>PRC</c:v>
                </c:pt>
                <c:pt idx="8">
                  <c:v>TLS</c:v>
                </c:pt>
                <c:pt idx="9">
                  <c:v>QLY</c:v>
                </c:pt>
              </c:strCache>
            </c:strRef>
          </c:cat>
          <c:val>
            <c:numRef>
              <c:f>'Req - Analysis'!$Z$4:$Z$13</c:f>
              <c:numCache>
                <c:formatCode>General</c:formatCode>
                <c:ptCount val="10"/>
                <c:pt idx="0">
                  <c:v>2</c:v>
                </c:pt>
                <c:pt idx="1">
                  <c:v>2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1</c:v>
                </c:pt>
                <c:pt idx="6">
                  <c:v>2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26635776"/>
        <c:axId val="226637696"/>
      </c:radarChart>
      <c:catAx>
        <c:axId val="226635776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226637696"/>
        <c:crosses val="autoZero"/>
        <c:auto val="0"/>
        <c:lblAlgn val="ctr"/>
        <c:lblOffset val="100"/>
        <c:noMultiLvlLbl val="0"/>
      </c:catAx>
      <c:valAx>
        <c:axId val="226637696"/>
        <c:scaling>
          <c:orientation val="minMax"/>
          <c:max val="3"/>
          <c:min val="0"/>
        </c:scaling>
        <c:delete val="0"/>
        <c:axPos val="l"/>
        <c:majorGridlines/>
        <c:numFmt formatCode="General" sourceLinked="1"/>
        <c:majorTickMark val="cross"/>
        <c:minorTickMark val="none"/>
        <c:tickLblPos val="none"/>
        <c:txPr>
          <a:bodyPr/>
          <a:lstStyle/>
          <a:p>
            <a:pPr>
              <a:defRPr sz="800"/>
            </a:pPr>
            <a:endParaRPr lang="en-US"/>
          </a:p>
        </c:txPr>
        <c:crossAx val="226635776"/>
        <c:crosses val="autoZero"/>
        <c:crossBetween val="between"/>
        <c:majorUnit val="1"/>
        <c:minorUnit val="0.5"/>
      </c:valAx>
    </c:plotArea>
    <c:plotVisOnly val="1"/>
    <c:dispBlanksAs val="gap"/>
    <c:showDLblsOverMax val="0"/>
  </c:chart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080238964767501"/>
          <c:y val="0.30565203571006899"/>
          <c:w val="0.63807097169154603"/>
          <c:h val="0.54902069767230999"/>
        </c:manualLayout>
      </c:layout>
      <c:radarChart>
        <c:radarStyle val="marker"/>
        <c:varyColors val="0"/>
        <c:ser>
          <c:idx val="0"/>
          <c:order val="0"/>
          <c:tx>
            <c:strRef>
              <c:f>'Req - Analysis'!$AA$2</c:f>
              <c:strCache>
                <c:ptCount val="1"/>
                <c:pt idx="0">
                  <c:v>UAL</c:v>
                </c:pt>
              </c:strCache>
            </c:strRef>
          </c:tx>
          <c:spPr>
            <a:ln>
              <a:solidFill>
                <a:srgbClr val="C00000"/>
              </a:solidFill>
            </a:ln>
          </c:spPr>
          <c:marker>
            <c:symbol val="square"/>
            <c:size val="4"/>
            <c:spPr>
              <a:solidFill>
                <a:srgbClr val="C00000"/>
              </a:solidFill>
              <a:ln w="19050">
                <a:solidFill>
                  <a:srgbClr val="C00000"/>
                </a:solidFill>
              </a:ln>
            </c:spPr>
          </c:marker>
          <c:cat>
            <c:strRef>
              <c:f>'Req - Analysis'!$C$4:$C$13</c:f>
              <c:strCache>
                <c:ptCount val="10"/>
                <c:pt idx="0">
                  <c:v>REQ</c:v>
                </c:pt>
                <c:pt idx="1">
                  <c:v>DES</c:v>
                </c:pt>
                <c:pt idx="2">
                  <c:v>CST</c:v>
                </c:pt>
                <c:pt idx="3">
                  <c:v>TST</c:v>
                </c:pt>
                <c:pt idx="4">
                  <c:v>MNT</c:v>
                </c:pt>
                <c:pt idx="5">
                  <c:v>CNF</c:v>
                </c:pt>
                <c:pt idx="6">
                  <c:v>MGT</c:v>
                </c:pt>
                <c:pt idx="7">
                  <c:v>PRC</c:v>
                </c:pt>
                <c:pt idx="8">
                  <c:v>TLS</c:v>
                </c:pt>
                <c:pt idx="9">
                  <c:v>QLY</c:v>
                </c:pt>
              </c:strCache>
            </c:strRef>
          </c:cat>
          <c:val>
            <c:numRef>
              <c:f>'Req - Analysis'!$AA$4:$AA$13</c:f>
              <c:numCache>
                <c:formatCode>General</c:formatCode>
                <c:ptCount val="10"/>
                <c:pt idx="0">
                  <c:v>2</c:v>
                </c:pt>
                <c:pt idx="1">
                  <c:v>3</c:v>
                </c:pt>
                <c:pt idx="2">
                  <c:v>1</c:v>
                </c:pt>
                <c:pt idx="3">
                  <c:v>2</c:v>
                </c:pt>
                <c:pt idx="4">
                  <c:v>1</c:v>
                </c:pt>
                <c:pt idx="5">
                  <c:v>3</c:v>
                </c:pt>
                <c:pt idx="6">
                  <c:v>2</c:v>
                </c:pt>
                <c:pt idx="7">
                  <c:v>2</c:v>
                </c:pt>
                <c:pt idx="8">
                  <c:v>1</c:v>
                </c:pt>
                <c:pt idx="9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26641792"/>
        <c:axId val="226658944"/>
      </c:radarChart>
      <c:catAx>
        <c:axId val="226641792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226658944"/>
        <c:crosses val="autoZero"/>
        <c:auto val="0"/>
        <c:lblAlgn val="ctr"/>
        <c:lblOffset val="100"/>
        <c:noMultiLvlLbl val="0"/>
      </c:catAx>
      <c:valAx>
        <c:axId val="226658944"/>
        <c:scaling>
          <c:orientation val="minMax"/>
          <c:max val="3"/>
          <c:min val="0"/>
        </c:scaling>
        <c:delete val="0"/>
        <c:axPos val="l"/>
        <c:majorGridlines/>
        <c:numFmt formatCode="General" sourceLinked="1"/>
        <c:majorTickMark val="cross"/>
        <c:minorTickMark val="none"/>
        <c:tickLblPos val="none"/>
        <c:crossAx val="226641792"/>
        <c:crosses val="autoZero"/>
        <c:crossBetween val="between"/>
        <c:majorUnit val="1"/>
        <c:minorUnit val="0.5"/>
      </c:valAx>
    </c:plotArea>
    <c:plotVisOnly val="1"/>
    <c:dispBlanksAs val="gap"/>
    <c:showDLblsOverMax val="0"/>
  </c:chart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080238964767501"/>
          <c:y val="0.30565203571006899"/>
          <c:w val="0.63807097169154603"/>
          <c:h val="0.54902069767230999"/>
        </c:manualLayout>
      </c:layout>
      <c:radarChart>
        <c:radarStyle val="marker"/>
        <c:varyColors val="0"/>
        <c:ser>
          <c:idx val="0"/>
          <c:order val="0"/>
          <c:tx>
            <c:strRef>
              <c:f>'Req - Analysis'!$AC$2</c:f>
              <c:strCache>
                <c:ptCount val="1"/>
                <c:pt idx="0">
                  <c:v>UMD</c:v>
                </c:pt>
              </c:strCache>
            </c:strRef>
          </c:tx>
          <c:spPr>
            <a:ln>
              <a:solidFill>
                <a:srgbClr val="C00000"/>
              </a:solidFill>
            </a:ln>
          </c:spPr>
          <c:marker>
            <c:symbol val="square"/>
            <c:size val="4"/>
            <c:spPr>
              <a:solidFill>
                <a:srgbClr val="C00000"/>
              </a:solidFill>
              <a:ln w="19050">
                <a:solidFill>
                  <a:srgbClr val="C00000"/>
                </a:solidFill>
              </a:ln>
            </c:spPr>
          </c:marker>
          <c:cat>
            <c:strRef>
              <c:f>'Req - Analysis'!$C$4:$C$13</c:f>
              <c:strCache>
                <c:ptCount val="10"/>
                <c:pt idx="0">
                  <c:v>REQ</c:v>
                </c:pt>
                <c:pt idx="1">
                  <c:v>DES</c:v>
                </c:pt>
                <c:pt idx="2">
                  <c:v>CST</c:v>
                </c:pt>
                <c:pt idx="3">
                  <c:v>TST</c:v>
                </c:pt>
                <c:pt idx="4">
                  <c:v>MNT</c:v>
                </c:pt>
                <c:pt idx="5">
                  <c:v>CNF</c:v>
                </c:pt>
                <c:pt idx="6">
                  <c:v>MGT</c:v>
                </c:pt>
                <c:pt idx="7">
                  <c:v>PRC</c:v>
                </c:pt>
                <c:pt idx="8">
                  <c:v>TLS</c:v>
                </c:pt>
                <c:pt idx="9">
                  <c:v>QLY</c:v>
                </c:pt>
              </c:strCache>
            </c:strRef>
          </c:cat>
          <c:val>
            <c:numRef>
              <c:f>'Req - Analysis'!$AC$4:$AC$13</c:f>
              <c:numCache>
                <c:formatCode>General</c:formatCode>
                <c:ptCount val="10"/>
                <c:pt idx="0">
                  <c:v>3</c:v>
                </c:pt>
                <c:pt idx="1">
                  <c:v>3</c:v>
                </c:pt>
                <c:pt idx="2">
                  <c:v>2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2</c:v>
                </c:pt>
                <c:pt idx="7">
                  <c:v>3</c:v>
                </c:pt>
                <c:pt idx="8">
                  <c:v>3</c:v>
                </c:pt>
                <c:pt idx="9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26678272"/>
        <c:axId val="226680192"/>
      </c:radarChart>
      <c:catAx>
        <c:axId val="226678272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226680192"/>
        <c:crosses val="autoZero"/>
        <c:auto val="0"/>
        <c:lblAlgn val="ctr"/>
        <c:lblOffset val="100"/>
        <c:noMultiLvlLbl val="0"/>
      </c:catAx>
      <c:valAx>
        <c:axId val="226680192"/>
        <c:scaling>
          <c:orientation val="minMax"/>
          <c:max val="3"/>
          <c:min val="0"/>
        </c:scaling>
        <c:delete val="0"/>
        <c:axPos val="l"/>
        <c:majorGridlines/>
        <c:numFmt formatCode="General" sourceLinked="1"/>
        <c:majorTickMark val="cross"/>
        <c:minorTickMark val="none"/>
        <c:tickLblPos val="none"/>
        <c:txPr>
          <a:bodyPr/>
          <a:lstStyle/>
          <a:p>
            <a:pPr>
              <a:defRPr sz="800"/>
            </a:pPr>
            <a:endParaRPr lang="en-US"/>
          </a:p>
        </c:txPr>
        <c:crossAx val="226678272"/>
        <c:crosses val="autoZero"/>
        <c:crossBetween val="between"/>
        <c:majorUnit val="1"/>
        <c:minorUnit val="0.5"/>
      </c:valAx>
    </c:plotArea>
    <c:plotVisOnly val="1"/>
    <c:dispBlanksAs val="gap"/>
    <c:showDLblsOverMax val="0"/>
  </c:chart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080238964767501"/>
          <c:y val="0.30565203571006899"/>
          <c:w val="0.63807097169154603"/>
          <c:h val="0.54902069767230999"/>
        </c:manualLayout>
      </c:layout>
      <c:radarChart>
        <c:radarStyle val="marker"/>
        <c:varyColors val="0"/>
        <c:ser>
          <c:idx val="0"/>
          <c:order val="0"/>
          <c:tx>
            <c:strRef>
              <c:f>'Req - Analysis'!$AD$2</c:f>
              <c:strCache>
                <c:ptCount val="1"/>
                <c:pt idx="0">
                  <c:v>USC</c:v>
                </c:pt>
              </c:strCache>
            </c:strRef>
          </c:tx>
          <c:spPr>
            <a:ln>
              <a:solidFill>
                <a:srgbClr val="C00000"/>
              </a:solidFill>
            </a:ln>
          </c:spPr>
          <c:marker>
            <c:symbol val="square"/>
            <c:size val="4"/>
            <c:spPr>
              <a:solidFill>
                <a:srgbClr val="C00000"/>
              </a:solidFill>
              <a:ln w="19050">
                <a:solidFill>
                  <a:srgbClr val="C00000"/>
                </a:solidFill>
              </a:ln>
            </c:spPr>
          </c:marker>
          <c:cat>
            <c:strRef>
              <c:f>'Req - Analysis'!$C$4:$C$13</c:f>
              <c:strCache>
                <c:ptCount val="10"/>
                <c:pt idx="0">
                  <c:v>REQ</c:v>
                </c:pt>
                <c:pt idx="1">
                  <c:v>DES</c:v>
                </c:pt>
                <c:pt idx="2">
                  <c:v>CST</c:v>
                </c:pt>
                <c:pt idx="3">
                  <c:v>TST</c:v>
                </c:pt>
                <c:pt idx="4">
                  <c:v>MNT</c:v>
                </c:pt>
                <c:pt idx="5">
                  <c:v>CNF</c:v>
                </c:pt>
                <c:pt idx="6">
                  <c:v>MGT</c:v>
                </c:pt>
                <c:pt idx="7">
                  <c:v>PRC</c:v>
                </c:pt>
                <c:pt idx="8">
                  <c:v>TLS</c:v>
                </c:pt>
                <c:pt idx="9">
                  <c:v>QLY</c:v>
                </c:pt>
              </c:strCache>
            </c:strRef>
          </c:cat>
          <c:val>
            <c:numRef>
              <c:f>'Req - Analysis'!$AD$4:$AD$13</c:f>
              <c:numCache>
                <c:formatCode>General</c:formatCode>
                <c:ptCount val="10"/>
                <c:pt idx="0">
                  <c:v>1</c:v>
                </c:pt>
                <c:pt idx="1">
                  <c:v>2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2</c:v>
                </c:pt>
                <c:pt idx="6">
                  <c:v>3</c:v>
                </c:pt>
                <c:pt idx="7">
                  <c:v>3</c:v>
                </c:pt>
                <c:pt idx="8">
                  <c:v>3</c:v>
                </c:pt>
                <c:pt idx="9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27940608"/>
        <c:axId val="227942784"/>
      </c:radarChart>
      <c:catAx>
        <c:axId val="227940608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227942784"/>
        <c:crosses val="autoZero"/>
        <c:auto val="0"/>
        <c:lblAlgn val="ctr"/>
        <c:lblOffset val="100"/>
        <c:noMultiLvlLbl val="0"/>
      </c:catAx>
      <c:valAx>
        <c:axId val="227942784"/>
        <c:scaling>
          <c:orientation val="minMax"/>
          <c:max val="3"/>
          <c:min val="0"/>
        </c:scaling>
        <c:delete val="0"/>
        <c:axPos val="l"/>
        <c:majorGridlines/>
        <c:numFmt formatCode="General" sourceLinked="1"/>
        <c:majorTickMark val="cross"/>
        <c:minorTickMark val="none"/>
        <c:tickLblPos val="none"/>
        <c:txPr>
          <a:bodyPr/>
          <a:lstStyle/>
          <a:p>
            <a:pPr>
              <a:defRPr sz="800"/>
            </a:pPr>
            <a:endParaRPr lang="en-US"/>
          </a:p>
        </c:txPr>
        <c:crossAx val="227940608"/>
        <c:crosses val="autoZero"/>
        <c:crossBetween val="between"/>
        <c:majorUnit val="1"/>
        <c:minorUnit val="0.5"/>
      </c:valAx>
    </c:plotArea>
    <c:plotVisOnly val="1"/>
    <c:dispBlanksAs val="gap"/>
    <c:showDLblsOverMax val="0"/>
  </c:chart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080238964767501"/>
          <c:y val="0.30565203571006899"/>
          <c:w val="0.63807097169154603"/>
          <c:h val="0.54902069767230999"/>
        </c:manualLayout>
      </c:layout>
      <c:radarChart>
        <c:radarStyle val="marker"/>
        <c:varyColors val="0"/>
        <c:ser>
          <c:idx val="0"/>
          <c:order val="0"/>
          <c:tx>
            <c:strRef>
              <c:f>'Req - Analysis'!$AE$2</c:f>
              <c:strCache>
                <c:ptCount val="1"/>
                <c:pt idx="0">
                  <c:v>YOR</c:v>
                </c:pt>
              </c:strCache>
            </c:strRef>
          </c:tx>
          <c:spPr>
            <a:ln>
              <a:solidFill>
                <a:srgbClr val="C00000"/>
              </a:solidFill>
            </a:ln>
          </c:spPr>
          <c:marker>
            <c:symbol val="square"/>
            <c:size val="4"/>
            <c:spPr>
              <a:solidFill>
                <a:srgbClr val="C00000"/>
              </a:solidFill>
              <a:ln w="19050">
                <a:solidFill>
                  <a:srgbClr val="C00000"/>
                </a:solidFill>
              </a:ln>
            </c:spPr>
          </c:marker>
          <c:cat>
            <c:strRef>
              <c:f>'Req - Analysis'!$C$4:$C$13</c:f>
              <c:strCache>
                <c:ptCount val="10"/>
                <c:pt idx="0">
                  <c:v>REQ</c:v>
                </c:pt>
                <c:pt idx="1">
                  <c:v>DES</c:v>
                </c:pt>
                <c:pt idx="2">
                  <c:v>CST</c:v>
                </c:pt>
                <c:pt idx="3">
                  <c:v>TST</c:v>
                </c:pt>
                <c:pt idx="4">
                  <c:v>MNT</c:v>
                </c:pt>
                <c:pt idx="5">
                  <c:v>CNF</c:v>
                </c:pt>
                <c:pt idx="6">
                  <c:v>MGT</c:v>
                </c:pt>
                <c:pt idx="7">
                  <c:v>PRC</c:v>
                </c:pt>
                <c:pt idx="8">
                  <c:v>TLS</c:v>
                </c:pt>
                <c:pt idx="9">
                  <c:v>QLY</c:v>
                </c:pt>
              </c:strCache>
            </c:strRef>
          </c:cat>
          <c:val>
            <c:numRef>
              <c:f>'Req - Analysis'!$AE$4:$AE$13</c:f>
              <c:numCache>
                <c:formatCode>General</c:formatCode>
                <c:ptCount val="10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  <c:pt idx="4">
                  <c:v>0</c:v>
                </c:pt>
                <c:pt idx="5">
                  <c:v>1</c:v>
                </c:pt>
                <c:pt idx="6">
                  <c:v>2</c:v>
                </c:pt>
                <c:pt idx="7">
                  <c:v>1</c:v>
                </c:pt>
                <c:pt idx="8">
                  <c:v>2</c:v>
                </c:pt>
                <c:pt idx="9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26688384"/>
        <c:axId val="227972608"/>
      </c:radarChart>
      <c:catAx>
        <c:axId val="226688384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227972608"/>
        <c:crosses val="autoZero"/>
        <c:auto val="0"/>
        <c:lblAlgn val="ctr"/>
        <c:lblOffset val="100"/>
        <c:noMultiLvlLbl val="0"/>
      </c:catAx>
      <c:valAx>
        <c:axId val="227972608"/>
        <c:scaling>
          <c:orientation val="minMax"/>
          <c:max val="3"/>
          <c:min val="0"/>
        </c:scaling>
        <c:delete val="0"/>
        <c:axPos val="l"/>
        <c:majorGridlines/>
        <c:numFmt formatCode="General" sourceLinked="1"/>
        <c:majorTickMark val="cross"/>
        <c:minorTickMark val="none"/>
        <c:tickLblPos val="none"/>
        <c:txPr>
          <a:bodyPr/>
          <a:lstStyle/>
          <a:p>
            <a:pPr>
              <a:defRPr sz="800"/>
            </a:pPr>
            <a:endParaRPr lang="en-US"/>
          </a:p>
        </c:txPr>
        <c:crossAx val="226688384"/>
        <c:crosses val="autoZero"/>
        <c:crossBetween val="between"/>
        <c:majorUnit val="1"/>
        <c:minorUnit val="0.5"/>
      </c:valAx>
    </c:plotArea>
    <c:plotVisOnly val="1"/>
    <c:dispBlanksAs val="gap"/>
    <c:showDLblsOverMax val="0"/>
  </c:chart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080238964767501"/>
          <c:y val="0.30565203571006899"/>
          <c:w val="0.63807097169154703"/>
          <c:h val="0.54902069767230999"/>
        </c:manualLayout>
      </c:layout>
      <c:radarChart>
        <c:radarStyle val="marker"/>
        <c:varyColors val="0"/>
        <c:ser>
          <c:idx val="0"/>
          <c:order val="0"/>
          <c:tx>
            <c:strRef>
              <c:f>'Req - Analysis'!$AF$2</c:f>
              <c:strCache>
                <c:ptCount val="1"/>
                <c:pt idx="0">
                  <c:v>VIL</c:v>
                </c:pt>
              </c:strCache>
            </c:strRef>
          </c:tx>
          <c:spPr>
            <a:ln>
              <a:solidFill>
                <a:srgbClr val="C00000"/>
              </a:solidFill>
            </a:ln>
          </c:spPr>
          <c:marker>
            <c:symbol val="square"/>
            <c:size val="4"/>
            <c:spPr>
              <a:solidFill>
                <a:srgbClr val="C00000"/>
              </a:solidFill>
              <a:ln w="19050">
                <a:solidFill>
                  <a:srgbClr val="C00000"/>
                </a:solidFill>
              </a:ln>
            </c:spPr>
          </c:marker>
          <c:cat>
            <c:strRef>
              <c:f>'Req - Analysis'!$C$4:$C$13</c:f>
              <c:strCache>
                <c:ptCount val="10"/>
                <c:pt idx="0">
                  <c:v>REQ</c:v>
                </c:pt>
                <c:pt idx="1">
                  <c:v>DES</c:v>
                </c:pt>
                <c:pt idx="2">
                  <c:v>CST</c:v>
                </c:pt>
                <c:pt idx="3">
                  <c:v>TST</c:v>
                </c:pt>
                <c:pt idx="4">
                  <c:v>MNT</c:v>
                </c:pt>
                <c:pt idx="5">
                  <c:v>CNF</c:v>
                </c:pt>
                <c:pt idx="6">
                  <c:v>MGT</c:v>
                </c:pt>
                <c:pt idx="7">
                  <c:v>PRC</c:v>
                </c:pt>
                <c:pt idx="8">
                  <c:v>TLS</c:v>
                </c:pt>
                <c:pt idx="9">
                  <c:v>QLY</c:v>
                </c:pt>
              </c:strCache>
            </c:strRef>
          </c:cat>
          <c:val>
            <c:numRef>
              <c:f>'Req - Analysis'!$AF$4:$AF$13</c:f>
              <c:numCache>
                <c:formatCode>General</c:formatCode>
                <c:ptCount val="10"/>
                <c:pt idx="0">
                  <c:v>2</c:v>
                </c:pt>
                <c:pt idx="1">
                  <c:v>2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28790656"/>
        <c:axId val="228792576"/>
      </c:radarChart>
      <c:catAx>
        <c:axId val="228790656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228792576"/>
        <c:crosses val="autoZero"/>
        <c:auto val="0"/>
        <c:lblAlgn val="ctr"/>
        <c:lblOffset val="100"/>
        <c:noMultiLvlLbl val="0"/>
      </c:catAx>
      <c:valAx>
        <c:axId val="228792576"/>
        <c:scaling>
          <c:orientation val="minMax"/>
          <c:max val="3"/>
          <c:min val="0"/>
        </c:scaling>
        <c:delete val="0"/>
        <c:axPos val="l"/>
        <c:majorGridlines/>
        <c:numFmt formatCode="General" sourceLinked="1"/>
        <c:majorTickMark val="cross"/>
        <c:minorTickMark val="none"/>
        <c:tickLblPos val="none"/>
        <c:txPr>
          <a:bodyPr/>
          <a:lstStyle/>
          <a:p>
            <a:pPr>
              <a:defRPr sz="800"/>
            </a:pPr>
            <a:endParaRPr lang="en-US"/>
          </a:p>
        </c:txPr>
        <c:crossAx val="228790656"/>
        <c:crosses val="autoZero"/>
        <c:crossBetween val="between"/>
        <c:majorUnit val="1"/>
        <c:minorUnit val="0.5"/>
      </c:valAx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080238964767501"/>
          <c:y val="0.30565203571006899"/>
          <c:w val="0.63807097169154503"/>
          <c:h val="0.54902069767230899"/>
        </c:manualLayout>
      </c:layout>
      <c:radarChart>
        <c:radarStyle val="marker"/>
        <c:varyColors val="0"/>
        <c:ser>
          <c:idx val="0"/>
          <c:order val="0"/>
          <c:tx>
            <c:strRef>
              <c:f>'Req - Analysis'!$G$2</c:f>
              <c:strCache>
                <c:ptCount val="1"/>
                <c:pt idx="0">
                  <c:v>CSUF</c:v>
                </c:pt>
              </c:strCache>
            </c:strRef>
          </c:tx>
          <c:spPr>
            <a:ln>
              <a:solidFill>
                <a:srgbClr val="C00000"/>
              </a:solidFill>
            </a:ln>
          </c:spPr>
          <c:marker>
            <c:symbol val="square"/>
            <c:size val="4"/>
            <c:spPr>
              <a:solidFill>
                <a:srgbClr val="C00000"/>
              </a:solidFill>
              <a:ln w="19050">
                <a:solidFill>
                  <a:srgbClr val="C00000"/>
                </a:solidFill>
              </a:ln>
            </c:spPr>
          </c:marker>
          <c:cat>
            <c:strRef>
              <c:f>'Req - Analysis'!$C$4:$C$13</c:f>
              <c:strCache>
                <c:ptCount val="10"/>
                <c:pt idx="0">
                  <c:v>REQ</c:v>
                </c:pt>
                <c:pt idx="1">
                  <c:v>DES</c:v>
                </c:pt>
                <c:pt idx="2">
                  <c:v>CST</c:v>
                </c:pt>
                <c:pt idx="3">
                  <c:v>TST</c:v>
                </c:pt>
                <c:pt idx="4">
                  <c:v>MNT</c:v>
                </c:pt>
                <c:pt idx="5">
                  <c:v>CNF</c:v>
                </c:pt>
                <c:pt idx="6">
                  <c:v>MGT</c:v>
                </c:pt>
                <c:pt idx="7">
                  <c:v>PRC</c:v>
                </c:pt>
                <c:pt idx="8">
                  <c:v>TLS</c:v>
                </c:pt>
                <c:pt idx="9">
                  <c:v>QLY</c:v>
                </c:pt>
              </c:strCache>
            </c:strRef>
          </c:cat>
          <c:val>
            <c:numRef>
              <c:f>'Req - Analysis'!$G$4:$G$13</c:f>
              <c:numCache>
                <c:formatCode>General</c:formatCode>
                <c:ptCount val="10"/>
                <c:pt idx="0">
                  <c:v>2</c:v>
                </c:pt>
                <c:pt idx="1">
                  <c:v>2</c:v>
                </c:pt>
                <c:pt idx="2">
                  <c:v>0</c:v>
                </c:pt>
                <c:pt idx="3">
                  <c:v>2</c:v>
                </c:pt>
                <c:pt idx="4">
                  <c:v>2</c:v>
                </c:pt>
                <c:pt idx="5">
                  <c:v>1</c:v>
                </c:pt>
                <c:pt idx="6">
                  <c:v>2</c:v>
                </c:pt>
                <c:pt idx="7">
                  <c:v>2</c:v>
                </c:pt>
                <c:pt idx="8">
                  <c:v>0</c:v>
                </c:pt>
                <c:pt idx="9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75477888"/>
        <c:axId val="175479808"/>
      </c:radarChart>
      <c:catAx>
        <c:axId val="175477888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175479808"/>
        <c:crosses val="autoZero"/>
        <c:auto val="0"/>
        <c:lblAlgn val="ctr"/>
        <c:lblOffset val="100"/>
        <c:noMultiLvlLbl val="0"/>
      </c:catAx>
      <c:valAx>
        <c:axId val="175479808"/>
        <c:scaling>
          <c:orientation val="minMax"/>
          <c:max val="3"/>
          <c:min val="0"/>
        </c:scaling>
        <c:delete val="0"/>
        <c:axPos val="l"/>
        <c:majorGridlines/>
        <c:numFmt formatCode="General" sourceLinked="1"/>
        <c:majorTickMark val="cross"/>
        <c:minorTickMark val="none"/>
        <c:tickLblPos val="none"/>
        <c:txPr>
          <a:bodyPr/>
          <a:lstStyle/>
          <a:p>
            <a:pPr>
              <a:defRPr sz="800"/>
            </a:pPr>
            <a:endParaRPr lang="en-US"/>
          </a:p>
        </c:txPr>
        <c:crossAx val="175477888"/>
        <c:crosses val="autoZero"/>
        <c:crossBetween val="between"/>
        <c:majorUnit val="1"/>
        <c:minorUnit val="0.5"/>
      </c:valAx>
    </c:plotArea>
    <c:plotVisOnly val="1"/>
    <c:dispBlanksAs val="gap"/>
    <c:showDLblsOverMax val="0"/>
  </c:chart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080238964767501"/>
          <c:y val="0.30565203571006899"/>
          <c:w val="0.63807097169154303"/>
          <c:h val="0.54902069767230799"/>
        </c:manualLayout>
      </c:layout>
      <c:radarChart>
        <c:radarStyle val="marker"/>
        <c:varyColors val="0"/>
        <c:ser>
          <c:idx val="0"/>
          <c:order val="0"/>
          <c:tx>
            <c:strRef>
              <c:f>'Req - Analysis'!$S$2</c:f>
              <c:strCache>
                <c:ptCount val="1"/>
                <c:pt idx="0">
                  <c:v>NPS</c:v>
                </c:pt>
              </c:strCache>
            </c:strRef>
          </c:tx>
          <c:spPr>
            <a:ln>
              <a:solidFill>
                <a:srgbClr val="C00000"/>
              </a:solidFill>
            </a:ln>
          </c:spPr>
          <c:marker>
            <c:symbol val="square"/>
            <c:size val="4"/>
            <c:spPr>
              <a:solidFill>
                <a:srgbClr val="C00000"/>
              </a:solidFill>
              <a:ln w="19050">
                <a:solidFill>
                  <a:srgbClr val="C00000"/>
                </a:solidFill>
              </a:ln>
            </c:spPr>
          </c:marker>
          <c:cat>
            <c:strRef>
              <c:f>'Req - Analysis'!$C$4:$C$13</c:f>
              <c:strCache>
                <c:ptCount val="10"/>
                <c:pt idx="0">
                  <c:v>REQ</c:v>
                </c:pt>
                <c:pt idx="1">
                  <c:v>DES</c:v>
                </c:pt>
                <c:pt idx="2">
                  <c:v>CST</c:v>
                </c:pt>
                <c:pt idx="3">
                  <c:v>TST</c:v>
                </c:pt>
                <c:pt idx="4">
                  <c:v>MNT</c:v>
                </c:pt>
                <c:pt idx="5">
                  <c:v>CNF</c:v>
                </c:pt>
                <c:pt idx="6">
                  <c:v>MGT</c:v>
                </c:pt>
                <c:pt idx="7">
                  <c:v>PRC</c:v>
                </c:pt>
                <c:pt idx="8">
                  <c:v>TLS</c:v>
                </c:pt>
                <c:pt idx="9">
                  <c:v>QLY</c:v>
                </c:pt>
              </c:strCache>
            </c:strRef>
          </c:cat>
          <c:val>
            <c:numRef>
              <c:f>'Req - Analysis'!$S$4:$S$13</c:f>
              <c:numCache>
                <c:formatCode>General</c:formatCode>
                <c:ptCount val="10"/>
                <c:pt idx="0">
                  <c:v>2</c:v>
                </c:pt>
                <c:pt idx="1">
                  <c:v>3</c:v>
                </c:pt>
                <c:pt idx="2">
                  <c:v>1</c:v>
                </c:pt>
                <c:pt idx="3">
                  <c:v>2</c:v>
                </c:pt>
                <c:pt idx="4">
                  <c:v>2</c:v>
                </c:pt>
                <c:pt idx="5">
                  <c:v>2</c:v>
                </c:pt>
                <c:pt idx="6">
                  <c:v>2</c:v>
                </c:pt>
                <c:pt idx="7">
                  <c:v>2</c:v>
                </c:pt>
                <c:pt idx="8">
                  <c:v>1</c:v>
                </c:pt>
                <c:pt idx="9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28816000"/>
        <c:axId val="228817920"/>
      </c:radarChart>
      <c:catAx>
        <c:axId val="228816000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228817920"/>
        <c:crosses val="autoZero"/>
        <c:auto val="0"/>
        <c:lblAlgn val="ctr"/>
        <c:lblOffset val="100"/>
        <c:noMultiLvlLbl val="0"/>
      </c:catAx>
      <c:valAx>
        <c:axId val="228817920"/>
        <c:scaling>
          <c:orientation val="minMax"/>
          <c:max val="3"/>
          <c:min val="0"/>
        </c:scaling>
        <c:delete val="0"/>
        <c:axPos val="l"/>
        <c:majorGridlines/>
        <c:numFmt formatCode="General" sourceLinked="1"/>
        <c:majorTickMark val="cross"/>
        <c:minorTickMark val="none"/>
        <c:tickLblPos val="none"/>
        <c:crossAx val="228816000"/>
        <c:crosses val="autoZero"/>
        <c:crossBetween val="between"/>
        <c:majorUnit val="1"/>
        <c:minorUnit val="0.5"/>
      </c:valAx>
    </c:plotArea>
    <c:plotVisOnly val="1"/>
    <c:dispBlanksAs val="gap"/>
    <c:showDLblsOverMax val="0"/>
  </c:chart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1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080238964767501"/>
          <c:y val="0.30565203571006899"/>
          <c:w val="0.63807097169154503"/>
          <c:h val="0.54902069767230899"/>
        </c:manualLayout>
      </c:layout>
      <c:radarChart>
        <c:radarStyle val="marker"/>
        <c:varyColors val="0"/>
        <c:ser>
          <c:idx val="0"/>
          <c:order val="0"/>
          <c:tx>
            <c:strRef>
              <c:f>'Req - Analysis'!$E$2</c:f>
              <c:strCache>
                <c:ptCount val="1"/>
                <c:pt idx="0">
                  <c:v>AFIT</c:v>
                </c:pt>
              </c:strCache>
            </c:strRef>
          </c:tx>
          <c:spPr>
            <a:ln>
              <a:solidFill>
                <a:srgbClr val="C00000"/>
              </a:solidFill>
            </a:ln>
          </c:spPr>
          <c:marker>
            <c:symbol val="square"/>
            <c:size val="4"/>
            <c:spPr>
              <a:solidFill>
                <a:srgbClr val="C00000"/>
              </a:solidFill>
              <a:ln w="19050">
                <a:solidFill>
                  <a:srgbClr val="C00000"/>
                </a:solidFill>
              </a:ln>
            </c:spPr>
          </c:marker>
          <c:cat>
            <c:strRef>
              <c:f>'Req - Analysis'!$C$4:$C$13</c:f>
              <c:strCache>
                <c:ptCount val="10"/>
                <c:pt idx="0">
                  <c:v>REQ</c:v>
                </c:pt>
                <c:pt idx="1">
                  <c:v>DES</c:v>
                </c:pt>
                <c:pt idx="2">
                  <c:v>CST</c:v>
                </c:pt>
                <c:pt idx="3">
                  <c:v>TST</c:v>
                </c:pt>
                <c:pt idx="4">
                  <c:v>MNT</c:v>
                </c:pt>
                <c:pt idx="5">
                  <c:v>CNF</c:v>
                </c:pt>
                <c:pt idx="6">
                  <c:v>MGT</c:v>
                </c:pt>
                <c:pt idx="7">
                  <c:v>PRC</c:v>
                </c:pt>
                <c:pt idx="8">
                  <c:v>TLS</c:v>
                </c:pt>
                <c:pt idx="9">
                  <c:v>QLY</c:v>
                </c:pt>
              </c:strCache>
            </c:strRef>
          </c:cat>
          <c:val>
            <c:numRef>
              <c:f>'Req - Analysis'!$E$4:$E$13</c:f>
              <c:numCache>
                <c:formatCode>General</c:formatCode>
                <c:ptCount val="10"/>
                <c:pt idx="0">
                  <c:v>1</c:v>
                </c:pt>
                <c:pt idx="1">
                  <c:v>2</c:v>
                </c:pt>
                <c:pt idx="2">
                  <c:v>2</c:v>
                </c:pt>
                <c:pt idx="3">
                  <c:v>1</c:v>
                </c:pt>
                <c:pt idx="4">
                  <c:v>2</c:v>
                </c:pt>
                <c:pt idx="5">
                  <c:v>1</c:v>
                </c:pt>
                <c:pt idx="6">
                  <c:v>2</c:v>
                </c:pt>
                <c:pt idx="7">
                  <c:v>0</c:v>
                </c:pt>
                <c:pt idx="8">
                  <c:v>1</c:v>
                </c:pt>
                <c:pt idx="9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28833152"/>
        <c:axId val="233439232"/>
      </c:radarChart>
      <c:catAx>
        <c:axId val="228833152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233439232"/>
        <c:crosses val="autoZero"/>
        <c:auto val="0"/>
        <c:lblAlgn val="ctr"/>
        <c:lblOffset val="100"/>
        <c:noMultiLvlLbl val="0"/>
      </c:catAx>
      <c:valAx>
        <c:axId val="233439232"/>
        <c:scaling>
          <c:orientation val="minMax"/>
          <c:max val="3"/>
          <c:min val="0"/>
        </c:scaling>
        <c:delete val="0"/>
        <c:axPos val="l"/>
        <c:majorGridlines/>
        <c:numFmt formatCode="General" sourceLinked="1"/>
        <c:majorTickMark val="cross"/>
        <c:minorTickMark val="none"/>
        <c:tickLblPos val="none"/>
        <c:crossAx val="228833152"/>
        <c:crosses val="autoZero"/>
        <c:crossBetween val="between"/>
        <c:majorUnit val="1"/>
        <c:minorUnit val="0.5"/>
      </c:valAx>
    </c:plotArea>
    <c:plotVisOnly val="1"/>
    <c:dispBlanksAs val="gap"/>
    <c:showDLblsOverMax val="0"/>
  </c:chart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1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080238964767501"/>
          <c:y val="0.30565203571006899"/>
          <c:w val="0.63807097169154403"/>
          <c:h val="0.54902069767230899"/>
        </c:manualLayout>
      </c:layout>
      <c:radarChart>
        <c:radarStyle val="marker"/>
        <c:varyColors val="0"/>
        <c:ser>
          <c:idx val="0"/>
          <c:order val="0"/>
          <c:tx>
            <c:strRef>
              <c:f>'Req - Analysis'!$J$2</c:f>
              <c:strCache>
                <c:ptCount val="1"/>
                <c:pt idx="0">
                  <c:v>CMW</c:v>
                </c:pt>
              </c:strCache>
            </c:strRef>
          </c:tx>
          <c:spPr>
            <a:ln>
              <a:solidFill>
                <a:srgbClr val="C00000"/>
              </a:solidFill>
            </a:ln>
          </c:spPr>
          <c:marker>
            <c:symbol val="square"/>
            <c:size val="4"/>
            <c:spPr>
              <a:solidFill>
                <a:srgbClr val="C00000"/>
              </a:solidFill>
              <a:ln w="19050">
                <a:solidFill>
                  <a:srgbClr val="C00000"/>
                </a:solidFill>
              </a:ln>
            </c:spPr>
          </c:marker>
          <c:cat>
            <c:strRef>
              <c:f>'Req - Analysis'!$C$4:$C$13</c:f>
              <c:strCache>
                <c:ptCount val="10"/>
                <c:pt idx="0">
                  <c:v>REQ</c:v>
                </c:pt>
                <c:pt idx="1">
                  <c:v>DES</c:v>
                </c:pt>
                <c:pt idx="2">
                  <c:v>CST</c:v>
                </c:pt>
                <c:pt idx="3">
                  <c:v>TST</c:v>
                </c:pt>
                <c:pt idx="4">
                  <c:v>MNT</c:v>
                </c:pt>
                <c:pt idx="5">
                  <c:v>CNF</c:v>
                </c:pt>
                <c:pt idx="6">
                  <c:v>MGT</c:v>
                </c:pt>
                <c:pt idx="7">
                  <c:v>PRC</c:v>
                </c:pt>
                <c:pt idx="8">
                  <c:v>TLS</c:v>
                </c:pt>
                <c:pt idx="9">
                  <c:v>QLY</c:v>
                </c:pt>
              </c:strCache>
            </c:strRef>
          </c:cat>
          <c:val>
            <c:numRef>
              <c:f>'Req - Analysis'!$J$4:$J$13</c:f>
              <c:numCache>
                <c:formatCode>General</c:formatCode>
                <c:ptCount val="10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  <c:pt idx="4">
                  <c:v>0</c:v>
                </c:pt>
                <c:pt idx="5">
                  <c:v>0</c:v>
                </c:pt>
                <c:pt idx="6">
                  <c:v>2</c:v>
                </c:pt>
                <c:pt idx="7">
                  <c:v>2</c:v>
                </c:pt>
                <c:pt idx="8">
                  <c:v>0</c:v>
                </c:pt>
                <c:pt idx="9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28846208"/>
        <c:axId val="233448192"/>
      </c:radarChart>
      <c:catAx>
        <c:axId val="228846208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233448192"/>
        <c:crosses val="autoZero"/>
        <c:auto val="0"/>
        <c:lblAlgn val="ctr"/>
        <c:lblOffset val="100"/>
        <c:noMultiLvlLbl val="0"/>
      </c:catAx>
      <c:valAx>
        <c:axId val="233448192"/>
        <c:scaling>
          <c:orientation val="minMax"/>
          <c:max val="3"/>
          <c:min val="0"/>
        </c:scaling>
        <c:delete val="0"/>
        <c:axPos val="l"/>
        <c:majorGridlines/>
        <c:numFmt formatCode="General" sourceLinked="1"/>
        <c:majorTickMark val="cross"/>
        <c:minorTickMark val="none"/>
        <c:tickLblPos val="none"/>
        <c:crossAx val="228846208"/>
        <c:crosses val="autoZero"/>
        <c:crossBetween val="between"/>
        <c:majorUnit val="1"/>
        <c:minorUnit val="0.5"/>
      </c:valAx>
    </c:plotArea>
    <c:plotVisOnly val="1"/>
    <c:dispBlanksAs val="gap"/>
    <c:showDLblsOverMax val="0"/>
  </c:chart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1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080238964767501"/>
          <c:y val="0.30565203571006899"/>
          <c:w val="0.63807097169154303"/>
          <c:h val="0.54902069767230799"/>
        </c:manualLayout>
      </c:layout>
      <c:radarChart>
        <c:radarStyle val="marker"/>
        <c:varyColors val="0"/>
        <c:ser>
          <c:idx val="0"/>
          <c:order val="0"/>
          <c:tx>
            <c:strRef>
              <c:f>'Req - Analysis'!$H$2</c:f>
              <c:strCache>
                <c:ptCount val="1"/>
                <c:pt idx="0">
                  <c:v>CSU</c:v>
                </c:pt>
              </c:strCache>
            </c:strRef>
          </c:tx>
          <c:spPr>
            <a:ln>
              <a:solidFill>
                <a:srgbClr val="C00000"/>
              </a:solidFill>
            </a:ln>
          </c:spPr>
          <c:marker>
            <c:symbol val="square"/>
            <c:size val="4"/>
            <c:spPr>
              <a:solidFill>
                <a:srgbClr val="C00000"/>
              </a:solidFill>
              <a:ln w="19050">
                <a:solidFill>
                  <a:srgbClr val="C00000"/>
                </a:solidFill>
              </a:ln>
            </c:spPr>
          </c:marker>
          <c:cat>
            <c:strRef>
              <c:f>'Req - Analysis'!$C$4:$C$13</c:f>
              <c:strCache>
                <c:ptCount val="10"/>
                <c:pt idx="0">
                  <c:v>REQ</c:v>
                </c:pt>
                <c:pt idx="1">
                  <c:v>DES</c:v>
                </c:pt>
                <c:pt idx="2">
                  <c:v>CST</c:v>
                </c:pt>
                <c:pt idx="3">
                  <c:v>TST</c:v>
                </c:pt>
                <c:pt idx="4">
                  <c:v>MNT</c:v>
                </c:pt>
                <c:pt idx="5">
                  <c:v>CNF</c:v>
                </c:pt>
                <c:pt idx="6">
                  <c:v>MGT</c:v>
                </c:pt>
                <c:pt idx="7">
                  <c:v>PRC</c:v>
                </c:pt>
                <c:pt idx="8">
                  <c:v>TLS</c:v>
                </c:pt>
                <c:pt idx="9">
                  <c:v>QLY</c:v>
                </c:pt>
              </c:strCache>
            </c:strRef>
          </c:cat>
          <c:val>
            <c:numRef>
              <c:f>'Req - Analysis'!$H$4:$H$13</c:f>
              <c:numCache>
                <c:formatCode>General</c:formatCode>
                <c:ptCount val="10"/>
                <c:pt idx="0">
                  <c:v>2</c:v>
                </c:pt>
                <c:pt idx="1">
                  <c:v>3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3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33459072"/>
        <c:axId val="233485824"/>
      </c:radarChart>
      <c:catAx>
        <c:axId val="233459072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233485824"/>
        <c:crosses val="autoZero"/>
        <c:auto val="0"/>
        <c:lblAlgn val="ctr"/>
        <c:lblOffset val="100"/>
        <c:noMultiLvlLbl val="0"/>
      </c:catAx>
      <c:valAx>
        <c:axId val="233485824"/>
        <c:scaling>
          <c:orientation val="minMax"/>
          <c:max val="3"/>
          <c:min val="0"/>
        </c:scaling>
        <c:delete val="0"/>
        <c:axPos val="l"/>
        <c:majorGridlines/>
        <c:numFmt formatCode="General" sourceLinked="1"/>
        <c:majorTickMark val="cross"/>
        <c:minorTickMark val="none"/>
        <c:tickLblPos val="none"/>
        <c:crossAx val="233459072"/>
        <c:crosses val="autoZero"/>
        <c:crossBetween val="between"/>
        <c:majorUnit val="1"/>
        <c:minorUnit val="0.5"/>
      </c:valAx>
    </c:plotArea>
    <c:plotVisOnly val="1"/>
    <c:dispBlanksAs val="gap"/>
    <c:showDLblsOverMax val="0"/>
  </c:chart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1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080238964767501"/>
          <c:y val="0.30565203571006899"/>
          <c:w val="0.63807097169154403"/>
          <c:h val="0.54902069767230899"/>
        </c:manualLayout>
      </c:layout>
      <c:radarChart>
        <c:radarStyle val="marker"/>
        <c:varyColors val="0"/>
        <c:ser>
          <c:idx val="0"/>
          <c:order val="0"/>
          <c:tx>
            <c:strRef>
              <c:f>'Req - Analysis'!$L$2</c:f>
              <c:strCache>
                <c:ptCount val="1"/>
                <c:pt idx="0">
                  <c:v>DU</c:v>
                </c:pt>
              </c:strCache>
            </c:strRef>
          </c:tx>
          <c:spPr>
            <a:ln>
              <a:solidFill>
                <a:srgbClr val="C00000"/>
              </a:solidFill>
            </a:ln>
          </c:spPr>
          <c:marker>
            <c:symbol val="square"/>
            <c:size val="4"/>
            <c:spPr>
              <a:solidFill>
                <a:srgbClr val="C00000"/>
              </a:solidFill>
              <a:ln w="19050">
                <a:solidFill>
                  <a:srgbClr val="C00000"/>
                </a:solidFill>
              </a:ln>
            </c:spPr>
          </c:marker>
          <c:cat>
            <c:strRef>
              <c:f>'Req - Analysis'!$C$4:$C$13</c:f>
              <c:strCache>
                <c:ptCount val="10"/>
                <c:pt idx="0">
                  <c:v>REQ</c:v>
                </c:pt>
                <c:pt idx="1">
                  <c:v>DES</c:v>
                </c:pt>
                <c:pt idx="2">
                  <c:v>CST</c:v>
                </c:pt>
                <c:pt idx="3">
                  <c:v>TST</c:v>
                </c:pt>
                <c:pt idx="4">
                  <c:v>MNT</c:v>
                </c:pt>
                <c:pt idx="5">
                  <c:v>CNF</c:v>
                </c:pt>
                <c:pt idx="6">
                  <c:v>MGT</c:v>
                </c:pt>
                <c:pt idx="7">
                  <c:v>PRC</c:v>
                </c:pt>
                <c:pt idx="8">
                  <c:v>TLS</c:v>
                </c:pt>
                <c:pt idx="9">
                  <c:v>QLY</c:v>
                </c:pt>
              </c:strCache>
            </c:strRef>
          </c:cat>
          <c:val>
            <c:numRef>
              <c:f>'Req - Analysis'!$L$4:$L$13</c:f>
              <c:numCache>
                <c:formatCode>General</c:formatCode>
                <c:ptCount val="10"/>
                <c:pt idx="0">
                  <c:v>2</c:v>
                </c:pt>
                <c:pt idx="1">
                  <c:v>3</c:v>
                </c:pt>
                <c:pt idx="2">
                  <c:v>0</c:v>
                </c:pt>
                <c:pt idx="3">
                  <c:v>2</c:v>
                </c:pt>
                <c:pt idx="4">
                  <c:v>2</c:v>
                </c:pt>
                <c:pt idx="5">
                  <c:v>2</c:v>
                </c:pt>
                <c:pt idx="6">
                  <c:v>2</c:v>
                </c:pt>
                <c:pt idx="7">
                  <c:v>3</c:v>
                </c:pt>
                <c:pt idx="8">
                  <c:v>1</c:v>
                </c:pt>
                <c:pt idx="9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37707648"/>
        <c:axId val="237709568"/>
      </c:radarChart>
      <c:catAx>
        <c:axId val="237707648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237709568"/>
        <c:crosses val="autoZero"/>
        <c:auto val="0"/>
        <c:lblAlgn val="ctr"/>
        <c:lblOffset val="100"/>
        <c:noMultiLvlLbl val="0"/>
      </c:catAx>
      <c:valAx>
        <c:axId val="237709568"/>
        <c:scaling>
          <c:orientation val="minMax"/>
          <c:max val="3"/>
          <c:min val="0"/>
        </c:scaling>
        <c:delete val="0"/>
        <c:axPos val="l"/>
        <c:majorGridlines/>
        <c:numFmt formatCode="General" sourceLinked="1"/>
        <c:majorTickMark val="cross"/>
        <c:minorTickMark val="none"/>
        <c:tickLblPos val="none"/>
        <c:crossAx val="237707648"/>
        <c:crosses val="autoZero"/>
        <c:crossBetween val="between"/>
        <c:majorUnit val="1"/>
        <c:minorUnit val="0.5"/>
      </c:valAx>
    </c:plotArea>
    <c:plotVisOnly val="1"/>
    <c:dispBlanksAs val="gap"/>
    <c:showDLblsOverMax val="0"/>
  </c:chart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1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080238964767501"/>
          <c:y val="0.30565203571006899"/>
          <c:w val="0.63807097169154403"/>
          <c:h val="0.54902069767230899"/>
        </c:manualLayout>
      </c:layout>
      <c:radarChart>
        <c:radarStyle val="marker"/>
        <c:varyColors val="0"/>
        <c:ser>
          <c:idx val="0"/>
          <c:order val="0"/>
          <c:tx>
            <c:strRef>
              <c:f>'Req - Analysis'!$O$2</c:f>
              <c:strCache>
                <c:ptCount val="1"/>
                <c:pt idx="0">
                  <c:v>GMU</c:v>
                </c:pt>
              </c:strCache>
            </c:strRef>
          </c:tx>
          <c:spPr>
            <a:ln>
              <a:solidFill>
                <a:srgbClr val="C00000"/>
              </a:solidFill>
            </a:ln>
          </c:spPr>
          <c:marker>
            <c:symbol val="square"/>
            <c:size val="4"/>
            <c:spPr>
              <a:solidFill>
                <a:srgbClr val="C00000"/>
              </a:solidFill>
              <a:ln w="19050">
                <a:solidFill>
                  <a:srgbClr val="C00000"/>
                </a:solidFill>
              </a:ln>
            </c:spPr>
          </c:marker>
          <c:cat>
            <c:strRef>
              <c:f>'Req - Analysis'!$C$4:$C$13</c:f>
              <c:strCache>
                <c:ptCount val="10"/>
                <c:pt idx="0">
                  <c:v>REQ</c:v>
                </c:pt>
                <c:pt idx="1">
                  <c:v>DES</c:v>
                </c:pt>
                <c:pt idx="2">
                  <c:v>CST</c:v>
                </c:pt>
                <c:pt idx="3">
                  <c:v>TST</c:v>
                </c:pt>
                <c:pt idx="4">
                  <c:v>MNT</c:v>
                </c:pt>
                <c:pt idx="5">
                  <c:v>CNF</c:v>
                </c:pt>
                <c:pt idx="6">
                  <c:v>MGT</c:v>
                </c:pt>
                <c:pt idx="7">
                  <c:v>PRC</c:v>
                </c:pt>
                <c:pt idx="8">
                  <c:v>TLS</c:v>
                </c:pt>
                <c:pt idx="9">
                  <c:v>QLY</c:v>
                </c:pt>
              </c:strCache>
            </c:strRef>
          </c:cat>
          <c:val>
            <c:numRef>
              <c:f>'Req - Analysis'!$O$4:$O$13</c:f>
              <c:numCache>
                <c:formatCode>General</c:formatCode>
                <c:ptCount val="10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  <c:pt idx="4">
                  <c:v>1</c:v>
                </c:pt>
                <c:pt idx="5">
                  <c:v>0</c:v>
                </c:pt>
                <c:pt idx="6">
                  <c:v>2</c:v>
                </c:pt>
                <c:pt idx="7">
                  <c:v>1</c:v>
                </c:pt>
                <c:pt idx="8">
                  <c:v>2</c:v>
                </c:pt>
                <c:pt idx="9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37716608"/>
        <c:axId val="237718528"/>
      </c:radarChart>
      <c:catAx>
        <c:axId val="237716608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237718528"/>
        <c:crosses val="autoZero"/>
        <c:auto val="0"/>
        <c:lblAlgn val="ctr"/>
        <c:lblOffset val="100"/>
        <c:noMultiLvlLbl val="0"/>
      </c:catAx>
      <c:valAx>
        <c:axId val="237718528"/>
        <c:scaling>
          <c:orientation val="minMax"/>
          <c:max val="3"/>
          <c:min val="0"/>
        </c:scaling>
        <c:delete val="0"/>
        <c:axPos val="l"/>
        <c:majorGridlines/>
        <c:numFmt formatCode="General" sourceLinked="1"/>
        <c:majorTickMark val="cross"/>
        <c:minorTickMark val="none"/>
        <c:tickLblPos val="none"/>
        <c:crossAx val="237716608"/>
        <c:crosses val="autoZero"/>
        <c:crossBetween val="between"/>
        <c:majorUnit val="1"/>
        <c:minorUnit val="0.5"/>
      </c:valAx>
    </c:plotArea>
    <c:plotVisOnly val="1"/>
    <c:dispBlanksAs val="gap"/>
    <c:showDLblsOverMax val="0"/>
  </c:chart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1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080238964767501"/>
          <c:y val="0.30565203571006899"/>
          <c:w val="0.63807097169154403"/>
          <c:h val="0.54902069767230899"/>
        </c:manualLayout>
      </c:layout>
      <c:radarChart>
        <c:radarStyle val="marker"/>
        <c:varyColors val="0"/>
        <c:ser>
          <c:idx val="0"/>
          <c:order val="0"/>
          <c:tx>
            <c:strRef>
              <c:f>'Req - Analysis'!$V$2</c:f>
              <c:strCache>
                <c:ptCount val="1"/>
                <c:pt idx="0">
                  <c:v>RIT</c:v>
                </c:pt>
              </c:strCache>
            </c:strRef>
          </c:tx>
          <c:spPr>
            <a:ln>
              <a:solidFill>
                <a:srgbClr val="C00000"/>
              </a:solidFill>
            </a:ln>
          </c:spPr>
          <c:marker>
            <c:symbol val="square"/>
            <c:size val="4"/>
            <c:spPr>
              <a:solidFill>
                <a:srgbClr val="C00000"/>
              </a:solidFill>
              <a:ln w="19050">
                <a:solidFill>
                  <a:srgbClr val="C00000"/>
                </a:solidFill>
              </a:ln>
            </c:spPr>
          </c:marker>
          <c:cat>
            <c:strRef>
              <c:f>'Req - Analysis'!$C$4:$C$13</c:f>
              <c:strCache>
                <c:ptCount val="10"/>
                <c:pt idx="0">
                  <c:v>REQ</c:v>
                </c:pt>
                <c:pt idx="1">
                  <c:v>DES</c:v>
                </c:pt>
                <c:pt idx="2">
                  <c:v>CST</c:v>
                </c:pt>
                <c:pt idx="3">
                  <c:v>TST</c:v>
                </c:pt>
                <c:pt idx="4">
                  <c:v>MNT</c:v>
                </c:pt>
                <c:pt idx="5">
                  <c:v>CNF</c:v>
                </c:pt>
                <c:pt idx="6">
                  <c:v>MGT</c:v>
                </c:pt>
                <c:pt idx="7">
                  <c:v>PRC</c:v>
                </c:pt>
                <c:pt idx="8">
                  <c:v>TLS</c:v>
                </c:pt>
                <c:pt idx="9">
                  <c:v>QLY</c:v>
                </c:pt>
              </c:strCache>
            </c:strRef>
          </c:cat>
          <c:val>
            <c:numRef>
              <c:f>'Req - Analysis'!$V$4:$V$13</c:f>
              <c:numCache>
                <c:formatCode>General</c:formatCode>
                <c:ptCount val="10"/>
                <c:pt idx="0">
                  <c:v>1</c:v>
                </c:pt>
                <c:pt idx="1">
                  <c:v>1</c:v>
                </c:pt>
                <c:pt idx="2">
                  <c:v>0</c:v>
                </c:pt>
                <c:pt idx="3">
                  <c:v>1</c:v>
                </c:pt>
                <c:pt idx="4">
                  <c:v>2</c:v>
                </c:pt>
                <c:pt idx="5">
                  <c:v>1</c:v>
                </c:pt>
                <c:pt idx="6">
                  <c:v>1</c:v>
                </c:pt>
                <c:pt idx="7">
                  <c:v>3</c:v>
                </c:pt>
                <c:pt idx="8">
                  <c:v>2</c:v>
                </c:pt>
                <c:pt idx="9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33481728"/>
        <c:axId val="233483648"/>
      </c:radarChart>
      <c:catAx>
        <c:axId val="233481728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233483648"/>
        <c:crosses val="autoZero"/>
        <c:auto val="0"/>
        <c:lblAlgn val="ctr"/>
        <c:lblOffset val="100"/>
        <c:noMultiLvlLbl val="0"/>
      </c:catAx>
      <c:valAx>
        <c:axId val="233483648"/>
        <c:scaling>
          <c:orientation val="minMax"/>
          <c:max val="3"/>
          <c:min val="0"/>
        </c:scaling>
        <c:delete val="0"/>
        <c:axPos val="l"/>
        <c:majorGridlines/>
        <c:numFmt formatCode="General" sourceLinked="1"/>
        <c:majorTickMark val="cross"/>
        <c:minorTickMark val="none"/>
        <c:tickLblPos val="none"/>
        <c:crossAx val="233481728"/>
        <c:crosses val="autoZero"/>
        <c:crossBetween val="between"/>
        <c:majorUnit val="1"/>
        <c:minorUnit val="0.5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1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080238964767501"/>
          <c:y val="0.30565203571006899"/>
          <c:w val="0.63807097169154403"/>
          <c:h val="0.54902069767230899"/>
        </c:manualLayout>
      </c:layout>
      <c:radarChart>
        <c:radarStyle val="marker"/>
        <c:varyColors val="0"/>
        <c:ser>
          <c:idx val="0"/>
          <c:order val="0"/>
          <c:tx>
            <c:strRef>
              <c:f>'Req - Analysis'!$Y$2</c:f>
              <c:strCache>
                <c:ptCount val="1"/>
                <c:pt idx="0">
                  <c:v>SIT</c:v>
                </c:pt>
              </c:strCache>
            </c:strRef>
          </c:tx>
          <c:spPr>
            <a:ln>
              <a:solidFill>
                <a:srgbClr val="C00000"/>
              </a:solidFill>
            </a:ln>
          </c:spPr>
          <c:marker>
            <c:symbol val="square"/>
            <c:size val="4"/>
            <c:spPr>
              <a:solidFill>
                <a:srgbClr val="C00000"/>
              </a:solidFill>
              <a:ln w="19050">
                <a:solidFill>
                  <a:srgbClr val="C00000"/>
                </a:solidFill>
              </a:ln>
            </c:spPr>
          </c:marker>
          <c:cat>
            <c:strRef>
              <c:f>'Req - Analysis'!$C$4:$C$13</c:f>
              <c:strCache>
                <c:ptCount val="10"/>
                <c:pt idx="0">
                  <c:v>REQ</c:v>
                </c:pt>
                <c:pt idx="1">
                  <c:v>DES</c:v>
                </c:pt>
                <c:pt idx="2">
                  <c:v>CST</c:v>
                </c:pt>
                <c:pt idx="3">
                  <c:v>TST</c:v>
                </c:pt>
                <c:pt idx="4">
                  <c:v>MNT</c:v>
                </c:pt>
                <c:pt idx="5">
                  <c:v>CNF</c:v>
                </c:pt>
                <c:pt idx="6">
                  <c:v>MGT</c:v>
                </c:pt>
                <c:pt idx="7">
                  <c:v>PRC</c:v>
                </c:pt>
                <c:pt idx="8">
                  <c:v>TLS</c:v>
                </c:pt>
                <c:pt idx="9">
                  <c:v>QLY</c:v>
                </c:pt>
              </c:strCache>
            </c:strRef>
          </c:cat>
          <c:val>
            <c:numRef>
              <c:f>'Req - Analysis'!$Y$4:$Y$13</c:f>
              <c:numCache>
                <c:formatCode>General</c:formatCode>
                <c:ptCount val="10"/>
                <c:pt idx="0">
                  <c:v>3</c:v>
                </c:pt>
                <c:pt idx="1">
                  <c:v>3</c:v>
                </c:pt>
                <c:pt idx="2">
                  <c:v>2</c:v>
                </c:pt>
                <c:pt idx="3">
                  <c:v>2</c:v>
                </c:pt>
                <c:pt idx="4">
                  <c:v>2</c:v>
                </c:pt>
                <c:pt idx="5">
                  <c:v>2</c:v>
                </c:pt>
                <c:pt idx="6">
                  <c:v>2</c:v>
                </c:pt>
                <c:pt idx="7">
                  <c:v>2</c:v>
                </c:pt>
                <c:pt idx="8">
                  <c:v>0</c:v>
                </c:pt>
                <c:pt idx="9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37759872"/>
        <c:axId val="238121344"/>
      </c:radarChart>
      <c:catAx>
        <c:axId val="237759872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238121344"/>
        <c:crosses val="autoZero"/>
        <c:auto val="0"/>
        <c:lblAlgn val="ctr"/>
        <c:lblOffset val="100"/>
        <c:noMultiLvlLbl val="0"/>
      </c:catAx>
      <c:valAx>
        <c:axId val="238121344"/>
        <c:scaling>
          <c:orientation val="minMax"/>
          <c:max val="3"/>
          <c:min val="0"/>
        </c:scaling>
        <c:delete val="0"/>
        <c:axPos val="l"/>
        <c:majorGridlines/>
        <c:numFmt formatCode="General" sourceLinked="1"/>
        <c:majorTickMark val="cross"/>
        <c:minorTickMark val="none"/>
        <c:tickLblPos val="none"/>
        <c:crossAx val="237759872"/>
        <c:crosses val="autoZero"/>
        <c:crossBetween val="between"/>
        <c:majorUnit val="1"/>
        <c:minorUnit val="0.5"/>
      </c:valAx>
    </c:plotArea>
    <c:plotVisOnly val="1"/>
    <c:dispBlanksAs val="gap"/>
    <c:showDLblsOverMax val="0"/>
  </c:chart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1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080238964767501"/>
          <c:y val="0.30565203571006899"/>
          <c:w val="0.63807097169154503"/>
          <c:h val="0.54902069767230899"/>
        </c:manualLayout>
      </c:layout>
      <c:radarChart>
        <c:radarStyle val="marker"/>
        <c:varyColors val="0"/>
        <c:ser>
          <c:idx val="0"/>
          <c:order val="0"/>
          <c:tx>
            <c:strRef>
              <c:f>'Req - Analysis'!$AB$2</c:f>
              <c:strCache>
                <c:ptCount val="1"/>
                <c:pt idx="0">
                  <c:v>UMUC</c:v>
                </c:pt>
              </c:strCache>
            </c:strRef>
          </c:tx>
          <c:spPr>
            <a:ln>
              <a:solidFill>
                <a:srgbClr val="C00000"/>
              </a:solidFill>
            </a:ln>
          </c:spPr>
          <c:marker>
            <c:symbol val="square"/>
            <c:size val="4"/>
            <c:spPr>
              <a:solidFill>
                <a:srgbClr val="C00000"/>
              </a:solidFill>
              <a:ln w="19050">
                <a:solidFill>
                  <a:srgbClr val="C00000"/>
                </a:solidFill>
              </a:ln>
            </c:spPr>
          </c:marker>
          <c:cat>
            <c:strRef>
              <c:f>'Req - Analysis'!$C$4:$C$13</c:f>
              <c:strCache>
                <c:ptCount val="10"/>
                <c:pt idx="0">
                  <c:v>REQ</c:v>
                </c:pt>
                <c:pt idx="1">
                  <c:v>DES</c:v>
                </c:pt>
                <c:pt idx="2">
                  <c:v>CST</c:v>
                </c:pt>
                <c:pt idx="3">
                  <c:v>TST</c:v>
                </c:pt>
                <c:pt idx="4">
                  <c:v>MNT</c:v>
                </c:pt>
                <c:pt idx="5">
                  <c:v>CNF</c:v>
                </c:pt>
                <c:pt idx="6">
                  <c:v>MGT</c:v>
                </c:pt>
                <c:pt idx="7">
                  <c:v>PRC</c:v>
                </c:pt>
                <c:pt idx="8">
                  <c:v>TLS</c:v>
                </c:pt>
                <c:pt idx="9">
                  <c:v>QLY</c:v>
                </c:pt>
              </c:strCache>
            </c:strRef>
          </c:cat>
          <c:val>
            <c:numRef>
              <c:f>'Req - Analysis'!$AB$4:$AB$13</c:f>
              <c:numCache>
                <c:formatCode>General</c:formatCode>
                <c:ptCount val="10"/>
                <c:pt idx="0">
                  <c:v>3</c:v>
                </c:pt>
                <c:pt idx="1">
                  <c:v>3</c:v>
                </c:pt>
                <c:pt idx="2">
                  <c:v>3</c:v>
                </c:pt>
                <c:pt idx="3">
                  <c:v>2</c:v>
                </c:pt>
                <c:pt idx="4">
                  <c:v>2</c:v>
                </c:pt>
                <c:pt idx="5">
                  <c:v>0</c:v>
                </c:pt>
                <c:pt idx="6">
                  <c:v>3</c:v>
                </c:pt>
                <c:pt idx="7">
                  <c:v>2</c:v>
                </c:pt>
                <c:pt idx="8">
                  <c:v>0</c:v>
                </c:pt>
                <c:pt idx="9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38132224"/>
        <c:axId val="238138496"/>
      </c:radarChart>
      <c:catAx>
        <c:axId val="238132224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238138496"/>
        <c:crosses val="autoZero"/>
        <c:auto val="0"/>
        <c:lblAlgn val="ctr"/>
        <c:lblOffset val="100"/>
        <c:noMultiLvlLbl val="0"/>
      </c:catAx>
      <c:valAx>
        <c:axId val="238138496"/>
        <c:scaling>
          <c:orientation val="minMax"/>
          <c:max val="3"/>
          <c:min val="0"/>
        </c:scaling>
        <c:delete val="0"/>
        <c:axPos val="l"/>
        <c:majorGridlines/>
        <c:numFmt formatCode="General" sourceLinked="1"/>
        <c:majorTickMark val="cross"/>
        <c:minorTickMark val="none"/>
        <c:tickLblPos val="none"/>
        <c:crossAx val="238132224"/>
        <c:crosses val="autoZero"/>
        <c:crossBetween val="between"/>
        <c:majorUnit val="1"/>
        <c:minorUnit val="0.5"/>
      </c:valAx>
    </c:plotArea>
    <c:plotVisOnly val="1"/>
    <c:dispBlanksAs val="gap"/>
    <c:showDLblsOverMax val="0"/>
  </c:chart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080238964767501"/>
          <c:y val="0.30565203571006899"/>
          <c:w val="0.63807097169154503"/>
          <c:h val="0.54902069767230899"/>
        </c:manualLayout>
      </c:layout>
      <c:radarChart>
        <c:radarStyle val="marker"/>
        <c:varyColors val="0"/>
        <c:ser>
          <c:idx val="0"/>
          <c:order val="0"/>
          <c:tx>
            <c:strRef>
              <c:f>'Req - Analysis'!$I$2</c:f>
              <c:strCache>
                <c:ptCount val="1"/>
                <c:pt idx="0">
                  <c:v>CMU</c:v>
                </c:pt>
              </c:strCache>
            </c:strRef>
          </c:tx>
          <c:spPr>
            <a:ln>
              <a:solidFill>
                <a:srgbClr val="C00000"/>
              </a:solidFill>
            </a:ln>
          </c:spPr>
          <c:marker>
            <c:symbol val="square"/>
            <c:size val="4"/>
            <c:spPr>
              <a:solidFill>
                <a:srgbClr val="C00000"/>
              </a:solidFill>
              <a:ln w="19050">
                <a:solidFill>
                  <a:srgbClr val="C00000"/>
                </a:solidFill>
              </a:ln>
            </c:spPr>
          </c:marker>
          <c:cat>
            <c:strRef>
              <c:f>'Req - Analysis'!$C$4:$C$13</c:f>
              <c:strCache>
                <c:ptCount val="10"/>
                <c:pt idx="0">
                  <c:v>REQ</c:v>
                </c:pt>
                <c:pt idx="1">
                  <c:v>DES</c:v>
                </c:pt>
                <c:pt idx="2">
                  <c:v>CST</c:v>
                </c:pt>
                <c:pt idx="3">
                  <c:v>TST</c:v>
                </c:pt>
                <c:pt idx="4">
                  <c:v>MNT</c:v>
                </c:pt>
                <c:pt idx="5">
                  <c:v>CNF</c:v>
                </c:pt>
                <c:pt idx="6">
                  <c:v>MGT</c:v>
                </c:pt>
                <c:pt idx="7">
                  <c:v>PRC</c:v>
                </c:pt>
                <c:pt idx="8">
                  <c:v>TLS</c:v>
                </c:pt>
                <c:pt idx="9">
                  <c:v>QLY</c:v>
                </c:pt>
              </c:strCache>
            </c:strRef>
          </c:cat>
          <c:val>
            <c:numRef>
              <c:f>'Req - Analysis'!$I$4:$I$13</c:f>
              <c:numCache>
                <c:formatCode>General</c:formatCode>
                <c:ptCount val="10"/>
                <c:pt idx="0">
                  <c:v>1</c:v>
                </c:pt>
                <c:pt idx="1">
                  <c:v>1</c:v>
                </c:pt>
                <c:pt idx="2">
                  <c:v>0</c:v>
                </c:pt>
                <c:pt idx="3">
                  <c:v>1</c:v>
                </c:pt>
                <c:pt idx="4">
                  <c:v>0</c:v>
                </c:pt>
                <c:pt idx="5">
                  <c:v>1</c:v>
                </c:pt>
                <c:pt idx="6">
                  <c:v>2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75569536"/>
        <c:axId val="175604480"/>
      </c:radarChart>
      <c:catAx>
        <c:axId val="175569536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175604480"/>
        <c:crosses val="autoZero"/>
        <c:auto val="0"/>
        <c:lblAlgn val="ctr"/>
        <c:lblOffset val="100"/>
        <c:noMultiLvlLbl val="0"/>
      </c:catAx>
      <c:valAx>
        <c:axId val="175604480"/>
        <c:scaling>
          <c:orientation val="minMax"/>
          <c:max val="3"/>
          <c:min val="0"/>
        </c:scaling>
        <c:delete val="0"/>
        <c:axPos val="l"/>
        <c:majorGridlines/>
        <c:numFmt formatCode="General" sourceLinked="1"/>
        <c:majorTickMark val="cross"/>
        <c:minorTickMark val="none"/>
        <c:tickLblPos val="none"/>
        <c:txPr>
          <a:bodyPr/>
          <a:lstStyle/>
          <a:p>
            <a:pPr>
              <a:defRPr sz="800"/>
            </a:pPr>
            <a:endParaRPr lang="en-US"/>
          </a:p>
        </c:txPr>
        <c:crossAx val="175569536"/>
        <c:crosses val="autoZero"/>
        <c:crossBetween val="between"/>
        <c:majorUnit val="1"/>
        <c:minorUnit val="0.5"/>
      </c:valAx>
    </c:plotArea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080238964767501"/>
          <c:y val="0.30565203571006899"/>
          <c:w val="0.63807097169154503"/>
          <c:h val="0.54902069767230999"/>
        </c:manualLayout>
      </c:layout>
      <c:radarChart>
        <c:radarStyle val="marker"/>
        <c:varyColors val="0"/>
        <c:ser>
          <c:idx val="0"/>
          <c:order val="0"/>
          <c:tx>
            <c:strRef>
              <c:f>'Req - Analysis'!$K$2</c:f>
              <c:strCache>
                <c:ptCount val="1"/>
                <c:pt idx="0">
                  <c:v>DPU</c:v>
                </c:pt>
              </c:strCache>
            </c:strRef>
          </c:tx>
          <c:spPr>
            <a:ln>
              <a:solidFill>
                <a:srgbClr val="C00000"/>
              </a:solidFill>
            </a:ln>
          </c:spPr>
          <c:marker>
            <c:symbol val="square"/>
            <c:size val="4"/>
            <c:spPr>
              <a:solidFill>
                <a:srgbClr val="C00000"/>
              </a:solidFill>
              <a:ln w="19050">
                <a:solidFill>
                  <a:srgbClr val="C00000"/>
                </a:solidFill>
              </a:ln>
            </c:spPr>
          </c:marker>
          <c:cat>
            <c:strRef>
              <c:f>'Req - Analysis'!$C$4:$C$13</c:f>
              <c:strCache>
                <c:ptCount val="10"/>
                <c:pt idx="0">
                  <c:v>REQ</c:v>
                </c:pt>
                <c:pt idx="1">
                  <c:v>DES</c:v>
                </c:pt>
                <c:pt idx="2">
                  <c:v>CST</c:v>
                </c:pt>
                <c:pt idx="3">
                  <c:v>TST</c:v>
                </c:pt>
                <c:pt idx="4">
                  <c:v>MNT</c:v>
                </c:pt>
                <c:pt idx="5">
                  <c:v>CNF</c:v>
                </c:pt>
                <c:pt idx="6">
                  <c:v>MGT</c:v>
                </c:pt>
                <c:pt idx="7">
                  <c:v>PRC</c:v>
                </c:pt>
                <c:pt idx="8">
                  <c:v>TLS</c:v>
                </c:pt>
                <c:pt idx="9">
                  <c:v>QLY</c:v>
                </c:pt>
              </c:strCache>
            </c:strRef>
          </c:cat>
          <c:val>
            <c:numRef>
              <c:f>'Req - Analysis'!$K$4:$K$13</c:f>
              <c:numCache>
                <c:formatCode>General</c:formatCode>
                <c:ptCount val="10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2</c:v>
                </c:pt>
                <c:pt idx="4">
                  <c:v>1</c:v>
                </c:pt>
                <c:pt idx="5">
                  <c:v>1</c:v>
                </c:pt>
                <c:pt idx="6">
                  <c:v>2</c:v>
                </c:pt>
                <c:pt idx="7">
                  <c:v>2</c:v>
                </c:pt>
                <c:pt idx="8">
                  <c:v>2</c:v>
                </c:pt>
                <c:pt idx="9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75944448"/>
        <c:axId val="175946752"/>
      </c:radarChart>
      <c:catAx>
        <c:axId val="175944448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175946752"/>
        <c:crosses val="autoZero"/>
        <c:auto val="0"/>
        <c:lblAlgn val="ctr"/>
        <c:lblOffset val="100"/>
        <c:noMultiLvlLbl val="0"/>
      </c:catAx>
      <c:valAx>
        <c:axId val="175946752"/>
        <c:scaling>
          <c:orientation val="minMax"/>
          <c:max val="3"/>
          <c:min val="0"/>
        </c:scaling>
        <c:delete val="0"/>
        <c:axPos val="l"/>
        <c:majorGridlines/>
        <c:numFmt formatCode="General" sourceLinked="1"/>
        <c:majorTickMark val="cross"/>
        <c:minorTickMark val="none"/>
        <c:tickLblPos val="none"/>
        <c:txPr>
          <a:bodyPr/>
          <a:lstStyle/>
          <a:p>
            <a:pPr>
              <a:defRPr sz="800"/>
            </a:pPr>
            <a:endParaRPr lang="en-US"/>
          </a:p>
        </c:txPr>
        <c:crossAx val="175944448"/>
        <c:crosses val="autoZero"/>
        <c:crossBetween val="between"/>
        <c:majorUnit val="1"/>
        <c:minorUnit val="0.5"/>
      </c:valAx>
    </c:plotArea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080238964767501"/>
          <c:y val="0.30565203571006899"/>
          <c:w val="0.63807097169154503"/>
          <c:h val="0.54902069767230899"/>
        </c:manualLayout>
      </c:layout>
      <c:radarChart>
        <c:radarStyle val="marker"/>
        <c:varyColors val="0"/>
        <c:ser>
          <c:idx val="0"/>
          <c:order val="0"/>
          <c:tx>
            <c:strRef>
              <c:f>'Req - Analysis'!$M$2</c:f>
              <c:strCache>
                <c:ptCount val="1"/>
                <c:pt idx="0">
                  <c:v>DCU</c:v>
                </c:pt>
              </c:strCache>
            </c:strRef>
          </c:tx>
          <c:spPr>
            <a:ln>
              <a:solidFill>
                <a:srgbClr val="C00000"/>
              </a:solidFill>
            </a:ln>
          </c:spPr>
          <c:marker>
            <c:symbol val="square"/>
            <c:size val="4"/>
            <c:spPr>
              <a:solidFill>
                <a:srgbClr val="C00000"/>
              </a:solidFill>
              <a:ln w="19050">
                <a:solidFill>
                  <a:srgbClr val="C00000"/>
                </a:solidFill>
              </a:ln>
            </c:spPr>
          </c:marker>
          <c:cat>
            <c:strRef>
              <c:f>'Req - Analysis'!$C$4:$C$13</c:f>
              <c:strCache>
                <c:ptCount val="10"/>
                <c:pt idx="0">
                  <c:v>REQ</c:v>
                </c:pt>
                <c:pt idx="1">
                  <c:v>DES</c:v>
                </c:pt>
                <c:pt idx="2">
                  <c:v>CST</c:v>
                </c:pt>
                <c:pt idx="3">
                  <c:v>TST</c:v>
                </c:pt>
                <c:pt idx="4">
                  <c:v>MNT</c:v>
                </c:pt>
                <c:pt idx="5">
                  <c:v>CNF</c:v>
                </c:pt>
                <c:pt idx="6">
                  <c:v>MGT</c:v>
                </c:pt>
                <c:pt idx="7">
                  <c:v>PRC</c:v>
                </c:pt>
                <c:pt idx="8">
                  <c:v>TLS</c:v>
                </c:pt>
                <c:pt idx="9">
                  <c:v>QLY</c:v>
                </c:pt>
              </c:strCache>
            </c:strRef>
          </c:cat>
          <c:val>
            <c:numRef>
              <c:f>'Req - Analysis'!$M$4:$M$13</c:f>
              <c:numCache>
                <c:formatCode>General</c:formatCode>
                <c:ptCount val="10"/>
                <c:pt idx="0">
                  <c:v>1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  <c:pt idx="4">
                  <c:v>1</c:v>
                </c:pt>
                <c:pt idx="5">
                  <c:v>0</c:v>
                </c:pt>
                <c:pt idx="6">
                  <c:v>2</c:v>
                </c:pt>
                <c:pt idx="7">
                  <c:v>2</c:v>
                </c:pt>
                <c:pt idx="8">
                  <c:v>1</c:v>
                </c:pt>
                <c:pt idx="9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25649024"/>
        <c:axId val="225650944"/>
      </c:radarChart>
      <c:catAx>
        <c:axId val="225649024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225650944"/>
        <c:crosses val="autoZero"/>
        <c:auto val="0"/>
        <c:lblAlgn val="ctr"/>
        <c:lblOffset val="100"/>
        <c:noMultiLvlLbl val="0"/>
      </c:catAx>
      <c:valAx>
        <c:axId val="225650944"/>
        <c:scaling>
          <c:orientation val="minMax"/>
          <c:max val="3"/>
          <c:min val="0"/>
        </c:scaling>
        <c:delete val="0"/>
        <c:axPos val="l"/>
        <c:majorGridlines/>
        <c:numFmt formatCode="General" sourceLinked="1"/>
        <c:majorTickMark val="cross"/>
        <c:minorTickMark val="none"/>
        <c:tickLblPos val="none"/>
        <c:txPr>
          <a:bodyPr/>
          <a:lstStyle/>
          <a:p>
            <a:pPr>
              <a:defRPr sz="800"/>
            </a:pPr>
            <a:endParaRPr lang="en-US"/>
          </a:p>
        </c:txPr>
        <c:crossAx val="225649024"/>
        <c:crosses val="autoZero"/>
        <c:crossBetween val="between"/>
        <c:majorUnit val="1"/>
        <c:minorUnit val="0.5"/>
      </c:valAx>
    </c:plotArea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080238964767501"/>
          <c:y val="0.30565203571006899"/>
          <c:w val="0.63807097169154503"/>
          <c:h val="0.54902069767230899"/>
        </c:manualLayout>
      </c:layout>
      <c:radarChart>
        <c:radarStyle val="marker"/>
        <c:varyColors val="0"/>
        <c:ser>
          <c:idx val="0"/>
          <c:order val="0"/>
          <c:tx>
            <c:strRef>
              <c:f>'Req - Analysis'!$N$2</c:f>
              <c:strCache>
                <c:ptCount val="1"/>
                <c:pt idx="0">
                  <c:v>ERAU</c:v>
                </c:pt>
              </c:strCache>
            </c:strRef>
          </c:tx>
          <c:spPr>
            <a:ln>
              <a:solidFill>
                <a:srgbClr val="C00000"/>
              </a:solidFill>
            </a:ln>
          </c:spPr>
          <c:marker>
            <c:symbol val="square"/>
            <c:size val="4"/>
            <c:spPr>
              <a:solidFill>
                <a:srgbClr val="C00000"/>
              </a:solidFill>
              <a:ln w="19050">
                <a:solidFill>
                  <a:srgbClr val="C00000"/>
                </a:solidFill>
              </a:ln>
            </c:spPr>
          </c:marker>
          <c:cat>
            <c:strRef>
              <c:f>'Req - Analysis'!$C$4:$C$13</c:f>
              <c:strCache>
                <c:ptCount val="10"/>
                <c:pt idx="0">
                  <c:v>REQ</c:v>
                </c:pt>
                <c:pt idx="1">
                  <c:v>DES</c:v>
                </c:pt>
                <c:pt idx="2">
                  <c:v>CST</c:v>
                </c:pt>
                <c:pt idx="3">
                  <c:v>TST</c:v>
                </c:pt>
                <c:pt idx="4">
                  <c:v>MNT</c:v>
                </c:pt>
                <c:pt idx="5">
                  <c:v>CNF</c:v>
                </c:pt>
                <c:pt idx="6">
                  <c:v>MGT</c:v>
                </c:pt>
                <c:pt idx="7">
                  <c:v>PRC</c:v>
                </c:pt>
                <c:pt idx="8">
                  <c:v>TLS</c:v>
                </c:pt>
                <c:pt idx="9">
                  <c:v>QLY</c:v>
                </c:pt>
              </c:strCache>
            </c:strRef>
          </c:cat>
          <c:val>
            <c:numRef>
              <c:f>'Req - Analysis'!$N$4:$N$13</c:f>
              <c:numCache>
                <c:formatCode>General</c:formatCode>
                <c:ptCount val="10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  <c:pt idx="4">
                  <c:v>1</c:v>
                </c:pt>
                <c:pt idx="5">
                  <c:v>2</c:v>
                </c:pt>
                <c:pt idx="6">
                  <c:v>2</c:v>
                </c:pt>
                <c:pt idx="7">
                  <c:v>3</c:v>
                </c:pt>
                <c:pt idx="8">
                  <c:v>1</c:v>
                </c:pt>
                <c:pt idx="9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25657984"/>
        <c:axId val="225659904"/>
      </c:radarChart>
      <c:catAx>
        <c:axId val="225657984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225659904"/>
        <c:crosses val="autoZero"/>
        <c:auto val="0"/>
        <c:lblAlgn val="ctr"/>
        <c:lblOffset val="100"/>
        <c:noMultiLvlLbl val="0"/>
      </c:catAx>
      <c:valAx>
        <c:axId val="225659904"/>
        <c:scaling>
          <c:orientation val="minMax"/>
          <c:max val="3"/>
          <c:min val="0"/>
        </c:scaling>
        <c:delete val="0"/>
        <c:axPos val="l"/>
        <c:majorGridlines/>
        <c:numFmt formatCode="General" sourceLinked="1"/>
        <c:majorTickMark val="cross"/>
        <c:minorTickMark val="none"/>
        <c:tickLblPos val="none"/>
        <c:txPr>
          <a:bodyPr/>
          <a:lstStyle/>
          <a:p>
            <a:pPr>
              <a:defRPr sz="800"/>
            </a:pPr>
            <a:endParaRPr lang="en-US"/>
          </a:p>
        </c:txPr>
        <c:crossAx val="225657984"/>
        <c:crosses val="autoZero"/>
        <c:crossBetween val="between"/>
        <c:majorUnit val="1"/>
        <c:minorUnit val="0.5"/>
      </c:valAx>
    </c:plotArea>
    <c:plotVisOnly val="1"/>
    <c:dispBlanksAs val="gap"/>
    <c:showDLblsOverMax val="0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080238964767501"/>
          <c:y val="0.30565203571006899"/>
          <c:w val="0.63807097169154503"/>
          <c:h val="0.54902069767230999"/>
        </c:manualLayout>
      </c:layout>
      <c:radarChart>
        <c:radarStyle val="marker"/>
        <c:varyColors val="0"/>
        <c:ser>
          <c:idx val="0"/>
          <c:order val="0"/>
          <c:tx>
            <c:strRef>
              <c:f>'Req - Analysis'!$P$2</c:f>
              <c:strCache>
                <c:ptCount val="1"/>
                <c:pt idx="0">
                  <c:v>JMU</c:v>
                </c:pt>
              </c:strCache>
            </c:strRef>
          </c:tx>
          <c:spPr>
            <a:ln>
              <a:solidFill>
                <a:srgbClr val="C00000"/>
              </a:solidFill>
            </a:ln>
          </c:spPr>
          <c:marker>
            <c:symbol val="square"/>
            <c:size val="4"/>
            <c:spPr>
              <a:solidFill>
                <a:srgbClr val="C00000"/>
              </a:solidFill>
              <a:ln w="19050">
                <a:solidFill>
                  <a:srgbClr val="C00000"/>
                </a:solidFill>
              </a:ln>
            </c:spPr>
          </c:marker>
          <c:cat>
            <c:strRef>
              <c:f>'Req - Analysis'!$C$4:$C$13</c:f>
              <c:strCache>
                <c:ptCount val="10"/>
                <c:pt idx="0">
                  <c:v>REQ</c:v>
                </c:pt>
                <c:pt idx="1">
                  <c:v>DES</c:v>
                </c:pt>
                <c:pt idx="2">
                  <c:v>CST</c:v>
                </c:pt>
                <c:pt idx="3">
                  <c:v>TST</c:v>
                </c:pt>
                <c:pt idx="4">
                  <c:v>MNT</c:v>
                </c:pt>
                <c:pt idx="5">
                  <c:v>CNF</c:v>
                </c:pt>
                <c:pt idx="6">
                  <c:v>MGT</c:v>
                </c:pt>
                <c:pt idx="7">
                  <c:v>PRC</c:v>
                </c:pt>
                <c:pt idx="8">
                  <c:v>TLS</c:v>
                </c:pt>
                <c:pt idx="9">
                  <c:v>QLY</c:v>
                </c:pt>
              </c:strCache>
            </c:strRef>
          </c:cat>
          <c:val>
            <c:numRef>
              <c:f>'Req - Analysis'!$P$4:$P$13</c:f>
              <c:numCache>
                <c:formatCode>General</c:formatCode>
                <c:ptCount val="10"/>
                <c:pt idx="0">
                  <c:v>2</c:v>
                </c:pt>
                <c:pt idx="1">
                  <c:v>3</c:v>
                </c:pt>
                <c:pt idx="2">
                  <c:v>2</c:v>
                </c:pt>
                <c:pt idx="3">
                  <c:v>2</c:v>
                </c:pt>
                <c:pt idx="4">
                  <c:v>2</c:v>
                </c:pt>
                <c:pt idx="5">
                  <c:v>0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25687424"/>
        <c:axId val="225689600"/>
      </c:radarChart>
      <c:catAx>
        <c:axId val="225687424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225689600"/>
        <c:crosses val="autoZero"/>
        <c:auto val="0"/>
        <c:lblAlgn val="ctr"/>
        <c:lblOffset val="100"/>
        <c:noMultiLvlLbl val="0"/>
      </c:catAx>
      <c:valAx>
        <c:axId val="225689600"/>
        <c:scaling>
          <c:orientation val="minMax"/>
          <c:max val="3"/>
          <c:min val="0"/>
        </c:scaling>
        <c:delete val="0"/>
        <c:axPos val="l"/>
        <c:majorGridlines/>
        <c:numFmt formatCode="General" sourceLinked="1"/>
        <c:majorTickMark val="cross"/>
        <c:minorTickMark val="none"/>
        <c:tickLblPos val="none"/>
        <c:txPr>
          <a:bodyPr/>
          <a:lstStyle/>
          <a:p>
            <a:pPr>
              <a:defRPr sz="800"/>
            </a:pPr>
            <a:endParaRPr lang="en-US"/>
          </a:p>
        </c:txPr>
        <c:crossAx val="225687424"/>
        <c:crosses val="autoZero"/>
        <c:crossBetween val="between"/>
        <c:majorUnit val="1"/>
        <c:minorUnit val="0.5"/>
      </c:valAx>
    </c:plotArea>
    <c:plotVisOnly val="1"/>
    <c:dispBlanksAs val="gap"/>
    <c:showDLblsOverMax val="0"/>
  </c:chart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080238964767501"/>
          <c:y val="0.30565203571006899"/>
          <c:w val="0.63807097169154503"/>
          <c:h val="0.54902069767230999"/>
        </c:manualLayout>
      </c:layout>
      <c:radarChart>
        <c:radarStyle val="marker"/>
        <c:varyColors val="0"/>
        <c:ser>
          <c:idx val="0"/>
          <c:order val="0"/>
          <c:tx>
            <c:strRef>
              <c:f>'Req - Analysis'!$Q$2</c:f>
              <c:strCache>
                <c:ptCount val="1"/>
                <c:pt idx="0">
                  <c:v>MU</c:v>
                </c:pt>
              </c:strCache>
            </c:strRef>
          </c:tx>
          <c:spPr>
            <a:ln>
              <a:solidFill>
                <a:srgbClr val="C00000"/>
              </a:solidFill>
            </a:ln>
          </c:spPr>
          <c:marker>
            <c:symbol val="square"/>
            <c:size val="4"/>
            <c:spPr>
              <a:solidFill>
                <a:srgbClr val="C00000"/>
              </a:solidFill>
              <a:ln w="19050">
                <a:solidFill>
                  <a:srgbClr val="C00000"/>
                </a:solidFill>
              </a:ln>
            </c:spPr>
          </c:marker>
          <c:cat>
            <c:strRef>
              <c:f>'Req - Analysis'!$C$4:$C$13</c:f>
              <c:strCache>
                <c:ptCount val="10"/>
                <c:pt idx="0">
                  <c:v>REQ</c:v>
                </c:pt>
                <c:pt idx="1">
                  <c:v>DES</c:v>
                </c:pt>
                <c:pt idx="2">
                  <c:v>CST</c:v>
                </c:pt>
                <c:pt idx="3">
                  <c:v>TST</c:v>
                </c:pt>
                <c:pt idx="4">
                  <c:v>MNT</c:v>
                </c:pt>
                <c:pt idx="5">
                  <c:v>CNF</c:v>
                </c:pt>
                <c:pt idx="6">
                  <c:v>MGT</c:v>
                </c:pt>
                <c:pt idx="7">
                  <c:v>PRC</c:v>
                </c:pt>
                <c:pt idx="8">
                  <c:v>TLS</c:v>
                </c:pt>
                <c:pt idx="9">
                  <c:v>QLY</c:v>
                </c:pt>
              </c:strCache>
            </c:strRef>
          </c:cat>
          <c:val>
            <c:numRef>
              <c:f>'Req - Analysis'!$Q$4:$Q$13</c:f>
              <c:numCache>
                <c:formatCode>General</c:formatCode>
                <c:ptCount val="10"/>
                <c:pt idx="0">
                  <c:v>1</c:v>
                </c:pt>
                <c:pt idx="1">
                  <c:v>3</c:v>
                </c:pt>
                <c:pt idx="2">
                  <c:v>3</c:v>
                </c:pt>
                <c:pt idx="3">
                  <c:v>2</c:v>
                </c:pt>
                <c:pt idx="4">
                  <c:v>2</c:v>
                </c:pt>
                <c:pt idx="5">
                  <c:v>0</c:v>
                </c:pt>
                <c:pt idx="6">
                  <c:v>1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25774208"/>
        <c:axId val="225788672"/>
      </c:radarChart>
      <c:catAx>
        <c:axId val="225774208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225788672"/>
        <c:crosses val="autoZero"/>
        <c:auto val="0"/>
        <c:lblAlgn val="ctr"/>
        <c:lblOffset val="100"/>
        <c:noMultiLvlLbl val="0"/>
      </c:catAx>
      <c:valAx>
        <c:axId val="225788672"/>
        <c:scaling>
          <c:orientation val="minMax"/>
          <c:max val="3"/>
          <c:min val="0"/>
        </c:scaling>
        <c:delete val="0"/>
        <c:axPos val="l"/>
        <c:majorGridlines/>
        <c:numFmt formatCode="General" sourceLinked="1"/>
        <c:majorTickMark val="cross"/>
        <c:minorTickMark val="none"/>
        <c:tickLblPos val="none"/>
        <c:txPr>
          <a:bodyPr/>
          <a:lstStyle/>
          <a:p>
            <a:pPr>
              <a:defRPr sz="800"/>
            </a:pPr>
            <a:endParaRPr lang="en-US"/>
          </a:p>
        </c:txPr>
        <c:crossAx val="225774208"/>
        <c:crosses val="autoZero"/>
        <c:crossBetween val="between"/>
        <c:majorUnit val="1"/>
        <c:minorUnit val="0.5"/>
      </c:valAx>
    </c:plotArea>
    <c:plotVisOnly val="1"/>
    <c:dispBlanksAs val="gap"/>
    <c:showDLblsOverMax val="0"/>
  </c:chart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080238964767501"/>
          <c:y val="0.30565203571006899"/>
          <c:w val="0.63807097169154603"/>
          <c:h val="0.54902069767230999"/>
        </c:manualLayout>
      </c:layout>
      <c:radarChart>
        <c:radarStyle val="marker"/>
        <c:varyColors val="0"/>
        <c:ser>
          <c:idx val="0"/>
          <c:order val="0"/>
          <c:tx>
            <c:strRef>
              <c:f>'Req - Analysis'!$R$2</c:f>
              <c:strCache>
                <c:ptCount val="1"/>
                <c:pt idx="0">
                  <c:v>MMU</c:v>
                </c:pt>
              </c:strCache>
            </c:strRef>
          </c:tx>
          <c:spPr>
            <a:ln>
              <a:solidFill>
                <a:srgbClr val="C00000"/>
              </a:solidFill>
            </a:ln>
          </c:spPr>
          <c:marker>
            <c:symbol val="square"/>
            <c:size val="4"/>
            <c:spPr>
              <a:solidFill>
                <a:srgbClr val="C00000"/>
              </a:solidFill>
              <a:ln w="19050">
                <a:solidFill>
                  <a:srgbClr val="C00000"/>
                </a:solidFill>
              </a:ln>
            </c:spPr>
          </c:marker>
          <c:cat>
            <c:strRef>
              <c:f>'Req - Analysis'!$C$4:$C$13</c:f>
              <c:strCache>
                <c:ptCount val="10"/>
                <c:pt idx="0">
                  <c:v>REQ</c:v>
                </c:pt>
                <c:pt idx="1">
                  <c:v>DES</c:v>
                </c:pt>
                <c:pt idx="2">
                  <c:v>CST</c:v>
                </c:pt>
                <c:pt idx="3">
                  <c:v>TST</c:v>
                </c:pt>
                <c:pt idx="4">
                  <c:v>MNT</c:v>
                </c:pt>
                <c:pt idx="5">
                  <c:v>CNF</c:v>
                </c:pt>
                <c:pt idx="6">
                  <c:v>MGT</c:v>
                </c:pt>
                <c:pt idx="7">
                  <c:v>PRC</c:v>
                </c:pt>
                <c:pt idx="8">
                  <c:v>TLS</c:v>
                </c:pt>
                <c:pt idx="9">
                  <c:v>QLY</c:v>
                </c:pt>
              </c:strCache>
            </c:strRef>
          </c:cat>
          <c:val>
            <c:numRef>
              <c:f>'Req - Analysis'!$R$4:$R$13</c:f>
              <c:numCache>
                <c:formatCode>General</c:formatCode>
                <c:ptCount val="10"/>
                <c:pt idx="0">
                  <c:v>2</c:v>
                </c:pt>
                <c:pt idx="1">
                  <c:v>3</c:v>
                </c:pt>
                <c:pt idx="2">
                  <c:v>1</c:v>
                </c:pt>
                <c:pt idx="3">
                  <c:v>2</c:v>
                </c:pt>
                <c:pt idx="4">
                  <c:v>2</c:v>
                </c:pt>
                <c:pt idx="5">
                  <c:v>1</c:v>
                </c:pt>
                <c:pt idx="6">
                  <c:v>1</c:v>
                </c:pt>
                <c:pt idx="7">
                  <c:v>3</c:v>
                </c:pt>
                <c:pt idx="8">
                  <c:v>1</c:v>
                </c:pt>
                <c:pt idx="9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25799552"/>
        <c:axId val="225805824"/>
      </c:radarChart>
      <c:catAx>
        <c:axId val="225799552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225805824"/>
        <c:crosses val="autoZero"/>
        <c:auto val="0"/>
        <c:lblAlgn val="ctr"/>
        <c:lblOffset val="100"/>
        <c:noMultiLvlLbl val="0"/>
      </c:catAx>
      <c:valAx>
        <c:axId val="225805824"/>
        <c:scaling>
          <c:orientation val="minMax"/>
          <c:max val="3"/>
          <c:min val="0"/>
        </c:scaling>
        <c:delete val="0"/>
        <c:axPos val="l"/>
        <c:majorGridlines/>
        <c:numFmt formatCode="General" sourceLinked="1"/>
        <c:majorTickMark val="cross"/>
        <c:minorTickMark val="none"/>
        <c:tickLblPos val="none"/>
        <c:txPr>
          <a:bodyPr/>
          <a:lstStyle/>
          <a:p>
            <a:pPr>
              <a:defRPr sz="800"/>
            </a:pPr>
            <a:endParaRPr lang="en-US"/>
          </a:p>
        </c:txPr>
        <c:crossAx val="225799552"/>
        <c:crosses val="autoZero"/>
        <c:crossBetween val="between"/>
        <c:majorUnit val="1"/>
        <c:minorUnit val="0.5"/>
      </c:valAx>
    </c:plotArea>
    <c:plotVisOnly val="1"/>
    <c:dispBlanksAs val="gap"/>
    <c:showDLblsOverMax val="0"/>
  </c:chart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482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52" tIns="46676" rIns="93352" bIns="46676" numCol="1" anchor="t" anchorCtr="0" compatLnSpc="1">
            <a:prstTxWarp prst="textNoShape">
              <a:avLst/>
            </a:prstTxWarp>
          </a:bodyPr>
          <a:lstStyle>
            <a:lvl1pPr defTabSz="933450"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81450" y="0"/>
            <a:ext cx="304482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52" tIns="46676" rIns="93352" bIns="46676" numCol="1" anchor="t" anchorCtr="0" compatLnSpc="1">
            <a:prstTxWarp prst="textNoShape">
              <a:avLst/>
            </a:prstTxWarp>
          </a:bodyPr>
          <a:lstStyle>
            <a:lvl1pPr algn="r" defTabSz="933450"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47138"/>
            <a:ext cx="304482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52" tIns="46676" rIns="93352" bIns="46676" numCol="1" anchor="b" anchorCtr="0" compatLnSpc="1">
            <a:prstTxWarp prst="textNoShape">
              <a:avLst/>
            </a:prstTxWarp>
          </a:bodyPr>
          <a:lstStyle>
            <a:lvl1pPr defTabSz="933450"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81450" y="8847138"/>
            <a:ext cx="304482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52" tIns="46676" rIns="93352" bIns="46676" numCol="1" anchor="b" anchorCtr="0" compatLnSpc="1">
            <a:prstTxWarp prst="textNoShape">
              <a:avLst/>
            </a:prstTxWarp>
          </a:bodyPr>
          <a:lstStyle>
            <a:lvl1pPr algn="r" defTabSz="933450"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fld id="{E629C34E-D4AE-4046-9A6A-705A5D99E4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05994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17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2400" y="0"/>
            <a:ext cx="304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40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68400" y="685800"/>
            <a:ext cx="4673600" cy="35052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17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419600"/>
            <a:ext cx="51816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617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9200"/>
            <a:ext cx="304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17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2400" y="8839200"/>
            <a:ext cx="304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39E40689-D4B0-4E7F-9A72-7409CFF8EA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38134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3B828B94-6FC9-407E-97EE-1A2956651128}" type="slidenum">
              <a:rPr lang="en-US" sz="1200" smtClean="0"/>
              <a:pPr/>
              <a:t>1</a:t>
            </a:fld>
            <a:endParaRPr lang="en-US" sz="1200" smtClean="0"/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546100" y="160338"/>
            <a:ext cx="5778500" cy="4333875"/>
          </a:xfrm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4578350"/>
            <a:ext cx="6948488" cy="426878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576C213-FCA8-4202-82BA-031BE660BD6D}" type="slidenum">
              <a:rPr lang="en-US"/>
              <a:pPr/>
              <a:t>11</a:t>
            </a:fld>
            <a:endParaRPr lang="en-US"/>
          </a:p>
        </p:txBody>
      </p:sp>
      <p:sp>
        <p:nvSpPr>
          <p:cNvPr id="12800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30331" y="4423331"/>
            <a:ext cx="5159107" cy="4184057"/>
          </a:xfrm>
          <a:noFill/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397" tIns="45388" rIns="92397" bIns="45388"/>
          <a:lstStyle/>
          <a:p>
            <a:r>
              <a:rPr lang="en-US"/>
              <a:t>To illustrate, here is a representative sample of real-life developments in students’ lives that we have been able to accommodate with this program</a:t>
            </a:r>
          </a:p>
          <a:p>
            <a:r>
              <a:rPr lang="en-US"/>
              <a:t>Every one of the examples I am using here is from a student who did finish the courses - whereas with many conventional courses they would have been forced to drop out of the course or even the whole program</a:t>
            </a:r>
          </a:p>
        </p:txBody>
      </p:sp>
      <p:sp>
        <p:nvSpPr>
          <p:cNvPr id="128003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1738" y="711200"/>
            <a:ext cx="4624387" cy="3467100"/>
          </a:xfrm>
          <a:ln cap="flat"/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438A725-06C5-4FFC-A86B-03925E8B7FA7}" type="slidenum">
              <a:rPr lang="en-US"/>
              <a:pPr/>
              <a:t>12</a:t>
            </a:fld>
            <a:endParaRPr lang="en-US"/>
          </a:p>
        </p:txBody>
      </p:sp>
      <p:sp>
        <p:nvSpPr>
          <p:cNvPr id="134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35211" y="4423331"/>
            <a:ext cx="5388437" cy="4192141"/>
          </a:xfrm>
          <a:noFill/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397" tIns="45388" rIns="92397" bIns="45388"/>
          <a:lstStyle/>
          <a:p>
            <a:r>
              <a:rPr lang="en-US"/>
              <a:t>Remember from my previous remarks that technology is only a small part of the solution</a:t>
            </a:r>
          </a:p>
          <a:p>
            <a:r>
              <a:rPr lang="en-US"/>
              <a:t>The larger opportunity comes with reengineering the process</a:t>
            </a:r>
          </a:p>
          <a:p>
            <a:r>
              <a:rPr lang="en-US"/>
              <a:t>Which means taking education very seriously and reinventing how we do it</a:t>
            </a:r>
          </a:p>
          <a:p>
            <a:pPr>
              <a:buFont typeface="Times New Roman" pitchFamily="18" charset="0"/>
              <a:buNone/>
            </a:pPr>
            <a:r>
              <a:rPr lang="en-US"/>
              <a:t> 			     -----</a:t>
            </a:r>
          </a:p>
          <a:p>
            <a:r>
              <a:rPr lang="en-US"/>
              <a:t>Here again, engineers have an edge ...</a:t>
            </a:r>
          </a:p>
        </p:txBody>
      </p:sp>
      <p:sp>
        <p:nvSpPr>
          <p:cNvPr id="134147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1738" y="711200"/>
            <a:ext cx="4624387" cy="3467100"/>
          </a:xfrm>
          <a:ln cap="flat"/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8633A48-C43C-422E-A3A1-5C510A46B6FE}" type="slidenum">
              <a:rPr lang="en-US"/>
              <a:pPr/>
              <a:t>13</a:t>
            </a:fld>
            <a:endParaRPr lang="en-US"/>
          </a:p>
        </p:txBody>
      </p:sp>
      <p:sp>
        <p:nvSpPr>
          <p:cNvPr id="13619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30331" y="4423331"/>
            <a:ext cx="5159107" cy="4184057"/>
          </a:xfrm>
          <a:noFill/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397" tIns="45388" rIns="92397" bIns="45388"/>
          <a:lstStyle/>
          <a:p>
            <a:r>
              <a:rPr lang="en-US"/>
              <a:t>We understand processes and process engineering because that is what engineering is all about</a:t>
            </a:r>
          </a:p>
          <a:p>
            <a:pPr>
              <a:buFont typeface="Times New Roman" pitchFamily="18" charset="0"/>
              <a:buNone/>
            </a:pPr>
            <a:endParaRPr lang="en-US"/>
          </a:p>
          <a:p>
            <a:pPr>
              <a:buFont typeface="Times New Roman" pitchFamily="18" charset="0"/>
              <a:buNone/>
            </a:pPr>
            <a:endParaRPr lang="en-US"/>
          </a:p>
          <a:p>
            <a:r>
              <a:rPr lang="en-US"/>
              <a:t>Consider some analogies ....</a:t>
            </a:r>
          </a:p>
        </p:txBody>
      </p:sp>
      <p:sp>
        <p:nvSpPr>
          <p:cNvPr id="136195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1738" y="711200"/>
            <a:ext cx="4624387" cy="3467100"/>
          </a:xfrm>
          <a:ln cap="flat"/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D94E85-2211-44DB-8747-2E8F69FD4CEE}" type="slidenum">
              <a:rPr lang="en-US"/>
              <a:pPr/>
              <a:t>14</a:t>
            </a:fld>
            <a:endParaRPr lang="en-US"/>
          </a:p>
        </p:txBody>
      </p:sp>
      <p:sp>
        <p:nvSpPr>
          <p:cNvPr id="1402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30331" y="4423331"/>
            <a:ext cx="5159107" cy="4184057"/>
          </a:xfrm>
          <a:noFill/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397" tIns="45388" rIns="92397" bIns="45388"/>
          <a:lstStyle/>
          <a:p>
            <a:r>
              <a:rPr lang="en-US"/>
              <a:t>To summarize</a:t>
            </a:r>
          </a:p>
          <a:p>
            <a:pPr lvl="1"/>
            <a:r>
              <a:rPr lang="en-US"/>
              <a:t>If traditional university education is to continue to thrive, we must do things differently</a:t>
            </a:r>
          </a:p>
          <a:p>
            <a:pPr lvl="1"/>
            <a:r>
              <a:rPr lang="en-US"/>
              <a:t>As engineering professionals we have a lot of advantages</a:t>
            </a:r>
          </a:p>
          <a:p>
            <a:pPr lvl="2"/>
            <a:r>
              <a:rPr lang="en-US"/>
              <a:t>We know the technology</a:t>
            </a:r>
          </a:p>
          <a:p>
            <a:pPr lvl="2"/>
            <a:r>
              <a:rPr lang="en-US"/>
              <a:t>We know processes</a:t>
            </a:r>
          </a:p>
          <a:p>
            <a:r>
              <a:rPr lang="en-US"/>
              <a:t>Let’s do it!</a:t>
            </a:r>
          </a:p>
        </p:txBody>
      </p:sp>
      <p:sp>
        <p:nvSpPr>
          <p:cNvPr id="140291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1738" y="711200"/>
            <a:ext cx="4624387" cy="3467100"/>
          </a:xfrm>
          <a:ln cap="flat"/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DD7E0F5-BFFB-4FBC-A9D8-F2583A1821D6}" type="slidenum">
              <a:rPr lang="en-US"/>
              <a:pPr/>
              <a:t>15</a:t>
            </a:fld>
            <a:endParaRPr lang="en-US"/>
          </a:p>
        </p:txBody>
      </p:sp>
      <p:sp>
        <p:nvSpPr>
          <p:cNvPr id="14233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30331" y="4423331"/>
            <a:ext cx="5159107" cy="4184057"/>
          </a:xfrm>
          <a:noFill/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397" tIns="45388" rIns="92397" bIns="45388"/>
          <a:lstStyle/>
          <a:p>
            <a:r>
              <a:rPr lang="en-US"/>
              <a:t>This is a bibliography of relevant reading material</a:t>
            </a:r>
          </a:p>
        </p:txBody>
      </p:sp>
      <p:sp>
        <p:nvSpPr>
          <p:cNvPr id="142339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1738" y="711200"/>
            <a:ext cx="4624387" cy="3467100"/>
          </a:xfrm>
          <a:ln cap="flat"/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819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3FA9530E-0CDC-49A9-91DA-4FEA6BF25370}" type="slidenum">
              <a:rPr lang="en-US" sz="1200" smtClean="0"/>
              <a:pPr/>
              <a:t>16</a:t>
            </a:fld>
            <a:endParaRPr lang="en-US" sz="120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20FD262-07C3-4739-808C-8BB8C335FE88}" type="slidenum">
              <a:rPr lang="en-US"/>
              <a:pPr/>
              <a:t>3</a:t>
            </a:fld>
            <a:endParaRPr lang="en-US"/>
          </a:p>
        </p:txBody>
      </p:sp>
      <p:sp>
        <p:nvSpPr>
          <p:cNvPr id="238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8937" y="705354"/>
            <a:ext cx="4651654" cy="3478117"/>
          </a:xfrm>
          <a:ln/>
        </p:spPr>
      </p:sp>
      <p:sp>
        <p:nvSpPr>
          <p:cNvPr id="2385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6837" y="4425074"/>
            <a:ext cx="5152602" cy="4188334"/>
          </a:xfrm>
        </p:spPr>
        <p:txBody>
          <a:bodyPr/>
          <a:lstStyle/>
          <a:p>
            <a:r>
              <a:rPr lang="en-US"/>
              <a:t>We also have a project whose goal is to identify the fundamental principles of software engineering.  It was started in 1995.  It is targeted for completion by July 1999.</a:t>
            </a:r>
          </a:p>
          <a:p>
            <a:endParaRPr lang="en-US"/>
          </a:p>
          <a:p>
            <a:r>
              <a:rPr lang="en-US"/>
              <a:t>Body of knowledge - common knowledge and skills expected of most practitioners</a:t>
            </a:r>
          </a:p>
          <a:p>
            <a:endParaRPr lang="en-US"/>
          </a:p>
          <a:p>
            <a:r>
              <a:rPr lang="en-US"/>
              <a:t>Performance norms - criteria to be achieved by competent partictioner</a:t>
            </a:r>
          </a:p>
          <a:p>
            <a:endParaRPr lang="en-US"/>
          </a:p>
          <a:p>
            <a:r>
              <a:rPr lang="en-US"/>
              <a:t>Curriculum - sequenced presentation of knowledge to potential practitioner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532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1pPr>
            <a:lvl2pPr marL="759830" indent="-292242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2pPr>
            <a:lvl3pPr marL="1168968" indent="-233793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3pPr>
            <a:lvl4pPr marL="1636556" indent="-233793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4pPr>
            <a:lvl5pPr marL="2104143" indent="-233793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5pPr>
            <a:lvl6pPr marL="2571731" indent="-233793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6pPr>
            <a:lvl7pPr marL="3039318" indent="-233793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7pPr>
            <a:lvl8pPr marL="3506906" indent="-233793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8pPr>
            <a:lvl9pPr marL="3974492" indent="-233793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46041E7A-D491-4BBF-9EF9-01B08E58F51B}" type="slidenum">
              <a:rPr lang="en-US" sz="1200"/>
              <a:pPr eaLnBrk="1" hangingPunct="1"/>
              <a:t>4</a:t>
            </a:fld>
            <a:endParaRPr 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smtClean="0">
                <a:latin typeface="Arial" charset="0"/>
              </a:rPr>
              <a:t>Study showed wide diversity in what is required/semi-required (&gt;50% chance it is required) in master’s programs in software engineering.  Schools were primarily in the U.S., but also included 3 from outside U.S.    While some diversity is clearly good, especially at the graduate level, the high degree of diversity in today’s programs supports idea that reference curriculum is needed.</a:t>
            </a: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pitchFamily="-65" charset="-128"/>
              </a:defRPr>
            </a:lvl1pPr>
            <a:lvl2pPr marL="38725664" indent="-38258895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pitchFamily="-65" charset="-128"/>
              </a:defRPr>
            </a:lvl2pPr>
            <a:lvl3pPr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pitchFamily="-65" charset="-128"/>
              </a:defRPr>
            </a:lvl3pPr>
            <a:lvl4pPr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pitchFamily="-65" charset="-128"/>
              </a:defRPr>
            </a:lvl4pPr>
            <a:lvl5pPr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pitchFamily="-65" charset="-128"/>
              </a:defRPr>
            </a:lvl5pPr>
            <a:lvl6pPr marL="46677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pitchFamily="-65" charset="-128"/>
              </a:defRPr>
            </a:lvl6pPr>
            <a:lvl7pPr marL="933539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pitchFamily="-65" charset="-128"/>
              </a:defRPr>
            </a:lvl7pPr>
            <a:lvl8pPr marL="1400309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pitchFamily="-65" charset="-128"/>
              </a:defRPr>
            </a:lvl8pPr>
            <a:lvl9pPr marL="186707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pitchFamily="-65" charset="-128"/>
              </a:defRPr>
            </a:lvl9pPr>
          </a:lstStyle>
          <a:p>
            <a:pPr eaLnBrk="1" hangingPunct="1"/>
            <a:fld id="{BCFF2524-8EB0-43B2-AF2B-240AFCA743AA}" type="slidenum">
              <a:rPr lang="en-US" sz="1200"/>
              <a:pPr eaLnBrk="1" hangingPunct="1"/>
              <a:t>5</a:t>
            </a:fld>
            <a:endParaRPr 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AF09309-C2CD-4B27-8352-540E63837909}" type="slidenum">
              <a:rPr lang="en-US"/>
              <a:pPr/>
              <a:t>6</a:t>
            </a:fld>
            <a:endParaRPr lang="en-US"/>
          </a:p>
        </p:txBody>
      </p:sp>
      <p:sp>
        <p:nvSpPr>
          <p:cNvPr id="14745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30331" y="4423331"/>
            <a:ext cx="5159107" cy="4184057"/>
          </a:xfrm>
          <a:noFill/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397" tIns="45388" rIns="92397" bIns="45388"/>
          <a:lstStyle/>
          <a:p>
            <a:pPr defTabSz="933602"/>
            <a:r>
              <a:rPr lang="en-US"/>
              <a:t>This information may be a sign that universities know how to survive</a:t>
            </a:r>
          </a:p>
          <a:p>
            <a:pPr defTabSz="933602"/>
            <a:r>
              <a:rPr lang="en-US"/>
              <a:t>Which may be a sign that their relevance to society is lower than that of anything else!</a:t>
            </a:r>
          </a:p>
          <a:p>
            <a:pPr defTabSz="933602"/>
            <a:r>
              <a:rPr lang="en-US"/>
              <a:t>But the harder they resist, the harder they fall .....</a:t>
            </a:r>
          </a:p>
        </p:txBody>
      </p:sp>
      <p:sp>
        <p:nvSpPr>
          <p:cNvPr id="147459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1738" y="711200"/>
            <a:ext cx="4624387" cy="3467100"/>
          </a:xfrm>
          <a:ln cap="flat"/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C6A0B519-FCD8-4E34-81B8-0464CE8DE886}" type="slidenum">
              <a:rPr lang="en-US" sz="1200" smtClean="0"/>
              <a:pPr/>
              <a:t>7</a:t>
            </a:fld>
            <a:endParaRPr lang="en-US" sz="1200" smtClean="0"/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3B55F9D-B074-43E7-AA25-4F03E7941EFF}" type="slidenum">
              <a:rPr lang="en-US"/>
              <a:pPr/>
              <a:t>8</a:t>
            </a:fld>
            <a:endParaRPr lang="en-US"/>
          </a:p>
        </p:txBody>
      </p:sp>
      <p:sp>
        <p:nvSpPr>
          <p:cNvPr id="10957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30331" y="4423331"/>
            <a:ext cx="5159107" cy="4184057"/>
          </a:xfrm>
          <a:noFill/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397" tIns="45388" rIns="92397" bIns="45388"/>
          <a:lstStyle/>
          <a:p>
            <a:r>
              <a:rPr lang="en-US"/>
              <a:t>We faced similar problems in industry with competition from global competitors and such</a:t>
            </a:r>
          </a:p>
          <a:p>
            <a:r>
              <a:rPr lang="en-US"/>
              <a:t>The way we have survived is to reengineer ourselves</a:t>
            </a:r>
          </a:p>
          <a:p>
            <a:r>
              <a:rPr lang="en-US"/>
              <a:t>That means redesigning how we design, produce and deliver our products</a:t>
            </a:r>
          </a:p>
          <a:p>
            <a:r>
              <a:rPr lang="en-US"/>
              <a:t>Those of us who don’t innovate are going out of business</a:t>
            </a:r>
          </a:p>
        </p:txBody>
      </p:sp>
      <p:sp>
        <p:nvSpPr>
          <p:cNvPr id="109571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1738" y="711200"/>
            <a:ext cx="4624387" cy="3467100"/>
          </a:xfrm>
          <a:ln cap="flat"/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BC6E117-0978-4443-B29D-890ABC4E05B8}" type="slidenum">
              <a:rPr lang="en-US"/>
              <a:pPr/>
              <a:t>9</a:t>
            </a:fld>
            <a:endParaRPr lang="en-US"/>
          </a:p>
        </p:txBody>
      </p:sp>
      <p:sp>
        <p:nvSpPr>
          <p:cNvPr id="12390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88723" y="4423331"/>
            <a:ext cx="6403343" cy="4192141"/>
          </a:xfrm>
          <a:noFill/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397" tIns="45388" rIns="92397" bIns="45388"/>
          <a:lstStyle/>
          <a:p>
            <a:pPr>
              <a:spcBef>
                <a:spcPct val="20000"/>
              </a:spcBef>
            </a:pPr>
            <a:r>
              <a:rPr lang="en-US"/>
              <a:t>Here is one very modest example that I have been involved with</a:t>
            </a:r>
          </a:p>
          <a:p>
            <a:pPr>
              <a:spcBef>
                <a:spcPct val="20000"/>
              </a:spcBef>
            </a:pPr>
            <a:r>
              <a:rPr lang="en-US"/>
              <a:t>At Southern Methodist University, where I am an adjunct professor, we have introduced a large number of videotape courses</a:t>
            </a:r>
          </a:p>
          <a:p>
            <a:pPr lvl="1">
              <a:spcBef>
                <a:spcPct val="20000"/>
              </a:spcBef>
            </a:pPr>
            <a:r>
              <a:rPr lang="en-US"/>
              <a:t>Our entire graduate program in engineering is available on videotape</a:t>
            </a:r>
          </a:p>
          <a:p>
            <a:pPr>
              <a:spcBef>
                <a:spcPct val="20000"/>
              </a:spcBef>
            </a:pPr>
            <a:r>
              <a:rPr lang="en-US"/>
              <a:t>These courses change a lot of the incidental aspects of how we educate</a:t>
            </a:r>
          </a:p>
          <a:p>
            <a:pPr>
              <a:spcBef>
                <a:spcPct val="20000"/>
              </a:spcBef>
            </a:pPr>
            <a:r>
              <a:rPr lang="en-US"/>
              <a:t>But the result is lower cost and better customer satisfaction</a:t>
            </a:r>
          </a:p>
        </p:txBody>
      </p:sp>
      <p:sp>
        <p:nvSpPr>
          <p:cNvPr id="123907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1738" y="711200"/>
            <a:ext cx="4624387" cy="3467100"/>
          </a:xfrm>
          <a:ln cap="flat"/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2F42141-BB43-4841-8034-62D3249F854E}" type="slidenum">
              <a:rPr lang="en-US"/>
              <a:pPr/>
              <a:t>10</a:t>
            </a:fld>
            <a:endParaRPr lang="en-US"/>
          </a:p>
        </p:txBody>
      </p:sp>
      <p:sp>
        <p:nvSpPr>
          <p:cNvPr id="12595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30331" y="4423331"/>
            <a:ext cx="5159107" cy="4184057"/>
          </a:xfrm>
          <a:noFill/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397" tIns="45388" rIns="92397" bIns="45388"/>
          <a:lstStyle/>
          <a:p>
            <a:r>
              <a:rPr lang="en-US"/>
              <a:t>A large portion of the students taking these courses are working people doing this part time</a:t>
            </a:r>
          </a:p>
          <a:p>
            <a:r>
              <a:rPr lang="en-US"/>
              <a:t>Students are generally quite enthusiastic about it</a:t>
            </a:r>
          </a:p>
          <a:p>
            <a:r>
              <a:rPr lang="en-US"/>
              <a:t>Here are some of the comments made by students in the program</a:t>
            </a:r>
          </a:p>
          <a:p>
            <a:r>
              <a:rPr lang="en-US"/>
              <a:t>The most important benefit is that the approach fits the students’ lives better than conventional courses</a:t>
            </a:r>
          </a:p>
        </p:txBody>
      </p:sp>
      <p:sp>
        <p:nvSpPr>
          <p:cNvPr id="125955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1738" y="711200"/>
            <a:ext cx="4624387" cy="3467100"/>
          </a:xfrm>
          <a:ln cap="flat"/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17"/>
          <p:cNvSpPr txBox="1">
            <a:spLocks noChangeArrowheads="1"/>
          </p:cNvSpPr>
          <p:nvPr/>
        </p:nvSpPr>
        <p:spPr bwMode="auto">
          <a:xfrm>
            <a:off x="0" y="6400800"/>
            <a:ext cx="533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>
              <a:spcBef>
                <a:spcPct val="50000"/>
              </a:spcBef>
            </a:pPr>
            <a:endParaRPr lang="en-US" b="0">
              <a:latin typeface="Times" pitchFamily="18" charset="0"/>
            </a:endParaRPr>
          </a:p>
        </p:txBody>
      </p:sp>
      <p:sp>
        <p:nvSpPr>
          <p:cNvPr id="16" name="Text Box 26"/>
          <p:cNvSpPr txBox="1">
            <a:spLocks noChangeArrowheads="1"/>
          </p:cNvSpPr>
          <p:nvPr userDrawn="1"/>
        </p:nvSpPr>
        <p:spPr bwMode="auto">
          <a:xfrm>
            <a:off x="7772400" y="6400800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>
              <a:spcBef>
                <a:spcPct val="50000"/>
              </a:spcBef>
            </a:pPr>
            <a:fld id="{BD1DBD44-B5CB-40E4-93FF-0E29D305E415}" type="slidenum">
              <a:rPr lang="en-US">
                <a:solidFill>
                  <a:schemeClr val="accent2"/>
                </a:solidFill>
              </a:rPr>
              <a:pPr>
                <a:spcBef>
                  <a:spcPct val="50000"/>
                </a:spcBef>
              </a:pPr>
              <a:t>‹#›</a:t>
            </a:fld>
            <a:endParaRPr lang="en-US">
              <a:solidFill>
                <a:schemeClr val="accent2"/>
              </a:solidFill>
            </a:endParaRPr>
          </a:p>
        </p:txBody>
      </p:sp>
      <p:sp>
        <p:nvSpPr>
          <p:cNvPr id="19" name="Line 29"/>
          <p:cNvSpPr>
            <a:spLocks noChangeShapeType="1"/>
          </p:cNvSpPr>
          <p:nvPr userDrawn="1"/>
        </p:nvSpPr>
        <p:spPr bwMode="auto">
          <a:xfrm>
            <a:off x="1676400" y="6629400"/>
            <a:ext cx="5410200" cy="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07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38200" y="24384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&lt;title&gt;</a:t>
            </a:r>
          </a:p>
        </p:txBody>
      </p:sp>
      <p:sp>
        <p:nvSpPr>
          <p:cNvPr id="1607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&lt;Presenter name&gt;</a:t>
            </a:r>
          </a:p>
        </p:txBody>
      </p:sp>
      <p:pic>
        <p:nvPicPr>
          <p:cNvPr id="20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3222" y="6324600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" descr="C:\Users\DJF.DJFCO-2010\AppData\Local\Microsoft\Windows\Temporary Internet Files\Content.IE5\0HQSXSO2\MC900432597[1]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803" y="105736"/>
            <a:ext cx="791194" cy="791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 Box 20"/>
          <p:cNvSpPr txBox="1">
            <a:spLocks noChangeArrowheads="1"/>
          </p:cNvSpPr>
          <p:nvPr userDrawn="1"/>
        </p:nvSpPr>
        <p:spPr bwMode="auto">
          <a:xfrm>
            <a:off x="1752599" y="6629400"/>
            <a:ext cx="533400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tabLst>
                <a:tab pos="6858000" algn="r"/>
              </a:tabLst>
              <a:defRPr sz="2400" b="1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tabLst>
                <a:tab pos="6858000" algn="r"/>
              </a:tabLst>
              <a:defRPr sz="2400" b="1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tabLst>
                <a:tab pos="6858000" algn="r"/>
              </a:tabLst>
              <a:defRPr sz="2400" b="1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tabLst>
                <a:tab pos="6858000" algn="r"/>
              </a:tabLst>
              <a:defRPr sz="2400" b="1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tabLst>
                <a:tab pos="6858000" algn="r"/>
              </a:tabLst>
              <a:defRPr sz="2400" b="1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0" algn="r"/>
              </a:tabLst>
              <a:defRPr sz="2400" b="1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0" algn="r"/>
              </a:tabLst>
              <a:defRPr sz="2400" b="1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0" algn="r"/>
              </a:tabLst>
              <a:defRPr sz="2400" b="1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0" algn="r"/>
              </a:tabLst>
              <a:defRPr sz="2400" b="1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US" sz="1000" b="0" dirty="0" smtClean="0">
                <a:solidFill>
                  <a:schemeClr val="accent2"/>
                </a:solidFill>
              </a:rPr>
              <a:t>Dennis J. Frailey</a:t>
            </a:r>
            <a:r>
              <a:rPr lang="en-US" sz="1000" b="0" dirty="0">
                <a:solidFill>
                  <a:schemeClr val="accent2"/>
                </a:solidFill>
              </a:rPr>
              <a:t>	</a:t>
            </a:r>
            <a:r>
              <a:rPr lang="en-US" sz="1000" b="0" dirty="0" smtClean="0">
                <a:solidFill>
                  <a:schemeClr val="accent2"/>
                </a:solidFill>
              </a:rPr>
              <a:t> Trends in Graduate SW Engineering Education</a:t>
            </a:r>
            <a:endParaRPr lang="en-US" sz="1000" b="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71331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2843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72300" y="152400"/>
            <a:ext cx="194310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152400"/>
            <a:ext cx="567690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35715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Title, Text and Media Cl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152400"/>
            <a:ext cx="7391400" cy="1066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143000" y="1676400"/>
            <a:ext cx="3771900" cy="4419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Media Placeholder 3"/>
          <p:cNvSpPr>
            <a:spLocks noGrp="1"/>
          </p:cNvSpPr>
          <p:nvPr>
            <p:ph type="media" sz="half" idx="2"/>
          </p:nvPr>
        </p:nvSpPr>
        <p:spPr>
          <a:xfrm>
            <a:off x="5067300" y="1676400"/>
            <a:ext cx="3771900" cy="4419600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  <p:extLst>
      <p:ext uri="{BB962C8B-B14F-4D97-AF65-F5344CB8AC3E}">
        <p14:creationId xmlns:p14="http://schemas.microsoft.com/office/powerpoint/2010/main" val="21235909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152400"/>
            <a:ext cx="7391400" cy="1066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1143000" y="1676400"/>
            <a:ext cx="7696200" cy="4419600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  <p:extLst>
      <p:ext uri="{BB962C8B-B14F-4D97-AF65-F5344CB8AC3E}">
        <p14:creationId xmlns:p14="http://schemas.microsoft.com/office/powerpoint/2010/main" val="39461019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924800" cy="685800"/>
          </a:xfrm>
          <a:prstGeom prst="rect">
            <a:avLst/>
          </a:prstGeom>
        </p:spPr>
        <p:txBody>
          <a:bodyPr/>
          <a:lstStyle>
            <a:lvl1pPr algn="l">
              <a:defRPr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381000" y="6340475"/>
            <a:ext cx="2289175" cy="365125"/>
          </a:xfrm>
          <a:prstGeom prst="rect">
            <a:avLst/>
          </a:prstGeom>
        </p:spPr>
        <p:txBody>
          <a:bodyPr anchor="t"/>
          <a:lstStyle>
            <a:lvl1pPr>
              <a:defRPr>
                <a:latin typeface="Arial" charset="0"/>
              </a:defRPr>
            </a:lvl1pPr>
          </a:lstStyle>
          <a:p>
            <a:r>
              <a:rPr lang="en-US"/>
              <a:t>May 7, 2008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23729" y="6407944"/>
            <a:ext cx="689303" cy="365125"/>
          </a:xfrm>
          <a:prstGeom prst="rect">
            <a:avLst/>
          </a:prstGeom>
        </p:spPr>
        <p:txBody>
          <a:bodyPr/>
          <a:lstStyle>
            <a:extLst/>
          </a:lstStyle>
          <a:p>
            <a:r>
              <a:rPr lang="en-US" smtClean="0"/>
              <a:t>Slide </a:t>
            </a:r>
            <a:fld id="{2795ECE9-AA64-49F7-B997-E9EAC786A802}" type="slidenum">
              <a:rPr lang="en-US" smtClean="0"/>
              <a:pPr/>
              <a:t>‹#›</a:t>
            </a:fld>
            <a:endParaRPr lang="en-US" sz="14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90078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30565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733828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1676400"/>
            <a:ext cx="37719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7300" y="1676400"/>
            <a:ext cx="37719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877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44878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59965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62301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467514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365545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524000" y="152400"/>
            <a:ext cx="73914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43000" y="1676400"/>
            <a:ext cx="769620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29" name="Text Box 19"/>
          <p:cNvSpPr txBox="1">
            <a:spLocks noChangeArrowheads="1"/>
          </p:cNvSpPr>
          <p:nvPr/>
        </p:nvSpPr>
        <p:spPr bwMode="auto">
          <a:xfrm>
            <a:off x="88900" y="6507163"/>
            <a:ext cx="369888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B3E6ED77-A231-4A47-ACDB-CCB3675C7FD5}" type="slidenum">
              <a:rPr lang="en-US" sz="1200">
                <a:solidFill>
                  <a:schemeClr val="bg1"/>
                </a:solidFill>
                <a:latin typeface="Arial" charset="0"/>
              </a:rPr>
              <a:pPr/>
              <a:t>‹#›</a:t>
            </a:fld>
            <a:endParaRPr lang="en-US" sz="120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030" name="Text Box 20"/>
          <p:cNvSpPr txBox="1">
            <a:spLocks noChangeArrowheads="1"/>
          </p:cNvSpPr>
          <p:nvPr userDrawn="1"/>
        </p:nvSpPr>
        <p:spPr bwMode="auto">
          <a:xfrm>
            <a:off x="1752599" y="6629400"/>
            <a:ext cx="533400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tabLst>
                <a:tab pos="6858000" algn="r"/>
              </a:tabLst>
              <a:defRPr sz="2400" b="1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tabLst>
                <a:tab pos="6858000" algn="r"/>
              </a:tabLst>
              <a:defRPr sz="2400" b="1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tabLst>
                <a:tab pos="6858000" algn="r"/>
              </a:tabLst>
              <a:defRPr sz="2400" b="1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tabLst>
                <a:tab pos="6858000" algn="r"/>
              </a:tabLst>
              <a:defRPr sz="2400" b="1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tabLst>
                <a:tab pos="6858000" algn="r"/>
              </a:tabLst>
              <a:defRPr sz="2400" b="1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0" algn="r"/>
              </a:tabLst>
              <a:defRPr sz="2400" b="1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0" algn="r"/>
              </a:tabLst>
              <a:defRPr sz="2400" b="1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0" algn="r"/>
              </a:tabLst>
              <a:defRPr sz="2400" b="1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0" algn="r"/>
              </a:tabLst>
              <a:defRPr sz="2400" b="1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US" sz="1000" b="0" dirty="0" smtClean="0">
                <a:solidFill>
                  <a:schemeClr val="accent2"/>
                </a:solidFill>
              </a:rPr>
              <a:t>Dennis J. Frailey</a:t>
            </a:r>
            <a:r>
              <a:rPr lang="en-US" sz="1000" b="0" dirty="0">
                <a:solidFill>
                  <a:schemeClr val="accent2"/>
                </a:solidFill>
              </a:rPr>
              <a:t>	</a:t>
            </a:r>
            <a:r>
              <a:rPr lang="en-US" sz="1000" b="0" dirty="0" smtClean="0">
                <a:solidFill>
                  <a:schemeClr val="accent2"/>
                </a:solidFill>
              </a:rPr>
              <a:t> Trends in Graduate SW Engineering Education</a:t>
            </a:r>
            <a:endParaRPr lang="en-US" sz="1000" b="0" dirty="0">
              <a:solidFill>
                <a:schemeClr val="accent2"/>
              </a:solidFill>
            </a:endParaRPr>
          </a:p>
        </p:txBody>
      </p:sp>
      <p:sp>
        <p:nvSpPr>
          <p:cNvPr id="1031" name="Text Box 21"/>
          <p:cNvSpPr txBox="1">
            <a:spLocks noChangeArrowheads="1"/>
          </p:cNvSpPr>
          <p:nvPr userDrawn="1"/>
        </p:nvSpPr>
        <p:spPr bwMode="auto">
          <a:xfrm>
            <a:off x="7772400" y="6400800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>
              <a:spcBef>
                <a:spcPct val="50000"/>
              </a:spcBef>
            </a:pPr>
            <a:fld id="{F7605EED-7677-4FEC-B2DC-C32556B39C65}" type="slidenum">
              <a:rPr lang="en-US">
                <a:solidFill>
                  <a:schemeClr val="accent2"/>
                </a:solidFill>
              </a:rPr>
              <a:pPr>
                <a:spcBef>
                  <a:spcPct val="50000"/>
                </a:spcBef>
              </a:pPr>
              <a:t>‹#›</a:t>
            </a:fld>
            <a:endParaRPr lang="en-US">
              <a:solidFill>
                <a:schemeClr val="accent2"/>
              </a:solidFill>
            </a:endParaRPr>
          </a:p>
        </p:txBody>
      </p:sp>
      <p:pic>
        <p:nvPicPr>
          <p:cNvPr id="19" name="Picture 2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3222" y="6324600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" descr="C:\Users\DJF.DJFCO-2010\AppData\Local\Microsoft\Windows\Temporary Internet Files\Content.IE5\0HQSXSO2\MC900432597[1].png"/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803" y="105736"/>
            <a:ext cx="791194" cy="791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Line 29"/>
          <p:cNvSpPr>
            <a:spLocks noChangeShapeType="1"/>
          </p:cNvSpPr>
          <p:nvPr userDrawn="1"/>
        </p:nvSpPr>
        <p:spPr bwMode="auto">
          <a:xfrm>
            <a:off x="1676400" y="6629400"/>
            <a:ext cx="5410200" cy="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5" r:id="rId14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3366CC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3366CC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3366CC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3366CC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3366CC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rgbClr val="3366CC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rgbClr val="3366CC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rgbClr val="3366CC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rgbClr val="3366CC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990033"/>
        </a:buClr>
        <a:buFont typeface="Wingdings" pitchFamily="2" charset="2"/>
        <a:buChar char="§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990033"/>
        </a:buClr>
        <a:buChar char="–"/>
        <a:defRPr sz="22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990033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990033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990033"/>
        </a:buClr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990033"/>
        </a:buClr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990033"/>
        </a:buClr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990033"/>
        </a:buClr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990033"/>
        </a:buClr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Frailey@ACM.ORG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mailto:Frailey@Lyle.smu.edu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2.wmf"/><Relationship Id="rId4" Type="http://schemas.openxmlformats.org/officeDocument/2006/relationships/oleObject" Target="../embeddings/oleObject5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13.wmf"/><Relationship Id="rId4" Type="http://schemas.openxmlformats.org/officeDocument/2006/relationships/oleObject" Target="../embeddings/oleObject6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14.wmf"/><Relationship Id="rId4" Type="http://schemas.openxmlformats.org/officeDocument/2006/relationships/oleObject" Target="../embeddings/oleObject7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chart" Target="../charts/chart6.xml"/><Relationship Id="rId13" Type="http://schemas.openxmlformats.org/officeDocument/2006/relationships/chart" Target="../charts/chart11.xml"/><Relationship Id="rId18" Type="http://schemas.openxmlformats.org/officeDocument/2006/relationships/chart" Target="../charts/chart16.xml"/><Relationship Id="rId26" Type="http://schemas.openxmlformats.org/officeDocument/2006/relationships/chart" Target="../charts/chart24.xml"/><Relationship Id="rId3" Type="http://schemas.openxmlformats.org/officeDocument/2006/relationships/chart" Target="../charts/chart1.xml"/><Relationship Id="rId21" Type="http://schemas.openxmlformats.org/officeDocument/2006/relationships/chart" Target="../charts/chart19.xml"/><Relationship Id="rId7" Type="http://schemas.openxmlformats.org/officeDocument/2006/relationships/chart" Target="../charts/chart5.xml"/><Relationship Id="rId12" Type="http://schemas.openxmlformats.org/officeDocument/2006/relationships/chart" Target="../charts/chart10.xml"/><Relationship Id="rId17" Type="http://schemas.openxmlformats.org/officeDocument/2006/relationships/chart" Target="../charts/chart15.xml"/><Relationship Id="rId25" Type="http://schemas.openxmlformats.org/officeDocument/2006/relationships/chart" Target="../charts/chart23.xml"/><Relationship Id="rId2" Type="http://schemas.openxmlformats.org/officeDocument/2006/relationships/notesSlide" Target="../notesSlides/notesSlide4.xml"/><Relationship Id="rId16" Type="http://schemas.openxmlformats.org/officeDocument/2006/relationships/chart" Target="../charts/chart14.xml"/><Relationship Id="rId20" Type="http://schemas.openxmlformats.org/officeDocument/2006/relationships/chart" Target="../charts/chart18.xml"/><Relationship Id="rId29" Type="http://schemas.openxmlformats.org/officeDocument/2006/relationships/chart" Target="../charts/chart27.xml"/><Relationship Id="rId1" Type="http://schemas.openxmlformats.org/officeDocument/2006/relationships/slideLayout" Target="../slideLayouts/slideLayout14.xml"/><Relationship Id="rId6" Type="http://schemas.openxmlformats.org/officeDocument/2006/relationships/chart" Target="../charts/chart4.xml"/><Relationship Id="rId11" Type="http://schemas.openxmlformats.org/officeDocument/2006/relationships/chart" Target="../charts/chart9.xml"/><Relationship Id="rId24" Type="http://schemas.openxmlformats.org/officeDocument/2006/relationships/chart" Target="../charts/chart22.xml"/><Relationship Id="rId5" Type="http://schemas.openxmlformats.org/officeDocument/2006/relationships/chart" Target="../charts/chart3.xml"/><Relationship Id="rId15" Type="http://schemas.openxmlformats.org/officeDocument/2006/relationships/chart" Target="../charts/chart13.xml"/><Relationship Id="rId23" Type="http://schemas.openxmlformats.org/officeDocument/2006/relationships/chart" Target="../charts/chart21.xml"/><Relationship Id="rId28" Type="http://schemas.openxmlformats.org/officeDocument/2006/relationships/chart" Target="../charts/chart26.xml"/><Relationship Id="rId10" Type="http://schemas.openxmlformats.org/officeDocument/2006/relationships/chart" Target="../charts/chart8.xml"/><Relationship Id="rId19" Type="http://schemas.openxmlformats.org/officeDocument/2006/relationships/chart" Target="../charts/chart17.xml"/><Relationship Id="rId4" Type="http://schemas.openxmlformats.org/officeDocument/2006/relationships/chart" Target="../charts/chart2.xml"/><Relationship Id="rId9" Type="http://schemas.openxmlformats.org/officeDocument/2006/relationships/chart" Target="../charts/chart7.xml"/><Relationship Id="rId14" Type="http://schemas.openxmlformats.org/officeDocument/2006/relationships/chart" Target="../charts/chart12.xml"/><Relationship Id="rId22" Type="http://schemas.openxmlformats.org/officeDocument/2006/relationships/chart" Target="../charts/chart20.xml"/><Relationship Id="rId27" Type="http://schemas.openxmlformats.org/officeDocument/2006/relationships/chart" Target="../charts/chart25.xml"/><Relationship Id="rId30" Type="http://schemas.openxmlformats.org/officeDocument/2006/relationships/chart" Target="../charts/chart2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.emf"/><Relationship Id="rId4" Type="http://schemas.openxmlformats.org/officeDocument/2006/relationships/oleObject" Target="../embeddings/Microsoft_Word_97_-_2003_Document1.doc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image" Target="../media/image7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6.wmf"/><Relationship Id="rId4" Type="http://schemas.openxmlformats.org/officeDocument/2006/relationships/oleObject" Target="../embeddings/oleObject1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9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8.wmf"/><Relationship Id="rId4" Type="http://schemas.openxmlformats.org/officeDocument/2006/relationships/oleObject" Target="../embeddings/oleObject3.bin"/><Relationship Id="rId9" Type="http://schemas.openxmlformats.org/officeDocument/2006/relationships/image" Target="../media/image11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5821" y="1443681"/>
            <a:ext cx="8229600" cy="1143000"/>
          </a:xfrm>
        </p:spPr>
        <p:txBody>
          <a:bodyPr/>
          <a:lstStyle/>
          <a:p>
            <a:pPr eaLnBrk="1" hangingPunct="1"/>
            <a:r>
              <a:rPr lang="en-US" dirty="0" smtClean="0"/>
              <a:t>Trends in Graduate Software Engineering Education</a:t>
            </a:r>
            <a:endParaRPr lang="en-US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72552" y="2993314"/>
            <a:ext cx="8215313" cy="3213847"/>
          </a:xfrm>
        </p:spPr>
        <p:txBody>
          <a:bodyPr/>
          <a:lstStyle/>
          <a:p>
            <a:pPr eaLnBrk="1" hangingPunct="1"/>
            <a:r>
              <a:rPr lang="en-US" dirty="0" smtClean="0"/>
              <a:t>Dennis J. Frailey</a:t>
            </a:r>
          </a:p>
          <a:p>
            <a:pPr eaLnBrk="1" hangingPunct="1"/>
            <a:r>
              <a:rPr lang="en-US" dirty="0" smtClean="0"/>
              <a:t>(Retired) Principal Fellow, Raytheon Company</a:t>
            </a:r>
          </a:p>
          <a:p>
            <a:pPr eaLnBrk="1" hangingPunct="1"/>
            <a:r>
              <a:rPr lang="en-US" dirty="0" smtClean="0"/>
              <a:t>Adjunct Professor of Computer Science, SMU</a:t>
            </a:r>
          </a:p>
          <a:p>
            <a:pPr eaLnBrk="1" hangingPunct="1"/>
            <a:r>
              <a:rPr lang="en-US" sz="1600" dirty="0" smtClean="0">
                <a:solidFill>
                  <a:schemeClr val="tx2"/>
                </a:solidFill>
                <a:hlinkClick r:id="rId3"/>
              </a:rPr>
              <a:t>Frailey@ACM.ORG</a:t>
            </a:r>
            <a:endParaRPr lang="en-US" sz="1600" dirty="0" smtClean="0">
              <a:solidFill>
                <a:schemeClr val="tx2"/>
              </a:solidFill>
            </a:endParaRPr>
          </a:p>
          <a:p>
            <a:pPr eaLnBrk="1" hangingPunct="1"/>
            <a:r>
              <a:rPr lang="en-US" sz="1600" dirty="0" smtClean="0">
                <a:solidFill>
                  <a:schemeClr val="tx2"/>
                </a:solidFill>
                <a:hlinkClick r:id="rId4"/>
              </a:rPr>
              <a:t>Frailey@Lyle.smu.edu</a:t>
            </a:r>
            <a:endParaRPr lang="en-US" sz="1600" dirty="0" smtClean="0">
              <a:solidFill>
                <a:schemeClr val="tx2"/>
              </a:solidFill>
            </a:endParaRPr>
          </a:p>
          <a:p>
            <a:pPr eaLnBrk="1" hangingPunct="1"/>
            <a:endParaRPr lang="en-US" sz="1600" dirty="0">
              <a:solidFill>
                <a:schemeClr val="tx2"/>
              </a:solidFill>
            </a:endParaRPr>
          </a:p>
          <a:p>
            <a:pPr eaLnBrk="1" hangingPunct="1"/>
            <a:endParaRPr lang="en-US" sz="1600" dirty="0" smtClean="0">
              <a:solidFill>
                <a:schemeClr val="tx2"/>
              </a:solidFill>
            </a:endParaRPr>
          </a:p>
          <a:p>
            <a:pPr eaLnBrk="1" hangingPunct="1"/>
            <a:endParaRPr lang="en-US" sz="1600" dirty="0">
              <a:solidFill>
                <a:schemeClr val="tx2"/>
              </a:solidFill>
            </a:endParaRPr>
          </a:p>
          <a:p>
            <a:pPr eaLnBrk="1" hangingPunct="1"/>
            <a:r>
              <a:rPr lang="en-US" sz="1600" dirty="0" smtClean="0">
                <a:solidFill>
                  <a:schemeClr val="tx2"/>
                </a:solidFill>
              </a:rPr>
              <a:t>Presented at CSEET 2013</a:t>
            </a:r>
            <a:endParaRPr lang="en-US" sz="1600" dirty="0" smtClean="0">
              <a:solidFill>
                <a:schemeClr val="tx2"/>
              </a:solidFill>
            </a:endParaRPr>
          </a:p>
          <a:p>
            <a:pPr eaLnBrk="1" hangingPunct="1"/>
            <a:endParaRPr lang="en-US" sz="1600" dirty="0" smtClean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/>
              <a:t>Student Observations</a:t>
            </a:r>
          </a:p>
        </p:txBody>
      </p:sp>
      <p:graphicFrame>
        <p:nvGraphicFramePr>
          <p:cNvPr id="124931" name="Object 3">
            <a:hlinkClick r:id="" action="ppaction://ole?verb=0"/>
          </p:cNvPr>
          <p:cNvGraphicFramePr>
            <a:graphicFrameLocks/>
          </p:cNvGraphicFramePr>
          <p:nvPr/>
        </p:nvGraphicFramePr>
        <p:xfrm>
          <a:off x="1922463" y="3951288"/>
          <a:ext cx="5029200" cy="2520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3" name="Clip" r:id="rId4" imgW="4052880" imgH="2536560" progId="MS_ClipArt_Gallery.2">
                  <p:embed/>
                </p:oleObj>
              </mc:Choice>
              <mc:Fallback>
                <p:oleObj name="Clip" r:id="rId4" imgW="4052880" imgH="2536560" progId="MS_ClipArt_Gallery.2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22463" y="3951288"/>
                        <a:ext cx="5029200" cy="2520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4934" name="AutoShape 6"/>
          <p:cNvSpPr>
            <a:spLocks noChangeArrowheads="1"/>
          </p:cNvSpPr>
          <p:nvPr/>
        </p:nvSpPr>
        <p:spPr bwMode="auto">
          <a:xfrm>
            <a:off x="6793034" y="1375920"/>
            <a:ext cx="1997075" cy="1936428"/>
          </a:xfrm>
          <a:prstGeom prst="wedgeRectCallout">
            <a:avLst>
              <a:gd name="adj1" fmla="val -69620"/>
              <a:gd name="adj2" fmla="val 92277"/>
            </a:avLst>
          </a:prstGeom>
          <a:solidFill>
            <a:srgbClr val="CCFFCC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lIns="90488" tIns="44450" rIns="90488" bIns="44450">
            <a:spAutoFit/>
          </a:bodyPr>
          <a:lstStyle/>
          <a:p>
            <a:pPr algn="ctr"/>
            <a:r>
              <a:rPr lang="en-US" dirty="0">
                <a:latin typeface="Comic Sans MS" pitchFamily="66" charset="0"/>
              </a:rPr>
              <a:t>I can schedule around personal </a:t>
            </a:r>
            <a:r>
              <a:rPr lang="en-US" dirty="0" smtClean="0">
                <a:latin typeface="Comic Sans MS" pitchFamily="66" charset="0"/>
              </a:rPr>
              <a:t>obligations.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124937" name="AutoShape 9"/>
          <p:cNvSpPr>
            <a:spLocks noChangeArrowheads="1"/>
          </p:cNvSpPr>
          <p:nvPr/>
        </p:nvSpPr>
        <p:spPr bwMode="auto">
          <a:xfrm>
            <a:off x="234949" y="1359023"/>
            <a:ext cx="2441575" cy="2305759"/>
          </a:xfrm>
          <a:prstGeom prst="wedgeRectCallout">
            <a:avLst>
              <a:gd name="adj1" fmla="val 27176"/>
              <a:gd name="adj2" fmla="val 69935"/>
            </a:avLst>
          </a:prstGeom>
          <a:solidFill>
            <a:srgbClr val="CCFFCC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lIns="90488" tIns="44450" rIns="90488" bIns="4445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 smtClean="0">
                <a:latin typeface="Comic Sans MS" pitchFamily="66" charset="0"/>
              </a:rPr>
              <a:t>Recorded </a:t>
            </a:r>
            <a:r>
              <a:rPr lang="en-US" dirty="0">
                <a:latin typeface="Comic Sans MS" pitchFamily="66" charset="0"/>
              </a:rPr>
              <a:t>is better than live because I can watch it any time I want to.</a:t>
            </a:r>
          </a:p>
        </p:txBody>
      </p:sp>
      <p:sp>
        <p:nvSpPr>
          <p:cNvPr id="124940" name="AutoShape 12"/>
          <p:cNvSpPr>
            <a:spLocks noChangeArrowheads="1"/>
          </p:cNvSpPr>
          <p:nvPr/>
        </p:nvSpPr>
        <p:spPr bwMode="auto">
          <a:xfrm>
            <a:off x="2813049" y="1366717"/>
            <a:ext cx="1933575" cy="1936428"/>
          </a:xfrm>
          <a:prstGeom prst="wedgeRectCallout">
            <a:avLst>
              <a:gd name="adj1" fmla="val -30625"/>
              <a:gd name="adj2" fmla="val 82519"/>
            </a:avLst>
          </a:prstGeom>
          <a:solidFill>
            <a:srgbClr val="CCFFCC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lIns="90488" tIns="44450" rIns="90488" bIns="4445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>
                <a:latin typeface="Comic Sans MS" pitchFamily="66" charset="0"/>
              </a:rPr>
              <a:t>I can rerun the </a:t>
            </a:r>
            <a:r>
              <a:rPr lang="en-US" dirty="0" smtClean="0">
                <a:latin typeface="Comic Sans MS" pitchFamily="66" charset="0"/>
              </a:rPr>
              <a:t>recording </a:t>
            </a:r>
            <a:r>
              <a:rPr lang="en-US" dirty="0">
                <a:latin typeface="Comic Sans MS" pitchFamily="66" charset="0"/>
              </a:rPr>
              <a:t>if I did not understand.</a:t>
            </a:r>
          </a:p>
        </p:txBody>
      </p:sp>
      <p:sp>
        <p:nvSpPr>
          <p:cNvPr id="124943" name="AutoShape 15"/>
          <p:cNvSpPr>
            <a:spLocks noChangeArrowheads="1"/>
          </p:cNvSpPr>
          <p:nvPr/>
        </p:nvSpPr>
        <p:spPr bwMode="auto">
          <a:xfrm>
            <a:off x="4889500" y="1366717"/>
            <a:ext cx="1671638" cy="831850"/>
          </a:xfrm>
          <a:prstGeom prst="wedgeRectCallout">
            <a:avLst>
              <a:gd name="adj1" fmla="val -55254"/>
              <a:gd name="adj2" fmla="val 268029"/>
            </a:avLst>
          </a:prstGeom>
          <a:solidFill>
            <a:srgbClr val="CCFFCC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lIns="90488" tIns="44450" rIns="90488" bIns="4445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>
                <a:latin typeface="Comic Sans MS" pitchFamily="66" charset="0"/>
              </a:rPr>
              <a:t>Better Organized</a:t>
            </a:r>
          </a:p>
        </p:txBody>
      </p:sp>
    </p:spTree>
    <p:extLst>
      <p:ext uri="{BB962C8B-B14F-4D97-AF65-F5344CB8AC3E}">
        <p14:creationId xmlns:p14="http://schemas.microsoft.com/office/powerpoint/2010/main" val="89429713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Grp="1" noChangeArrowheads="1"/>
          </p:cNvSpPr>
          <p:nvPr>
            <p:ph type="title"/>
          </p:nvPr>
        </p:nvSpPr>
        <p:spPr>
          <a:xfrm>
            <a:off x="1148862" y="281354"/>
            <a:ext cx="7842738" cy="1471246"/>
          </a:xfrm>
          <a:noFill/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/>
              <a:t>Sample Personal Difficulties</a:t>
            </a:r>
            <a:br>
              <a:rPr lang="en-US" dirty="0"/>
            </a:br>
            <a:r>
              <a:rPr lang="en-US" dirty="0"/>
              <a:t>Accommodated With This Program</a:t>
            </a:r>
          </a:p>
        </p:txBody>
      </p:sp>
      <p:sp>
        <p:nvSpPr>
          <p:cNvPr id="1269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0600" y="1981200"/>
            <a:ext cx="5834063" cy="4114800"/>
          </a:xfrm>
          <a:noFill/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/>
            <a:r>
              <a:rPr lang="en-US" dirty="0"/>
              <a:t>Spouse passed away</a:t>
            </a:r>
          </a:p>
          <a:p>
            <a:pPr marL="342900" indent="-342900"/>
            <a:r>
              <a:rPr lang="en-US" dirty="0"/>
              <a:t>Developed multiple sclerosis</a:t>
            </a:r>
          </a:p>
          <a:p>
            <a:pPr marL="742950" lvl="1" indent="-285750"/>
            <a:r>
              <a:rPr lang="en-US" dirty="0"/>
              <a:t>Used computer to do assignments because could not write by hand!</a:t>
            </a:r>
          </a:p>
          <a:p>
            <a:pPr marL="342900" indent="-342900"/>
            <a:r>
              <a:rPr lang="en-US" dirty="0" smtClean="0"/>
              <a:t>Soldier reassigned </a:t>
            </a:r>
            <a:r>
              <a:rPr lang="en-US" dirty="0"/>
              <a:t>to Bosnia</a:t>
            </a:r>
          </a:p>
          <a:p>
            <a:pPr marL="742950" lvl="1" indent="-285750"/>
            <a:r>
              <a:rPr lang="en-US" dirty="0"/>
              <a:t>Did assignments via www / internet</a:t>
            </a:r>
          </a:p>
          <a:p>
            <a:pPr marL="342900" indent="-342900"/>
            <a:r>
              <a:rPr lang="en-US" dirty="0"/>
              <a:t>Divorced</a:t>
            </a:r>
          </a:p>
          <a:p>
            <a:pPr marL="342900" indent="-342900"/>
            <a:r>
              <a:rPr lang="en-US" dirty="0"/>
              <a:t>Crash project at work</a:t>
            </a:r>
          </a:p>
        </p:txBody>
      </p:sp>
      <p:graphicFrame>
        <p:nvGraphicFramePr>
          <p:cNvPr id="126980" name="Object 4">
            <a:hlinkClick r:id="" action="ppaction://ole?verb=0"/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3135457"/>
              </p:ext>
            </p:extLst>
          </p:nvPr>
        </p:nvGraphicFramePr>
        <p:xfrm>
          <a:off x="5815736" y="4306903"/>
          <a:ext cx="2398712" cy="2081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08" name="Clip" r:id="rId4" imgW="3952800" imgH="3495600" progId="MS_ClipArt_Gallery.2">
                  <p:embed/>
                </p:oleObj>
              </mc:Choice>
              <mc:Fallback>
                <p:oleObj name="Clip" r:id="rId4" imgW="3952800" imgH="3495600" progId="MS_ClipArt_Gallery.2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15736" y="4306903"/>
                        <a:ext cx="2398712" cy="2081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888029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title"/>
          </p:nvPr>
        </p:nvSpPr>
        <p:spPr>
          <a:xfrm>
            <a:off x="1148862" y="234462"/>
            <a:ext cx="7709388" cy="1322876"/>
          </a:xfrm>
          <a:noFill/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/>
              <a:t>The Way Forward is to</a:t>
            </a:r>
            <a:br>
              <a:rPr lang="en-US" dirty="0" smtClean="0"/>
            </a:br>
            <a:r>
              <a:rPr lang="en-US" dirty="0" smtClean="0"/>
              <a:t>Re-engineer </a:t>
            </a:r>
            <a:r>
              <a:rPr lang="en-US" dirty="0"/>
              <a:t>How We Educate</a:t>
            </a:r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2632" y="1640186"/>
            <a:ext cx="7696200" cy="4419600"/>
          </a:xfrm>
          <a:noFill/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/>
            <a:r>
              <a:rPr lang="en-US" dirty="0" smtClean="0"/>
              <a:t>Experience from Corporate Reorganizations:</a:t>
            </a:r>
            <a:endParaRPr lang="en-US" dirty="0"/>
          </a:p>
          <a:p>
            <a:pPr marL="742950" lvl="1" indent="-285750"/>
            <a:r>
              <a:rPr lang="en-US" dirty="0"/>
              <a:t>Technology helped</a:t>
            </a:r>
          </a:p>
          <a:p>
            <a:pPr marL="742950" lvl="1" indent="-285750"/>
            <a:r>
              <a:rPr lang="en-US" dirty="0"/>
              <a:t>But rethinking the process made the biggest impact</a:t>
            </a:r>
          </a:p>
          <a:p>
            <a:pPr marL="342900" indent="-342900"/>
            <a:r>
              <a:rPr lang="en-US" dirty="0"/>
              <a:t>We must rethink education the way we rethink the design of systems when they are too slow or too large</a:t>
            </a:r>
          </a:p>
        </p:txBody>
      </p:sp>
    </p:spTree>
    <p:extLst>
      <p:ext uri="{BB962C8B-B14F-4D97-AF65-F5344CB8AC3E}">
        <p14:creationId xmlns:p14="http://schemas.microsoft.com/office/powerpoint/2010/main" val="20016140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170" name="Group 2"/>
          <p:cNvGrpSpPr>
            <a:grpSpLocks/>
          </p:cNvGrpSpPr>
          <p:nvPr/>
        </p:nvGrpSpPr>
        <p:grpSpPr bwMode="auto">
          <a:xfrm>
            <a:off x="881062" y="5336383"/>
            <a:ext cx="3546475" cy="1117600"/>
            <a:chOff x="595" y="3080"/>
            <a:chExt cx="2234" cy="704"/>
          </a:xfrm>
        </p:grpSpPr>
        <p:sp>
          <p:nvSpPr>
            <p:cNvPr id="135171" name="Rectangle 3"/>
            <p:cNvSpPr>
              <a:spLocks noChangeArrowheads="1"/>
            </p:cNvSpPr>
            <p:nvPr/>
          </p:nvSpPr>
          <p:spPr bwMode="auto">
            <a:xfrm>
              <a:off x="595" y="3080"/>
              <a:ext cx="2234" cy="704"/>
            </a:xfrm>
            <a:prstGeom prst="rect">
              <a:avLst/>
            </a:prstGeom>
            <a:solidFill>
              <a:srgbClr val="FEFFE4"/>
            </a:solidFill>
            <a:ln w="25400">
              <a:solidFill>
                <a:srgbClr val="41414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135172" name="Group 4"/>
            <p:cNvGrpSpPr>
              <a:grpSpLocks/>
            </p:cNvGrpSpPr>
            <p:nvPr/>
          </p:nvGrpSpPr>
          <p:grpSpPr bwMode="auto">
            <a:xfrm>
              <a:off x="716" y="3169"/>
              <a:ext cx="1981" cy="502"/>
              <a:chOff x="716" y="3169"/>
              <a:chExt cx="1981" cy="502"/>
            </a:xfrm>
          </p:grpSpPr>
          <p:sp>
            <p:nvSpPr>
              <p:cNvPr id="135173" name="Oval 5"/>
              <p:cNvSpPr>
                <a:spLocks noChangeArrowheads="1"/>
              </p:cNvSpPr>
              <p:nvPr/>
            </p:nvSpPr>
            <p:spPr bwMode="auto">
              <a:xfrm>
                <a:off x="716" y="3169"/>
                <a:ext cx="206" cy="233"/>
              </a:xfrm>
              <a:prstGeom prst="ellipse">
                <a:avLst/>
              </a:prstGeom>
              <a:solidFill>
                <a:srgbClr val="FEFFE4"/>
              </a:solidFill>
              <a:ln w="25400">
                <a:solidFill>
                  <a:srgbClr val="41414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35174" name="Rectangle 6"/>
              <p:cNvSpPr>
                <a:spLocks noChangeArrowheads="1"/>
              </p:cNvSpPr>
              <p:nvPr/>
            </p:nvSpPr>
            <p:spPr bwMode="auto">
              <a:xfrm>
                <a:off x="1740" y="3476"/>
                <a:ext cx="309" cy="195"/>
              </a:xfrm>
              <a:prstGeom prst="rect">
                <a:avLst/>
              </a:prstGeom>
              <a:solidFill>
                <a:srgbClr val="FEFFE4"/>
              </a:solidFill>
              <a:ln w="25400">
                <a:solidFill>
                  <a:srgbClr val="41414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35175" name="Rectangle 7"/>
              <p:cNvSpPr>
                <a:spLocks noChangeArrowheads="1"/>
              </p:cNvSpPr>
              <p:nvPr/>
            </p:nvSpPr>
            <p:spPr bwMode="auto">
              <a:xfrm>
                <a:off x="2167" y="3188"/>
                <a:ext cx="223" cy="195"/>
              </a:xfrm>
              <a:prstGeom prst="rect">
                <a:avLst/>
              </a:prstGeom>
              <a:solidFill>
                <a:srgbClr val="FEFFE4"/>
              </a:solidFill>
              <a:ln w="25400">
                <a:solidFill>
                  <a:srgbClr val="41414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35176" name="Rectangle 8"/>
              <p:cNvSpPr>
                <a:spLocks noChangeArrowheads="1"/>
              </p:cNvSpPr>
              <p:nvPr/>
            </p:nvSpPr>
            <p:spPr bwMode="auto">
              <a:xfrm>
                <a:off x="1382" y="3188"/>
                <a:ext cx="222" cy="195"/>
              </a:xfrm>
              <a:prstGeom prst="rect">
                <a:avLst/>
              </a:prstGeom>
              <a:solidFill>
                <a:srgbClr val="FEFFE4"/>
              </a:solidFill>
              <a:ln w="25400">
                <a:solidFill>
                  <a:srgbClr val="41414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35177" name="Oval 9"/>
              <p:cNvSpPr>
                <a:spLocks noChangeArrowheads="1"/>
              </p:cNvSpPr>
              <p:nvPr/>
            </p:nvSpPr>
            <p:spPr bwMode="auto">
              <a:xfrm>
                <a:off x="2492" y="3169"/>
                <a:ext cx="205" cy="233"/>
              </a:xfrm>
              <a:prstGeom prst="ellipse">
                <a:avLst/>
              </a:prstGeom>
              <a:solidFill>
                <a:srgbClr val="FEFFE4"/>
              </a:solidFill>
              <a:ln w="25400">
                <a:solidFill>
                  <a:srgbClr val="41414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35178" name="AutoShape 10"/>
              <p:cNvSpPr>
                <a:spLocks noChangeArrowheads="1"/>
              </p:cNvSpPr>
              <p:nvPr/>
            </p:nvSpPr>
            <p:spPr bwMode="auto">
              <a:xfrm>
                <a:off x="1740" y="3188"/>
                <a:ext cx="309" cy="195"/>
              </a:xfrm>
              <a:prstGeom prst="diamond">
                <a:avLst/>
              </a:prstGeom>
              <a:solidFill>
                <a:srgbClr val="FEFFE4"/>
              </a:solidFill>
              <a:ln w="25400">
                <a:solidFill>
                  <a:srgbClr val="41414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35179" name="Rectangle 11"/>
              <p:cNvSpPr>
                <a:spLocks noChangeArrowheads="1"/>
              </p:cNvSpPr>
              <p:nvPr/>
            </p:nvSpPr>
            <p:spPr bwMode="auto">
              <a:xfrm>
                <a:off x="1041" y="3188"/>
                <a:ext cx="222" cy="195"/>
              </a:xfrm>
              <a:prstGeom prst="rect">
                <a:avLst/>
              </a:prstGeom>
              <a:solidFill>
                <a:srgbClr val="FEFFE4"/>
              </a:solidFill>
              <a:ln w="25400">
                <a:solidFill>
                  <a:srgbClr val="41414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35180" name="Line 12"/>
              <p:cNvSpPr>
                <a:spLocks noChangeShapeType="1"/>
              </p:cNvSpPr>
              <p:nvPr/>
            </p:nvSpPr>
            <p:spPr bwMode="auto">
              <a:xfrm>
                <a:off x="938" y="3295"/>
                <a:ext cx="87" cy="0"/>
              </a:xfrm>
              <a:prstGeom prst="line">
                <a:avLst/>
              </a:prstGeom>
              <a:noFill/>
              <a:ln w="25400">
                <a:solidFill>
                  <a:srgbClr val="41414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35181" name="Line 13"/>
              <p:cNvSpPr>
                <a:spLocks noChangeShapeType="1"/>
              </p:cNvSpPr>
              <p:nvPr/>
            </p:nvSpPr>
            <p:spPr bwMode="auto">
              <a:xfrm>
                <a:off x="1279" y="3295"/>
                <a:ext cx="87" cy="0"/>
              </a:xfrm>
              <a:prstGeom prst="line">
                <a:avLst/>
              </a:prstGeom>
              <a:noFill/>
              <a:ln w="25400">
                <a:solidFill>
                  <a:srgbClr val="41414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35182" name="Line 14"/>
              <p:cNvSpPr>
                <a:spLocks noChangeShapeType="1"/>
              </p:cNvSpPr>
              <p:nvPr/>
            </p:nvSpPr>
            <p:spPr bwMode="auto">
              <a:xfrm>
                <a:off x="1620" y="3295"/>
                <a:ext cx="104" cy="0"/>
              </a:xfrm>
              <a:prstGeom prst="line">
                <a:avLst/>
              </a:prstGeom>
              <a:noFill/>
              <a:ln w="25400">
                <a:solidFill>
                  <a:srgbClr val="41414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35183" name="Line 15"/>
              <p:cNvSpPr>
                <a:spLocks noChangeShapeType="1"/>
              </p:cNvSpPr>
              <p:nvPr/>
            </p:nvSpPr>
            <p:spPr bwMode="auto">
              <a:xfrm>
                <a:off x="2065" y="3295"/>
                <a:ext cx="86" cy="0"/>
              </a:xfrm>
              <a:prstGeom prst="line">
                <a:avLst/>
              </a:prstGeom>
              <a:noFill/>
              <a:ln w="25400">
                <a:solidFill>
                  <a:srgbClr val="41414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35184" name="Line 16"/>
              <p:cNvSpPr>
                <a:spLocks noChangeShapeType="1"/>
              </p:cNvSpPr>
              <p:nvPr/>
            </p:nvSpPr>
            <p:spPr bwMode="auto">
              <a:xfrm>
                <a:off x="1903" y="3399"/>
                <a:ext cx="0" cy="61"/>
              </a:xfrm>
              <a:prstGeom prst="line">
                <a:avLst/>
              </a:prstGeom>
              <a:noFill/>
              <a:ln w="25400">
                <a:solidFill>
                  <a:srgbClr val="41414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35185" name="Line 17"/>
              <p:cNvSpPr>
                <a:spLocks noChangeShapeType="1"/>
              </p:cNvSpPr>
              <p:nvPr/>
            </p:nvSpPr>
            <p:spPr bwMode="auto">
              <a:xfrm>
                <a:off x="2406" y="3295"/>
                <a:ext cx="70" cy="0"/>
              </a:xfrm>
              <a:prstGeom prst="line">
                <a:avLst/>
              </a:prstGeom>
              <a:noFill/>
              <a:ln w="25400">
                <a:solidFill>
                  <a:srgbClr val="41414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35186" name="Line 18"/>
              <p:cNvSpPr>
                <a:spLocks noChangeShapeType="1"/>
              </p:cNvSpPr>
              <p:nvPr/>
            </p:nvSpPr>
            <p:spPr bwMode="auto">
              <a:xfrm flipH="1" flipV="1">
                <a:off x="1485" y="3383"/>
                <a:ext cx="255" cy="189"/>
              </a:xfrm>
              <a:prstGeom prst="line">
                <a:avLst/>
              </a:prstGeom>
              <a:noFill/>
              <a:ln w="25400">
                <a:solidFill>
                  <a:srgbClr val="41414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135187" name="Rectangle 19"/>
          <p:cNvSpPr>
            <a:spLocks noGrp="1" noChangeArrowheads="1"/>
          </p:cNvSpPr>
          <p:nvPr>
            <p:ph type="title"/>
          </p:nvPr>
        </p:nvSpPr>
        <p:spPr>
          <a:noFill/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/>
              <a:t>The Special Opportunity for </a:t>
            </a:r>
            <a:r>
              <a:rPr lang="en-US" dirty="0" smtClean="0"/>
              <a:t>Software Engineers</a:t>
            </a:r>
            <a:endParaRPr lang="en-US" dirty="0"/>
          </a:p>
        </p:txBody>
      </p:sp>
      <p:sp>
        <p:nvSpPr>
          <p:cNvPr id="135188" name="Rectangle 20"/>
          <p:cNvSpPr>
            <a:spLocks noGrp="1" noChangeArrowheads="1"/>
          </p:cNvSpPr>
          <p:nvPr>
            <p:ph type="body" idx="1"/>
          </p:nvPr>
        </p:nvSpPr>
        <p:spPr>
          <a:xfrm>
            <a:off x="674688" y="1414463"/>
            <a:ext cx="7371737" cy="1931165"/>
          </a:xfrm>
          <a:noFill/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/>
            <a:r>
              <a:rPr lang="en-US" dirty="0" smtClean="0"/>
              <a:t>Software engineers make applications</a:t>
            </a:r>
            <a:r>
              <a:rPr lang="en-US" dirty="0" smtClean="0"/>
              <a:t> faster</a:t>
            </a:r>
            <a:r>
              <a:rPr lang="en-US" dirty="0"/>
              <a:t>, smaller, </a:t>
            </a:r>
            <a:r>
              <a:rPr lang="en-US" dirty="0" smtClean="0"/>
              <a:t>&amp; more efficient</a:t>
            </a:r>
          </a:p>
          <a:p>
            <a:pPr marL="342900" indent="-342900"/>
            <a:endParaRPr lang="en-US" sz="1050" dirty="0"/>
          </a:p>
          <a:p>
            <a:pPr marL="342900" indent="-342900"/>
            <a:r>
              <a:rPr lang="en-US" dirty="0" smtClean="0"/>
              <a:t>We </a:t>
            </a:r>
            <a:r>
              <a:rPr lang="en-US" dirty="0" smtClean="0"/>
              <a:t>use techniques such as re-engineering, optimization, etc.</a:t>
            </a:r>
          </a:p>
          <a:p>
            <a:pPr marL="342900" indent="-342900"/>
            <a:endParaRPr lang="en-US" sz="1050" dirty="0" smtClean="0"/>
          </a:p>
        </p:txBody>
      </p:sp>
      <p:sp>
        <p:nvSpPr>
          <p:cNvPr id="135189" name="Line 21"/>
          <p:cNvSpPr>
            <a:spLocks noChangeShapeType="1"/>
          </p:cNvSpPr>
          <p:nvPr/>
        </p:nvSpPr>
        <p:spPr bwMode="auto">
          <a:xfrm>
            <a:off x="4823292" y="5811692"/>
            <a:ext cx="955675" cy="0"/>
          </a:xfrm>
          <a:prstGeom prst="line">
            <a:avLst/>
          </a:prstGeom>
          <a:noFill/>
          <a:ln w="127000">
            <a:solidFill>
              <a:schemeClr val="tx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135190" name="Object 22">
            <a:hlinkClick r:id="" action="ppaction://ole?verb=0"/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93933447"/>
              </p:ext>
            </p:extLst>
          </p:nvPr>
        </p:nvGraphicFramePr>
        <p:xfrm>
          <a:off x="6198725" y="5041108"/>
          <a:ext cx="1987550" cy="1412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32" name="Clip" r:id="rId4" imgW="4005000" imgH="2855880" progId="MS_ClipArt_Gallery.2">
                  <p:embed/>
                </p:oleObj>
              </mc:Choice>
              <mc:Fallback>
                <p:oleObj name="Clip" r:id="rId4" imgW="4005000" imgH="2855880" progId="MS_ClipArt_Gallery.2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98725" y="5041108"/>
                        <a:ext cx="1987550" cy="1412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/>
          <p:cNvSpPr/>
          <p:nvPr/>
        </p:nvSpPr>
        <p:spPr>
          <a:xfrm>
            <a:off x="2474127" y="3287922"/>
            <a:ext cx="390682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Systems Thinking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71421" y="3410174"/>
            <a:ext cx="24254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ct val="20000"/>
              </a:spcBef>
              <a:buClr>
                <a:srgbClr val="990033"/>
              </a:buClr>
              <a:buFont typeface="Wingdings" pitchFamily="2" charset="2"/>
              <a:buChar char="§"/>
            </a:pPr>
            <a:r>
              <a:rPr lang="en-US" dirty="0">
                <a:latin typeface="+mn-lt"/>
              </a:rPr>
              <a:t>And we </a:t>
            </a:r>
            <a:r>
              <a:rPr lang="en-US" dirty="0">
                <a:latin typeface="+mn-lt"/>
              </a:rPr>
              <a:t>use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9510296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89" grpId="0" animBg="1"/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/>
              <a:t>Concluding Remarks</a:t>
            </a:r>
          </a:p>
        </p:txBody>
      </p:sp>
      <p:sp>
        <p:nvSpPr>
          <p:cNvPr id="139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31047" y="1196305"/>
            <a:ext cx="7696200" cy="5053887"/>
          </a:xfrm>
          <a:noFill/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/>
            <a:r>
              <a:rPr lang="en-US" dirty="0"/>
              <a:t>If higher education is to survive and grow, we must </a:t>
            </a:r>
            <a:r>
              <a:rPr lang="en-US" dirty="0" smtClean="0"/>
              <a:t>innovate</a:t>
            </a:r>
          </a:p>
          <a:p>
            <a:pPr marL="342900" indent="-342900"/>
            <a:endParaRPr lang="en-US" dirty="0"/>
          </a:p>
          <a:p>
            <a:pPr marL="342900" indent="-342900"/>
            <a:r>
              <a:rPr lang="en-US" dirty="0" smtClean="0"/>
              <a:t>Software engineers </a:t>
            </a:r>
            <a:r>
              <a:rPr lang="en-US" dirty="0"/>
              <a:t>are uniquely well qualified to do this</a:t>
            </a:r>
          </a:p>
          <a:p>
            <a:pPr marL="742950" lvl="1" indent="-285750"/>
            <a:r>
              <a:rPr lang="en-US" dirty="0"/>
              <a:t>We know the technology</a:t>
            </a:r>
          </a:p>
          <a:p>
            <a:pPr marL="742950" lvl="1" indent="-285750"/>
            <a:r>
              <a:rPr lang="en-US" dirty="0"/>
              <a:t>We understand </a:t>
            </a:r>
            <a:r>
              <a:rPr lang="en-US" dirty="0" smtClean="0"/>
              <a:t>processes</a:t>
            </a:r>
          </a:p>
          <a:p>
            <a:pPr marL="742950" lvl="1" indent="-285750"/>
            <a:endParaRPr lang="en-US" dirty="0"/>
          </a:p>
          <a:p>
            <a:pPr marL="342900" indent="-342900"/>
            <a:r>
              <a:rPr lang="en-US" dirty="0"/>
              <a:t>If we don’t, somebody else </a:t>
            </a:r>
            <a:r>
              <a:rPr lang="en-US" dirty="0" smtClean="0"/>
              <a:t>will</a:t>
            </a:r>
          </a:p>
          <a:p>
            <a:pPr marL="342900" indent="-342900"/>
            <a:endParaRPr lang="en-US" dirty="0"/>
          </a:p>
          <a:p>
            <a:pPr marL="342900" indent="-342900"/>
            <a:r>
              <a:rPr lang="en-US" dirty="0" smtClean="0"/>
              <a:t>Graduate Software Engineering can lead the way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73081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/>
              <a:t>Recommended Reading</a:t>
            </a:r>
          </a:p>
        </p:txBody>
      </p:sp>
      <p:sp>
        <p:nvSpPr>
          <p:cNvPr id="141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97523" y="1277815"/>
            <a:ext cx="7696200" cy="4419600"/>
          </a:xfrm>
          <a:noFill/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0"/>
              </a:spcBef>
              <a:buFont typeface="Times New Roman" pitchFamily="18" charset="0"/>
              <a:buNone/>
            </a:pPr>
            <a:r>
              <a:rPr lang="en-US" sz="1600" b="1" dirty="0" err="1">
                <a:latin typeface="Arial Narrow" pitchFamily="34" charset="0"/>
              </a:rPr>
              <a:t>Goldratt</a:t>
            </a:r>
            <a:r>
              <a:rPr lang="en-US" sz="1600" b="1" dirty="0">
                <a:latin typeface="Arial Narrow" pitchFamily="34" charset="0"/>
              </a:rPr>
              <a:t>, </a:t>
            </a:r>
            <a:r>
              <a:rPr lang="en-US" sz="1600" b="1" dirty="0" err="1">
                <a:latin typeface="Arial Narrow" pitchFamily="34" charset="0"/>
              </a:rPr>
              <a:t>Eliyahu</a:t>
            </a:r>
            <a:r>
              <a:rPr lang="en-US" sz="1600" b="1" dirty="0">
                <a:latin typeface="Arial Narrow" pitchFamily="34" charset="0"/>
              </a:rPr>
              <a:t> M. &amp; Jeff Cox, </a:t>
            </a:r>
            <a:r>
              <a:rPr lang="en-US" sz="1600" b="1" i="1" u="sng" dirty="0">
                <a:latin typeface="Arial Narrow" pitchFamily="34" charset="0"/>
              </a:rPr>
              <a:t>The Goal</a:t>
            </a:r>
            <a:r>
              <a:rPr lang="en-US" sz="1600" b="1" dirty="0">
                <a:latin typeface="Arial Narrow" pitchFamily="34" charset="0"/>
              </a:rPr>
              <a:t>, (North River Press, 1984, ISBN 0-88427-061-0.)  Also, </a:t>
            </a:r>
            <a:r>
              <a:rPr lang="en-US" sz="1600" b="1" i="1" u="sng" dirty="0">
                <a:latin typeface="Arial Narrow" pitchFamily="34" charset="0"/>
              </a:rPr>
              <a:t>Theory of Constraints</a:t>
            </a:r>
            <a:r>
              <a:rPr lang="en-US" sz="1600" b="1" dirty="0">
                <a:latin typeface="Arial Narrow" pitchFamily="34" charset="0"/>
              </a:rPr>
              <a:t> and </a:t>
            </a:r>
            <a:r>
              <a:rPr lang="en-US" sz="1600" b="1" i="1" u="sng" dirty="0">
                <a:latin typeface="Arial Narrow" pitchFamily="34" charset="0"/>
              </a:rPr>
              <a:t>It’s Not Luck</a:t>
            </a:r>
            <a:r>
              <a:rPr lang="en-US" sz="1600" b="1" dirty="0">
                <a:latin typeface="Arial Narrow" pitchFamily="34" charset="0"/>
              </a:rPr>
              <a:t>.</a:t>
            </a:r>
          </a:p>
          <a:p>
            <a:pPr marL="342900" indent="-342900" algn="ctr">
              <a:spcBef>
                <a:spcPct val="0"/>
              </a:spcBef>
              <a:buFont typeface="Times New Roman" pitchFamily="18" charset="0"/>
              <a:buNone/>
            </a:pPr>
            <a:r>
              <a:rPr lang="en-US" sz="1600" b="1" dirty="0">
                <a:latin typeface="Arial Narrow" pitchFamily="34" charset="0"/>
              </a:rPr>
              <a:t> 	GOLDRATT’S THEORIES OF CYCLE TIME, CONSTRAINT MANAGEMENT, AND CONFLICT RESOLUTION.  FUNDAMENTAL PRINCIPLES ON WHICH TO REENGINEER.</a:t>
            </a:r>
          </a:p>
          <a:p>
            <a:pPr marL="342900" indent="-342900" algn="ctr">
              <a:spcBef>
                <a:spcPct val="0"/>
              </a:spcBef>
              <a:buFont typeface="Times New Roman" pitchFamily="18" charset="0"/>
              <a:buNone/>
            </a:pPr>
            <a:endParaRPr lang="en-US" sz="1600" b="1" dirty="0">
              <a:latin typeface="Arial Narrow" pitchFamily="34" charset="0"/>
            </a:endParaRPr>
          </a:p>
          <a:p>
            <a:pPr marL="342900" indent="-342900">
              <a:spcBef>
                <a:spcPct val="0"/>
              </a:spcBef>
              <a:buFont typeface="Times New Roman" pitchFamily="18" charset="0"/>
              <a:buNone/>
            </a:pPr>
            <a:r>
              <a:rPr lang="en-US" sz="1600" b="1" dirty="0">
                <a:latin typeface="Arial Narrow" pitchFamily="34" charset="0"/>
              </a:rPr>
              <a:t>Hammer, Michael &amp; James </a:t>
            </a:r>
            <a:r>
              <a:rPr lang="en-US" sz="1600" b="1" dirty="0" err="1">
                <a:latin typeface="Arial Narrow" pitchFamily="34" charset="0"/>
              </a:rPr>
              <a:t>Champy</a:t>
            </a:r>
            <a:r>
              <a:rPr lang="en-US" sz="1600" b="1" dirty="0">
                <a:latin typeface="Arial Narrow" pitchFamily="34" charset="0"/>
              </a:rPr>
              <a:t>,  </a:t>
            </a:r>
            <a:r>
              <a:rPr lang="en-US" sz="1600" b="1" i="1" u="sng" dirty="0">
                <a:latin typeface="Arial Narrow" pitchFamily="34" charset="0"/>
              </a:rPr>
              <a:t>Reengineering the Corporation</a:t>
            </a:r>
            <a:r>
              <a:rPr lang="en-US" sz="1600" b="1" dirty="0">
                <a:latin typeface="Arial Narrow" pitchFamily="34" charset="0"/>
              </a:rPr>
              <a:t>, (Harper Collins, 1993, ISBN 0-88730-640-3.)</a:t>
            </a:r>
          </a:p>
          <a:p>
            <a:pPr marL="342900" indent="-342900" algn="ctr">
              <a:spcBef>
                <a:spcPct val="0"/>
              </a:spcBef>
              <a:buFont typeface="Times New Roman" pitchFamily="18" charset="0"/>
              <a:buNone/>
            </a:pPr>
            <a:r>
              <a:rPr lang="en-US" sz="1600" b="1" dirty="0">
                <a:latin typeface="Arial Narrow" pitchFamily="34" charset="0"/>
              </a:rPr>
              <a:t> 	PRINCIPLES OF CORPORATE REENGINEERING</a:t>
            </a:r>
          </a:p>
          <a:p>
            <a:pPr marL="342900" indent="-342900">
              <a:spcBef>
                <a:spcPct val="0"/>
              </a:spcBef>
              <a:buFont typeface="Times New Roman" pitchFamily="18" charset="0"/>
              <a:buNone/>
            </a:pPr>
            <a:endParaRPr lang="en-US" sz="1600" b="1" dirty="0">
              <a:latin typeface="Arial Narrow" pitchFamily="34" charset="0"/>
            </a:endParaRPr>
          </a:p>
          <a:p>
            <a:pPr marL="342900" indent="-342900">
              <a:spcBef>
                <a:spcPct val="0"/>
              </a:spcBef>
              <a:buFont typeface="Times New Roman" pitchFamily="18" charset="0"/>
              <a:buNone/>
            </a:pPr>
            <a:r>
              <a:rPr lang="en-US" sz="1600" b="1" dirty="0">
                <a:latin typeface="Arial Narrow" pitchFamily="34" charset="0"/>
              </a:rPr>
              <a:t>Swartz, James B.,  </a:t>
            </a:r>
            <a:r>
              <a:rPr lang="en-US" sz="1600" b="1" i="1" u="sng" dirty="0">
                <a:latin typeface="Arial Narrow" pitchFamily="34" charset="0"/>
              </a:rPr>
              <a:t>The Hunters and the Hunted</a:t>
            </a:r>
            <a:r>
              <a:rPr lang="en-US" sz="1600" b="1" dirty="0">
                <a:latin typeface="Arial Narrow" pitchFamily="34" charset="0"/>
              </a:rPr>
              <a:t>, (Portland, Oregon, Productivity Press, 1994) ISBN 1-56327-043-9.</a:t>
            </a:r>
          </a:p>
          <a:p>
            <a:pPr marL="342900" indent="-342900" algn="ctr">
              <a:spcBef>
                <a:spcPct val="0"/>
              </a:spcBef>
              <a:buFont typeface="Times New Roman" pitchFamily="18" charset="0"/>
              <a:buNone/>
            </a:pPr>
            <a:r>
              <a:rPr lang="en-US" sz="1600" b="1" dirty="0">
                <a:latin typeface="Arial Narrow" pitchFamily="34" charset="0"/>
              </a:rPr>
              <a:t> 	PRINCIPLES OF CORPORATE PROCESS IMPROVEMENT, WITH EMPHASIS ON CYCLE TIME AND INSTITUTIONAL BARRIERS TO IMPROVEMENT</a:t>
            </a:r>
          </a:p>
          <a:p>
            <a:pPr marL="342900" indent="-342900" algn="ctr">
              <a:spcBef>
                <a:spcPct val="0"/>
              </a:spcBef>
              <a:buFont typeface="Times New Roman" pitchFamily="18" charset="0"/>
              <a:buNone/>
            </a:pPr>
            <a:endParaRPr lang="en-US" sz="1600" b="1" dirty="0">
              <a:latin typeface="Arial Narrow" pitchFamily="34" charset="0"/>
            </a:endParaRPr>
          </a:p>
          <a:p>
            <a:pPr marL="342900" indent="-342900">
              <a:spcBef>
                <a:spcPct val="0"/>
              </a:spcBef>
              <a:buFont typeface="Times New Roman" pitchFamily="18" charset="0"/>
              <a:buNone/>
            </a:pPr>
            <a:r>
              <a:rPr lang="en-US" sz="1600" b="1" dirty="0">
                <a:latin typeface="Arial Narrow" pitchFamily="34" charset="0"/>
              </a:rPr>
              <a:t>Weinberg, Gerald M.  </a:t>
            </a:r>
            <a:r>
              <a:rPr lang="en-US" sz="1600" b="1" i="1" u="sng" dirty="0">
                <a:latin typeface="Arial Narrow" pitchFamily="34" charset="0"/>
              </a:rPr>
              <a:t>Quality Software Management, Volume 1, Systems Thinking</a:t>
            </a:r>
            <a:r>
              <a:rPr lang="en-US" sz="1600" b="1" dirty="0">
                <a:latin typeface="Arial Narrow" pitchFamily="34" charset="0"/>
              </a:rPr>
              <a:t>, (New York, Dorset House, 1992)  ISBN 0-932633-22-6.  Also </a:t>
            </a:r>
            <a:r>
              <a:rPr lang="en-US" sz="1600" b="1" i="1" u="sng" dirty="0">
                <a:latin typeface="Arial Narrow" pitchFamily="34" charset="0"/>
              </a:rPr>
              <a:t>Volume 2, First Order Measurement</a:t>
            </a:r>
            <a:r>
              <a:rPr lang="en-US" sz="1600" b="1" dirty="0">
                <a:latin typeface="Arial Narrow" pitchFamily="34" charset="0"/>
              </a:rPr>
              <a:t>, 1993, ISBN 0-932633-24-2.</a:t>
            </a:r>
          </a:p>
          <a:p>
            <a:pPr marL="342900" indent="-342900" algn="ctr">
              <a:spcBef>
                <a:spcPct val="0"/>
              </a:spcBef>
              <a:buFont typeface="Times New Roman" pitchFamily="18" charset="0"/>
              <a:buNone/>
            </a:pPr>
            <a:r>
              <a:rPr lang="en-US" sz="1600" b="1" dirty="0">
                <a:latin typeface="Arial Narrow" pitchFamily="34" charset="0"/>
              </a:rPr>
              <a:t>EXPLORES QUALITY  AND PROCESS IMPROVEMENT WITH MANY INSIGHTS FROM A PSYCHOLOGICAL AND CULTURAL VIEWPOINT</a:t>
            </a:r>
          </a:p>
        </p:txBody>
      </p:sp>
    </p:spTree>
    <p:extLst>
      <p:ext uri="{BB962C8B-B14F-4D97-AF65-F5344CB8AC3E}">
        <p14:creationId xmlns:p14="http://schemas.microsoft.com/office/powerpoint/2010/main" val="401598760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Questions?</a:t>
            </a:r>
          </a:p>
        </p:txBody>
      </p:sp>
      <p:pic>
        <p:nvPicPr>
          <p:cNvPr id="40965" name="Picture 5" descr="C:\Users\DJF.DJFCO-2010\AppData\Local\Microsoft\Windows\Temporary Internet Files\Content.IE5\KO33WC1C\MC900442000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9016" y="1649626"/>
            <a:ext cx="4182764" cy="4182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Growth of Computer Science</a:t>
            </a:r>
            <a:endParaRPr lang="en-US" dirty="0"/>
          </a:p>
        </p:txBody>
      </p:sp>
      <p:sp>
        <p:nvSpPr>
          <p:cNvPr id="5" name="Oval 4"/>
          <p:cNvSpPr/>
          <p:nvPr/>
        </p:nvSpPr>
        <p:spPr>
          <a:xfrm>
            <a:off x="566736" y="2786069"/>
            <a:ext cx="2519363" cy="2405062"/>
          </a:xfrm>
          <a:prstGeom prst="ellipse">
            <a:avLst/>
          </a:prstGeom>
          <a:solidFill>
            <a:srgbClr val="99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smtClean="0">
                <a:solidFill>
                  <a:schemeClr val="tx1"/>
                </a:solidFill>
              </a:rPr>
              <a:t>Computer Science</a:t>
            </a:r>
            <a:endParaRPr lang="en-US" sz="2200" dirty="0">
              <a:solidFill>
                <a:schemeClr val="tx1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4767262" y="1113576"/>
            <a:ext cx="2448350" cy="2334477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smtClean="0">
                <a:solidFill>
                  <a:schemeClr val="tx1"/>
                </a:solidFill>
              </a:rPr>
              <a:t>Computer Engineering</a:t>
            </a:r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6334124" y="2280814"/>
            <a:ext cx="2483951" cy="2312624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smtClean="0">
                <a:solidFill>
                  <a:schemeClr val="tx1"/>
                </a:solidFill>
              </a:rPr>
              <a:t>Software Engineering</a:t>
            </a:r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6334124" y="3850487"/>
            <a:ext cx="2483951" cy="2333029"/>
          </a:xfrm>
          <a:prstGeom prst="ellipse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smtClean="0">
                <a:solidFill>
                  <a:schemeClr val="tx1"/>
                </a:solidFill>
              </a:rPr>
              <a:t>Information Science</a:t>
            </a:r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4381877" y="4445800"/>
            <a:ext cx="2552321" cy="240030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smtClean="0">
                <a:solidFill>
                  <a:schemeClr val="bg1"/>
                </a:solidFill>
              </a:rPr>
              <a:t>Information Technology</a:t>
            </a:r>
            <a:endParaRPr lang="en-US" sz="1800" dirty="0">
              <a:solidFill>
                <a:schemeClr val="bg1"/>
              </a:solidFill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 flipV="1">
            <a:off x="3086099" y="2786069"/>
            <a:ext cx="1614489" cy="661984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V="1">
            <a:off x="3238500" y="3586163"/>
            <a:ext cx="2847975" cy="233375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3238500" y="4164813"/>
            <a:ext cx="3216621" cy="280987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3109912" y="4581538"/>
            <a:ext cx="1271965" cy="609593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86683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5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Elements of a Profession</a:t>
            </a:r>
          </a:p>
        </p:txBody>
      </p:sp>
      <p:sp>
        <p:nvSpPr>
          <p:cNvPr id="237571" name="Oval 3"/>
          <p:cNvSpPr>
            <a:spLocks noChangeArrowheads="1"/>
          </p:cNvSpPr>
          <p:nvPr/>
        </p:nvSpPr>
        <p:spPr bwMode="auto">
          <a:xfrm>
            <a:off x="1752600" y="2514600"/>
            <a:ext cx="5715000" cy="2438400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7572" name="Rectangle 4"/>
          <p:cNvSpPr>
            <a:spLocks noChangeArrowheads="1"/>
          </p:cNvSpPr>
          <p:nvPr/>
        </p:nvSpPr>
        <p:spPr bwMode="auto">
          <a:xfrm>
            <a:off x="2971800" y="4267200"/>
            <a:ext cx="3124200" cy="466725"/>
          </a:xfrm>
          <a:prstGeom prst="rect">
            <a:avLst/>
          </a:prstGeom>
          <a:solidFill>
            <a:srgbClr val="00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 algn="ctr"/>
            <a:r>
              <a:rPr lang="en-US" b="0">
                <a:solidFill>
                  <a:schemeClr val="tx2"/>
                </a:solidFill>
                <a:latin typeface="Britannic Bold" pitchFamily="34" charset="0"/>
              </a:rPr>
              <a:t>Performance Norms</a:t>
            </a:r>
          </a:p>
        </p:txBody>
      </p:sp>
      <p:sp>
        <p:nvSpPr>
          <p:cNvPr id="237573" name="Rectangle 5"/>
          <p:cNvSpPr>
            <a:spLocks noChangeArrowheads="1"/>
          </p:cNvSpPr>
          <p:nvPr/>
        </p:nvSpPr>
        <p:spPr bwMode="auto">
          <a:xfrm>
            <a:off x="3200400" y="2667000"/>
            <a:ext cx="2749550" cy="466725"/>
          </a:xfrm>
          <a:prstGeom prst="rect">
            <a:avLst/>
          </a:prstGeom>
          <a:solidFill>
            <a:srgbClr val="F1CDF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algn="ctr"/>
            <a:r>
              <a:rPr lang="en-US" b="0">
                <a:solidFill>
                  <a:schemeClr val="tx2"/>
                </a:solidFill>
                <a:latin typeface="Britannic Bold" pitchFamily="34" charset="0"/>
              </a:rPr>
              <a:t>Body of Knowledge</a:t>
            </a:r>
          </a:p>
        </p:txBody>
      </p:sp>
      <p:sp>
        <p:nvSpPr>
          <p:cNvPr id="237574" name="Oval 6"/>
          <p:cNvSpPr>
            <a:spLocks noChangeArrowheads="1"/>
          </p:cNvSpPr>
          <p:nvPr/>
        </p:nvSpPr>
        <p:spPr bwMode="auto">
          <a:xfrm>
            <a:off x="457200" y="4648200"/>
            <a:ext cx="2286000" cy="1143000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>
                <a:latin typeface="Britannic Bold" pitchFamily="34" charset="0"/>
              </a:rPr>
              <a:t>Work Force</a:t>
            </a:r>
            <a:endParaRPr lang="en-US">
              <a:latin typeface="Times New Roman" pitchFamily="18" charset="0"/>
            </a:endParaRPr>
          </a:p>
        </p:txBody>
      </p:sp>
      <p:sp>
        <p:nvSpPr>
          <p:cNvPr id="237575" name="Oval 7"/>
          <p:cNvSpPr>
            <a:spLocks noChangeArrowheads="1"/>
          </p:cNvSpPr>
          <p:nvPr/>
        </p:nvSpPr>
        <p:spPr bwMode="auto">
          <a:xfrm>
            <a:off x="6400800" y="4648200"/>
            <a:ext cx="2286000" cy="1143000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>
                <a:latin typeface="Britannic Bold" pitchFamily="34" charset="0"/>
              </a:rPr>
              <a:t>Professional</a:t>
            </a:r>
          </a:p>
          <a:p>
            <a:pPr algn="ctr"/>
            <a:r>
              <a:rPr lang="en-US">
                <a:latin typeface="Britannic Bold" pitchFamily="34" charset="0"/>
              </a:rPr>
              <a:t>Practice</a:t>
            </a:r>
            <a:endParaRPr lang="en-US">
              <a:latin typeface="Times New Roman" pitchFamily="18" charset="0"/>
            </a:endParaRPr>
          </a:p>
        </p:txBody>
      </p:sp>
      <p:sp>
        <p:nvSpPr>
          <p:cNvPr id="237576" name="Oval 8"/>
          <p:cNvSpPr>
            <a:spLocks noChangeArrowheads="1"/>
          </p:cNvSpPr>
          <p:nvPr/>
        </p:nvSpPr>
        <p:spPr bwMode="auto">
          <a:xfrm>
            <a:off x="457200" y="1676400"/>
            <a:ext cx="2286000" cy="1143000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>
                <a:latin typeface="Britannic Bold" pitchFamily="34" charset="0"/>
              </a:rPr>
              <a:t>Licensing</a:t>
            </a:r>
            <a:br>
              <a:rPr lang="en-US">
                <a:latin typeface="Britannic Bold" pitchFamily="34" charset="0"/>
              </a:rPr>
            </a:br>
            <a:r>
              <a:rPr lang="en-US">
                <a:latin typeface="Britannic Bold" pitchFamily="34" charset="0"/>
              </a:rPr>
              <a:t>Authority</a:t>
            </a:r>
            <a:endParaRPr lang="en-US">
              <a:latin typeface="Times New Roman" pitchFamily="18" charset="0"/>
            </a:endParaRPr>
          </a:p>
        </p:txBody>
      </p:sp>
      <p:sp>
        <p:nvSpPr>
          <p:cNvPr id="237577" name="Oval 9"/>
          <p:cNvSpPr>
            <a:spLocks noChangeArrowheads="1"/>
          </p:cNvSpPr>
          <p:nvPr/>
        </p:nvSpPr>
        <p:spPr bwMode="auto">
          <a:xfrm>
            <a:off x="6400800" y="1676400"/>
            <a:ext cx="2286000" cy="1143000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>
                <a:latin typeface="Britannic Bold" pitchFamily="34" charset="0"/>
              </a:rPr>
              <a:t>Regulator</a:t>
            </a:r>
            <a:endParaRPr lang="en-US">
              <a:latin typeface="Times New Roman" pitchFamily="18" charset="0"/>
            </a:endParaRPr>
          </a:p>
        </p:txBody>
      </p:sp>
      <p:sp>
        <p:nvSpPr>
          <p:cNvPr id="237578" name="Rectangle 10"/>
          <p:cNvSpPr>
            <a:spLocks noChangeArrowheads="1"/>
          </p:cNvSpPr>
          <p:nvPr/>
        </p:nvSpPr>
        <p:spPr bwMode="auto">
          <a:xfrm>
            <a:off x="3200400" y="1066800"/>
            <a:ext cx="2667000" cy="5334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>
                <a:latin typeface="Britannic Bold" pitchFamily="34" charset="0"/>
              </a:rPr>
              <a:t>Public</a:t>
            </a:r>
            <a:endParaRPr lang="en-US" b="0" u="sng">
              <a:latin typeface="Britannic Bold" pitchFamily="34" charset="0"/>
            </a:endParaRPr>
          </a:p>
        </p:txBody>
      </p:sp>
      <p:sp>
        <p:nvSpPr>
          <p:cNvPr id="237579" name="Line 11"/>
          <p:cNvSpPr>
            <a:spLocks noChangeShapeType="1"/>
          </p:cNvSpPr>
          <p:nvPr/>
        </p:nvSpPr>
        <p:spPr bwMode="auto">
          <a:xfrm flipV="1">
            <a:off x="4495800" y="1828800"/>
            <a:ext cx="0" cy="381000"/>
          </a:xfrm>
          <a:prstGeom prst="line">
            <a:avLst/>
          </a:prstGeom>
          <a:noFill/>
          <a:ln w="127000" cmpd="tri">
            <a:solidFill>
              <a:schemeClr val="tx1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7580" name="Rectangle 12"/>
          <p:cNvSpPr>
            <a:spLocks noChangeArrowheads="1"/>
          </p:cNvSpPr>
          <p:nvPr/>
        </p:nvSpPr>
        <p:spPr bwMode="auto">
          <a:xfrm>
            <a:off x="1905000" y="3352800"/>
            <a:ext cx="1600200" cy="685800"/>
          </a:xfrm>
          <a:prstGeom prst="rect">
            <a:avLst/>
          </a:prstGeom>
          <a:solidFill>
            <a:schemeClr val="hlink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b="0">
                <a:solidFill>
                  <a:schemeClr val="tx2"/>
                </a:solidFill>
                <a:latin typeface="Britannic Bold" pitchFamily="34" charset="0"/>
              </a:rPr>
              <a:t>Curriculum</a:t>
            </a:r>
            <a:endParaRPr lang="en-US" b="0" u="sng">
              <a:latin typeface="Times New Roman" pitchFamily="18" charset="0"/>
            </a:endParaRPr>
          </a:p>
        </p:txBody>
      </p:sp>
      <p:sp>
        <p:nvSpPr>
          <p:cNvPr id="237581" name="Rectangle 13"/>
          <p:cNvSpPr>
            <a:spLocks noChangeArrowheads="1"/>
          </p:cNvSpPr>
          <p:nvPr/>
        </p:nvSpPr>
        <p:spPr bwMode="auto">
          <a:xfrm>
            <a:off x="5715000" y="3352800"/>
            <a:ext cx="1600200" cy="685800"/>
          </a:xfrm>
          <a:prstGeom prst="rect">
            <a:avLst/>
          </a:prstGeom>
          <a:solidFill>
            <a:srgbClr val="D3D3D3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b="0">
                <a:solidFill>
                  <a:schemeClr val="tx2"/>
                </a:solidFill>
                <a:latin typeface="Britannic Bold" pitchFamily="34" charset="0"/>
              </a:rPr>
              <a:t>Research</a:t>
            </a:r>
            <a:endParaRPr lang="en-US" b="0" u="sng">
              <a:latin typeface="Times New Roman" pitchFamily="18" charset="0"/>
            </a:endParaRPr>
          </a:p>
        </p:txBody>
      </p:sp>
      <p:sp>
        <p:nvSpPr>
          <p:cNvPr id="237582" name="Rectangle 14"/>
          <p:cNvSpPr>
            <a:spLocks noChangeArrowheads="1"/>
          </p:cNvSpPr>
          <p:nvPr/>
        </p:nvSpPr>
        <p:spPr bwMode="auto">
          <a:xfrm>
            <a:off x="3810000" y="3352800"/>
            <a:ext cx="1600200" cy="685800"/>
          </a:xfrm>
          <a:prstGeom prst="rect">
            <a:avLst/>
          </a:prstGeom>
          <a:solidFill>
            <a:srgbClr val="CCECFF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b="0">
                <a:solidFill>
                  <a:schemeClr val="tx2"/>
                </a:solidFill>
                <a:latin typeface="Britannic Bold" pitchFamily="34" charset="0"/>
              </a:rPr>
              <a:t>Principles</a:t>
            </a:r>
            <a:endParaRPr lang="en-US" b="0" u="sng">
              <a:latin typeface="Times New Roman" pitchFamily="18" charset="0"/>
            </a:endParaRPr>
          </a:p>
        </p:txBody>
      </p:sp>
      <p:sp>
        <p:nvSpPr>
          <p:cNvPr id="237583" name="Line 15"/>
          <p:cNvSpPr>
            <a:spLocks noChangeShapeType="1"/>
          </p:cNvSpPr>
          <p:nvPr/>
        </p:nvSpPr>
        <p:spPr bwMode="auto">
          <a:xfrm>
            <a:off x="2514600" y="2590800"/>
            <a:ext cx="304800" cy="228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7584" name="Line 16"/>
          <p:cNvSpPr>
            <a:spLocks noChangeShapeType="1"/>
          </p:cNvSpPr>
          <p:nvPr/>
        </p:nvSpPr>
        <p:spPr bwMode="auto">
          <a:xfrm>
            <a:off x="6477000" y="4648200"/>
            <a:ext cx="304800" cy="152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7585" name="Line 17"/>
          <p:cNvSpPr>
            <a:spLocks noChangeShapeType="1"/>
          </p:cNvSpPr>
          <p:nvPr/>
        </p:nvSpPr>
        <p:spPr bwMode="auto">
          <a:xfrm flipV="1">
            <a:off x="2514600" y="4724400"/>
            <a:ext cx="304800" cy="152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7586" name="Line 18"/>
          <p:cNvSpPr>
            <a:spLocks noChangeShapeType="1"/>
          </p:cNvSpPr>
          <p:nvPr/>
        </p:nvSpPr>
        <p:spPr bwMode="auto">
          <a:xfrm flipV="1">
            <a:off x="6477000" y="2667000"/>
            <a:ext cx="304800" cy="152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1928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>
          <a:xfrm>
            <a:off x="701756" y="3283463"/>
            <a:ext cx="5757862" cy="2311718"/>
          </a:xfrm>
        </p:spPr>
        <p:txBody>
          <a:bodyPr/>
          <a:lstStyle/>
          <a:p>
            <a:pPr marL="109728" indent="0">
              <a:buNone/>
            </a:pPr>
            <a:r>
              <a:rPr lang="en-US" dirty="0"/>
              <a:t>GSwE2009</a:t>
            </a:r>
            <a:br>
              <a:rPr lang="en-US" dirty="0"/>
            </a:br>
            <a:r>
              <a:rPr lang="en-US" dirty="0"/>
              <a:t>Graduate Software Engineering Curriculum Model</a:t>
            </a:r>
          </a:p>
        </p:txBody>
      </p:sp>
      <p:pic>
        <p:nvPicPr>
          <p:cNvPr id="8196" name="Picture 4" descr="GSwE2009-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3236" y="3794759"/>
            <a:ext cx="1531938" cy="1676400"/>
          </a:xfrm>
          <a:prstGeom prst="rect">
            <a:avLst/>
          </a:prstGeom>
          <a:solidFill>
            <a:srgbClr val="0000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745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5243" y="695323"/>
            <a:ext cx="2447925" cy="188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Content Placeholder 1"/>
          <p:cNvSpPr txBox="1">
            <a:spLocks/>
          </p:cNvSpPr>
          <p:nvPr/>
        </p:nvSpPr>
        <p:spPr>
          <a:xfrm>
            <a:off x="637381" y="762952"/>
            <a:ext cx="5757862" cy="2311718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728" indent="0">
              <a:buFont typeface="Wingdings 3"/>
              <a:buNone/>
            </a:pPr>
            <a:r>
              <a:rPr lang="en-US" dirty="0" smtClean="0"/>
              <a:t>Guide to the Software Engineering Body of Knowledge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3580687" y="1952889"/>
            <a:ext cx="2429024" cy="1256768"/>
          </a:xfrm>
          <a:prstGeom prst="rect">
            <a:avLst/>
          </a:prstGeom>
          <a:solidFill>
            <a:srgbClr val="0099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/>
              <a:t>What an Experienced SW Engineer Should Know</a:t>
            </a:r>
            <a:endParaRPr lang="en-US" sz="2000" dirty="0"/>
          </a:p>
        </p:txBody>
      </p:sp>
      <p:sp>
        <p:nvSpPr>
          <p:cNvPr id="11" name="Rectangle 10"/>
          <p:cNvSpPr/>
          <p:nvPr/>
        </p:nvSpPr>
        <p:spPr>
          <a:xfrm>
            <a:off x="3580687" y="4995512"/>
            <a:ext cx="2429024" cy="1581134"/>
          </a:xfrm>
          <a:prstGeom prst="rect">
            <a:avLst/>
          </a:prstGeom>
          <a:solidFill>
            <a:srgbClr val="0099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/>
              <a:t>What a Terminal MS in Software Engineering should Teach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001334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" name="Chart 47"/>
          <p:cNvGraphicFramePr>
            <a:graphicFrameLocks/>
          </p:cNvGraphicFramePr>
          <p:nvPr/>
        </p:nvGraphicFramePr>
        <p:xfrm>
          <a:off x="-9525" y="847725"/>
          <a:ext cx="1543050" cy="152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9" name="Chart 48"/>
          <p:cNvGraphicFramePr>
            <a:graphicFrameLocks/>
          </p:cNvGraphicFramePr>
          <p:nvPr/>
        </p:nvGraphicFramePr>
        <p:xfrm>
          <a:off x="1543050" y="847725"/>
          <a:ext cx="1543050" cy="152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0" name="Chart 49"/>
          <p:cNvGraphicFramePr>
            <a:graphicFrameLocks/>
          </p:cNvGraphicFramePr>
          <p:nvPr/>
        </p:nvGraphicFramePr>
        <p:xfrm>
          <a:off x="4610100" y="847725"/>
          <a:ext cx="1543050" cy="152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53" name="Chart 52"/>
          <p:cNvGraphicFramePr>
            <a:graphicFrameLocks/>
          </p:cNvGraphicFramePr>
          <p:nvPr/>
        </p:nvGraphicFramePr>
        <p:xfrm>
          <a:off x="7715250" y="838200"/>
          <a:ext cx="1543050" cy="152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54" name="Chart 53"/>
          <p:cNvGraphicFramePr>
            <a:graphicFrameLocks/>
          </p:cNvGraphicFramePr>
          <p:nvPr/>
        </p:nvGraphicFramePr>
        <p:xfrm>
          <a:off x="453" y="1914525"/>
          <a:ext cx="1543050" cy="152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55" name="Chart 54"/>
          <p:cNvGraphicFramePr>
            <a:graphicFrameLocks/>
          </p:cNvGraphicFramePr>
          <p:nvPr/>
        </p:nvGraphicFramePr>
        <p:xfrm>
          <a:off x="1553028" y="1914525"/>
          <a:ext cx="1543050" cy="152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56" name="Chart 55"/>
          <p:cNvGraphicFramePr>
            <a:graphicFrameLocks/>
          </p:cNvGraphicFramePr>
          <p:nvPr/>
        </p:nvGraphicFramePr>
        <p:xfrm>
          <a:off x="4620078" y="1914525"/>
          <a:ext cx="1543050" cy="152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58" name="Chart 57"/>
          <p:cNvGraphicFramePr>
            <a:graphicFrameLocks/>
          </p:cNvGraphicFramePr>
          <p:nvPr/>
        </p:nvGraphicFramePr>
        <p:xfrm>
          <a:off x="6172653" y="1914525"/>
          <a:ext cx="1543050" cy="152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59" name="Chart 58"/>
          <p:cNvGraphicFramePr>
            <a:graphicFrameLocks/>
          </p:cNvGraphicFramePr>
          <p:nvPr/>
        </p:nvGraphicFramePr>
        <p:xfrm>
          <a:off x="7725228" y="1905000"/>
          <a:ext cx="1543050" cy="152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graphicFrame>
        <p:nvGraphicFramePr>
          <p:cNvPr id="61" name="Chart 60"/>
          <p:cNvGraphicFramePr>
            <a:graphicFrameLocks/>
          </p:cNvGraphicFramePr>
          <p:nvPr/>
        </p:nvGraphicFramePr>
        <p:xfrm>
          <a:off x="1548492" y="2945943"/>
          <a:ext cx="1543050" cy="152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graphicFrame>
        <p:nvGraphicFramePr>
          <p:cNvPr id="62" name="Chart 61"/>
          <p:cNvGraphicFramePr>
            <a:graphicFrameLocks/>
          </p:cNvGraphicFramePr>
          <p:nvPr/>
        </p:nvGraphicFramePr>
        <p:xfrm>
          <a:off x="3072492" y="2955468"/>
          <a:ext cx="1543050" cy="152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p:graphicFrame>
        <p:nvGraphicFramePr>
          <p:cNvPr id="63" name="Chart 62"/>
          <p:cNvGraphicFramePr>
            <a:graphicFrameLocks/>
          </p:cNvGraphicFramePr>
          <p:nvPr/>
        </p:nvGraphicFramePr>
        <p:xfrm>
          <a:off x="6168117" y="2945943"/>
          <a:ext cx="1543050" cy="152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4"/>
          </a:graphicData>
        </a:graphic>
      </p:graphicFrame>
      <p:graphicFrame>
        <p:nvGraphicFramePr>
          <p:cNvPr id="64" name="Chart 63"/>
          <p:cNvGraphicFramePr>
            <a:graphicFrameLocks/>
          </p:cNvGraphicFramePr>
          <p:nvPr/>
        </p:nvGraphicFramePr>
        <p:xfrm>
          <a:off x="7720692" y="2936418"/>
          <a:ext cx="1543050" cy="152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5"/>
          </a:graphicData>
        </a:graphic>
      </p:graphicFrame>
      <p:graphicFrame>
        <p:nvGraphicFramePr>
          <p:cNvPr id="67" name="Chart 66"/>
          <p:cNvGraphicFramePr>
            <a:graphicFrameLocks/>
          </p:cNvGraphicFramePr>
          <p:nvPr/>
        </p:nvGraphicFramePr>
        <p:xfrm>
          <a:off x="1533978" y="3998229"/>
          <a:ext cx="1543050" cy="152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6"/>
          </a:graphicData>
        </a:graphic>
      </p:graphicFrame>
      <p:graphicFrame>
        <p:nvGraphicFramePr>
          <p:cNvPr id="68" name="Chart 67"/>
          <p:cNvGraphicFramePr>
            <a:graphicFrameLocks/>
          </p:cNvGraphicFramePr>
          <p:nvPr/>
        </p:nvGraphicFramePr>
        <p:xfrm>
          <a:off x="3057978" y="4007754"/>
          <a:ext cx="1543050" cy="152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7"/>
          </a:graphicData>
        </a:graphic>
      </p:graphicFrame>
      <p:graphicFrame>
        <p:nvGraphicFramePr>
          <p:cNvPr id="69" name="Chart 68"/>
          <p:cNvGraphicFramePr>
            <a:graphicFrameLocks/>
          </p:cNvGraphicFramePr>
          <p:nvPr/>
        </p:nvGraphicFramePr>
        <p:xfrm>
          <a:off x="6153603" y="3998229"/>
          <a:ext cx="1543050" cy="152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8"/>
          </a:graphicData>
        </a:graphic>
      </p:graphicFrame>
      <p:graphicFrame>
        <p:nvGraphicFramePr>
          <p:cNvPr id="70" name="Chart 69"/>
          <p:cNvGraphicFramePr>
            <a:graphicFrameLocks/>
          </p:cNvGraphicFramePr>
          <p:nvPr/>
        </p:nvGraphicFramePr>
        <p:xfrm>
          <a:off x="7706178" y="3988704"/>
          <a:ext cx="1543050" cy="152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9"/>
          </a:graphicData>
        </a:graphic>
      </p:graphicFrame>
      <p:sp>
        <p:nvSpPr>
          <p:cNvPr id="38932" name="Title 72"/>
          <p:cNvSpPr>
            <a:spLocks noGrp="1"/>
          </p:cNvSpPr>
          <p:nvPr>
            <p:ph type="title"/>
          </p:nvPr>
        </p:nvSpPr>
        <p:spPr>
          <a:xfrm>
            <a:off x="990600" y="177798"/>
            <a:ext cx="8077200" cy="990600"/>
          </a:xfrm>
        </p:spPr>
        <p:txBody>
          <a:bodyPr>
            <a:noAutofit/>
          </a:bodyPr>
          <a:lstStyle/>
          <a:p>
            <a:r>
              <a:rPr lang="en-US" dirty="0"/>
              <a:t>SWEBOK coverage* in 2007 across </a:t>
            </a:r>
            <a:r>
              <a:rPr lang="en-US" dirty="0" smtClean="0"/>
              <a:t>28 </a:t>
            </a:r>
            <a:r>
              <a:rPr lang="en-US" dirty="0" err="1"/>
              <a:t>SwE</a:t>
            </a:r>
            <a:r>
              <a:rPr lang="en-US" dirty="0"/>
              <a:t> MS programs</a:t>
            </a:r>
          </a:p>
        </p:txBody>
      </p:sp>
      <p:graphicFrame>
        <p:nvGraphicFramePr>
          <p:cNvPr id="75" name="Chart 74"/>
          <p:cNvGraphicFramePr>
            <a:graphicFrameLocks/>
          </p:cNvGraphicFramePr>
          <p:nvPr/>
        </p:nvGraphicFramePr>
        <p:xfrm>
          <a:off x="1533525" y="4955265"/>
          <a:ext cx="1543050" cy="152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0"/>
          </a:graphicData>
        </a:graphic>
      </p:graphicFrame>
      <p:graphicFrame>
        <p:nvGraphicFramePr>
          <p:cNvPr id="76" name="Chart 75"/>
          <p:cNvGraphicFramePr>
            <a:graphicFrameLocks/>
          </p:cNvGraphicFramePr>
          <p:nvPr/>
        </p:nvGraphicFramePr>
        <p:xfrm>
          <a:off x="3086100" y="4945740"/>
          <a:ext cx="1543050" cy="152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1"/>
          </a:graphicData>
        </a:graphic>
      </p:graphicFrame>
      <p:graphicFrame>
        <p:nvGraphicFramePr>
          <p:cNvPr id="33" name="Chart 32"/>
          <p:cNvGraphicFramePr>
            <a:graphicFrameLocks/>
          </p:cNvGraphicFramePr>
          <p:nvPr/>
        </p:nvGraphicFramePr>
        <p:xfrm>
          <a:off x="0" y="2903761"/>
          <a:ext cx="1543050" cy="152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2"/>
          </a:graphicData>
        </a:graphic>
      </p:graphicFrame>
      <p:graphicFrame>
        <p:nvGraphicFramePr>
          <p:cNvPr id="34" name="Chart 33"/>
          <p:cNvGraphicFramePr>
            <a:graphicFrameLocks/>
          </p:cNvGraphicFramePr>
          <p:nvPr/>
        </p:nvGraphicFramePr>
        <p:xfrm>
          <a:off x="6099629" y="4950276"/>
          <a:ext cx="1543050" cy="152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3"/>
          </a:graphicData>
        </a:graphic>
      </p:graphicFrame>
      <p:graphicFrame>
        <p:nvGraphicFramePr>
          <p:cNvPr id="35" name="Chart 3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62884883"/>
              </p:ext>
            </p:extLst>
          </p:nvPr>
        </p:nvGraphicFramePr>
        <p:xfrm>
          <a:off x="6178551" y="899885"/>
          <a:ext cx="1543050" cy="152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4"/>
          </a:graphicData>
        </a:graphic>
      </p:graphicFrame>
      <p:graphicFrame>
        <p:nvGraphicFramePr>
          <p:cNvPr id="36" name="Chart 35"/>
          <p:cNvGraphicFramePr>
            <a:graphicFrameLocks/>
          </p:cNvGraphicFramePr>
          <p:nvPr/>
        </p:nvGraphicFramePr>
        <p:xfrm>
          <a:off x="3072493" y="870856"/>
          <a:ext cx="1543050" cy="152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5"/>
          </a:graphicData>
        </a:graphic>
      </p:graphicFrame>
      <p:graphicFrame>
        <p:nvGraphicFramePr>
          <p:cNvPr id="37" name="Chart 36"/>
          <p:cNvGraphicFramePr>
            <a:graphicFrameLocks/>
          </p:cNvGraphicFramePr>
          <p:nvPr/>
        </p:nvGraphicFramePr>
        <p:xfrm>
          <a:off x="4630058" y="5022847"/>
          <a:ext cx="1543050" cy="152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6"/>
          </a:graphicData>
        </a:graphic>
      </p:graphicFrame>
      <p:graphicFrame>
        <p:nvGraphicFramePr>
          <p:cNvPr id="38" name="Chart 37"/>
          <p:cNvGraphicFramePr>
            <a:graphicFrameLocks/>
          </p:cNvGraphicFramePr>
          <p:nvPr/>
        </p:nvGraphicFramePr>
        <p:xfrm>
          <a:off x="3087007" y="1934933"/>
          <a:ext cx="1543050" cy="152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7"/>
          </a:graphicData>
        </a:graphic>
      </p:graphicFrame>
      <p:graphicFrame>
        <p:nvGraphicFramePr>
          <p:cNvPr id="39" name="Chart 38"/>
          <p:cNvGraphicFramePr>
            <a:graphicFrameLocks/>
          </p:cNvGraphicFramePr>
          <p:nvPr/>
        </p:nvGraphicFramePr>
        <p:xfrm>
          <a:off x="4630057" y="2961818"/>
          <a:ext cx="1543050" cy="152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8"/>
          </a:graphicData>
        </a:graphic>
      </p:graphicFrame>
      <p:graphicFrame>
        <p:nvGraphicFramePr>
          <p:cNvPr id="40" name="Chart 39"/>
          <p:cNvGraphicFramePr>
            <a:graphicFrameLocks/>
          </p:cNvGraphicFramePr>
          <p:nvPr/>
        </p:nvGraphicFramePr>
        <p:xfrm>
          <a:off x="23131" y="4010476"/>
          <a:ext cx="1543050" cy="152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9"/>
          </a:graphicData>
        </a:graphic>
      </p:graphicFrame>
      <p:graphicFrame>
        <p:nvGraphicFramePr>
          <p:cNvPr id="41" name="Chart 40"/>
          <p:cNvGraphicFramePr>
            <a:graphicFrameLocks/>
          </p:cNvGraphicFramePr>
          <p:nvPr/>
        </p:nvGraphicFramePr>
        <p:xfrm>
          <a:off x="4630056" y="3981447"/>
          <a:ext cx="1543050" cy="152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0"/>
          </a:graphicData>
        </a:graphic>
      </p:graphicFrame>
      <p:sp>
        <p:nvSpPr>
          <p:cNvPr id="38944" name="TextBox 31"/>
          <p:cNvSpPr txBox="1">
            <a:spLocks noChangeArrowheads="1"/>
          </p:cNvSpPr>
          <p:nvPr/>
        </p:nvSpPr>
        <p:spPr bwMode="auto">
          <a:xfrm>
            <a:off x="7590971" y="5456238"/>
            <a:ext cx="1395866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65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65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65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65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65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65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65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65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65" charset="-128"/>
              </a:defRPr>
            </a:lvl9pPr>
          </a:lstStyle>
          <a:p>
            <a:pPr eaLnBrk="1" hangingPunct="1"/>
            <a:r>
              <a:rPr lang="en-US" sz="1300" i="1" dirty="0">
                <a:latin typeface="Bookman Old Style" pitchFamily="-65" charset="0"/>
              </a:rPr>
              <a:t>*Coverage in required and semi-required courses</a:t>
            </a:r>
            <a:endParaRPr lang="en-US" sz="1300" i="1" dirty="0"/>
          </a:p>
        </p:txBody>
      </p:sp>
    </p:spTree>
    <p:extLst>
      <p:ext uri="{BB962C8B-B14F-4D97-AF65-F5344CB8AC3E}">
        <p14:creationId xmlns:p14="http://schemas.microsoft.com/office/powerpoint/2010/main" val="2396611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/>
              <a:t>How Conservative Is the Education Establishment?</a:t>
            </a:r>
          </a:p>
        </p:txBody>
      </p:sp>
      <p:sp>
        <p:nvSpPr>
          <p:cNvPr id="146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67871" y="1642378"/>
            <a:ext cx="7162800" cy="964592"/>
          </a:xfrm>
          <a:noFill/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/>
            <a:r>
              <a:rPr lang="en-US" dirty="0"/>
              <a:t>Of 68 institutions that have survived the past 500 years</a:t>
            </a:r>
          </a:p>
          <a:p>
            <a:pPr marL="742950" lvl="1" indent="-285750">
              <a:buFont typeface="Times New Roman" pitchFamily="18" charset="0"/>
              <a:buNone/>
            </a:pPr>
            <a:endParaRPr lang="en-US" dirty="0"/>
          </a:p>
        </p:txBody>
      </p:sp>
      <p:sp>
        <p:nvSpPr>
          <p:cNvPr id="146436" name="AutoShape 4"/>
          <p:cNvSpPr>
            <a:spLocks noChangeArrowheads="1"/>
          </p:cNvSpPr>
          <p:nvPr/>
        </p:nvSpPr>
        <p:spPr bwMode="auto">
          <a:xfrm>
            <a:off x="2016369" y="5495925"/>
            <a:ext cx="6432306" cy="851654"/>
          </a:xfrm>
          <a:prstGeom prst="roundRect">
            <a:avLst>
              <a:gd name="adj" fmla="val 29852"/>
            </a:avLst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114300" lvl="1" algn="r"/>
            <a:r>
              <a:rPr lang="en-US" sz="2000" dirty="0">
                <a:latin typeface="Comic Sans MS" pitchFamily="66" charset="0"/>
              </a:rPr>
              <a:t>Silber, John, “Straight Shooting; What’s Wrong with America &amp; How to Fix it”, 1990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28919" y="2606969"/>
            <a:ext cx="79197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>
              <a:buFont typeface="Arial" pitchFamily="34" charset="0"/>
              <a:buChar char="•"/>
            </a:pPr>
            <a:r>
              <a:rPr lang="en-US" sz="2800" b="0" dirty="0"/>
              <a:t>2 are churches (Catholic, Lutheran)</a:t>
            </a:r>
            <a:endParaRPr lang="en-US" sz="2800" b="0" dirty="0"/>
          </a:p>
        </p:txBody>
      </p:sp>
      <p:sp>
        <p:nvSpPr>
          <p:cNvPr id="8" name="TextBox 7"/>
          <p:cNvSpPr txBox="1"/>
          <p:nvPr/>
        </p:nvSpPr>
        <p:spPr>
          <a:xfrm>
            <a:off x="528919" y="3137671"/>
            <a:ext cx="83246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2pPr marL="742950" lvl="1" indent="-285750">
              <a:buFont typeface="Arial" pitchFamily="34" charset="0"/>
              <a:buChar char="•"/>
              <a:defRPr sz="1800" b="0"/>
            </a:lvl2pPr>
          </a:lstStyle>
          <a:p>
            <a:pPr lvl="1"/>
            <a:r>
              <a:rPr lang="en-US" sz="2800" dirty="0"/>
              <a:t>2 are governments (Iceland, Isle of Man)</a:t>
            </a:r>
            <a:endParaRPr lang="en-US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528919" y="3716810"/>
            <a:ext cx="7132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2pPr marL="742950" lvl="1" indent="-285750">
              <a:buFont typeface="Arial" pitchFamily="34" charset="0"/>
              <a:buChar char="•"/>
              <a:defRPr sz="1800" b="0"/>
            </a:lvl2pPr>
          </a:lstStyle>
          <a:p>
            <a:pPr lvl="1"/>
            <a:r>
              <a:rPr lang="en-US" sz="2800" dirty="0"/>
              <a:t>64 are universities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82397446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Changes in Computing</a:t>
            </a:r>
          </a:p>
        </p:txBody>
      </p:sp>
      <p:graphicFrame>
        <p:nvGraphicFramePr>
          <p:cNvPr id="27651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3725542"/>
              </p:ext>
            </p:extLst>
          </p:nvPr>
        </p:nvGraphicFramePr>
        <p:xfrm>
          <a:off x="459872" y="1293813"/>
          <a:ext cx="8108950" cy="4632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79" name="Document" r:id="rId4" imgW="9236711" imgH="5281201" progId="Word.Document.8">
                  <p:embed/>
                </p:oleObj>
              </mc:Choice>
              <mc:Fallback>
                <p:oleObj name="Document" r:id="rId4" imgW="9236711" imgH="528120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9872" y="1293813"/>
                        <a:ext cx="8108950" cy="4632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02473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/>
              <a:t>We Must </a:t>
            </a:r>
            <a:r>
              <a:rPr lang="en-US" dirty="0"/>
              <a:t>Innovate!</a:t>
            </a:r>
          </a:p>
        </p:txBody>
      </p:sp>
      <p:sp>
        <p:nvSpPr>
          <p:cNvPr id="1085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7226" y="1320297"/>
            <a:ext cx="4973638" cy="4114800"/>
          </a:xfrm>
          <a:noFill/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/>
            <a:r>
              <a:rPr lang="en-US" dirty="0"/>
              <a:t>Re-invent</a:t>
            </a:r>
          </a:p>
          <a:p>
            <a:pPr marL="342900" indent="-342900"/>
            <a:r>
              <a:rPr lang="en-US" dirty="0"/>
              <a:t>Re-engineer</a:t>
            </a:r>
          </a:p>
          <a:p>
            <a:pPr marL="342900" indent="-342900"/>
            <a:r>
              <a:rPr lang="en-US" dirty="0"/>
              <a:t>Re-think the way we educate</a:t>
            </a:r>
          </a:p>
          <a:p>
            <a:pPr marL="342900" indent="-342900"/>
            <a:r>
              <a:rPr lang="en-US" dirty="0"/>
              <a:t>... or someone else will do it for us</a:t>
            </a:r>
          </a:p>
          <a:p>
            <a:pPr marL="742950" lvl="1" indent="-285750"/>
            <a:r>
              <a:rPr lang="en-US" dirty="0"/>
              <a:t>they already are!</a:t>
            </a:r>
          </a:p>
        </p:txBody>
      </p:sp>
      <p:graphicFrame>
        <p:nvGraphicFramePr>
          <p:cNvPr id="108548" name="Object 4">
            <a:hlinkClick r:id="" action="ppaction://ole?verb=0"/>
          </p:cNvPr>
          <p:cNvGraphicFramePr>
            <a:graphicFrameLocks/>
          </p:cNvGraphicFramePr>
          <p:nvPr/>
        </p:nvGraphicFramePr>
        <p:xfrm>
          <a:off x="6111875" y="1371600"/>
          <a:ext cx="2733675" cy="3435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44" name="Clip" r:id="rId4" imgW="2749320" imgH="3450960" progId="MS_ClipArt_Gallery.2">
                  <p:embed/>
                </p:oleObj>
              </mc:Choice>
              <mc:Fallback>
                <p:oleObj name="Clip" r:id="rId4" imgW="2749320" imgH="3450960" progId="MS_ClipArt_Gallery.2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1875" y="1371600"/>
                        <a:ext cx="2733675" cy="3435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8549" name="Object 5">
            <a:hlinkClick r:id="" action="ppaction://ole?verb=0"/>
          </p:cNvPr>
          <p:cNvGraphicFramePr>
            <a:graphicFrameLocks/>
          </p:cNvGraphicFramePr>
          <p:nvPr/>
        </p:nvGraphicFramePr>
        <p:xfrm>
          <a:off x="6026150" y="4708525"/>
          <a:ext cx="1263650" cy="1751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45" name="Clip" r:id="rId6" imgW="2558880" imgH="3533760" progId="MS_ClipArt_Gallery.2">
                  <p:embed/>
                </p:oleObj>
              </mc:Choice>
              <mc:Fallback>
                <p:oleObj name="Clip" r:id="rId6" imgW="2558880" imgH="3533760" progId="MS_ClipArt_Gallery.2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26150" y="4708525"/>
                        <a:ext cx="1263650" cy="1751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925158" y="4679576"/>
            <a:ext cx="4034117" cy="1104245"/>
          </a:xfrm>
          <a:prstGeom prst="frame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What We Teach</a:t>
            </a:r>
          </a:p>
          <a:p>
            <a:pPr algn="ctr"/>
            <a:r>
              <a:rPr lang="en-US" dirty="0" smtClean="0"/>
              <a:t>How We Teach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200467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ChangeArrowheads="1"/>
          </p:cNvSpPr>
          <p:nvPr>
            <p:ph type="title"/>
          </p:nvPr>
        </p:nvSpPr>
        <p:spPr>
          <a:xfrm>
            <a:off x="962210" y="181069"/>
            <a:ext cx="7162800" cy="1752600"/>
          </a:xfrm>
          <a:noFill/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z="2000" dirty="0"/>
              <a:t>An Example: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Expanding the Reach of a Conventional </a:t>
            </a:r>
            <a:r>
              <a:rPr lang="en-US" dirty="0" smtClean="0"/>
              <a:t>Graduate </a:t>
            </a:r>
            <a:r>
              <a:rPr lang="en-US" dirty="0" smtClean="0"/>
              <a:t>SW Engineering </a:t>
            </a:r>
            <a:r>
              <a:rPr lang="en-US" dirty="0" smtClean="0"/>
              <a:t>Program</a:t>
            </a:r>
            <a:endParaRPr lang="en-US" dirty="0"/>
          </a:p>
        </p:txBody>
      </p:sp>
      <p:sp>
        <p:nvSpPr>
          <p:cNvPr id="1228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92371"/>
            <a:ext cx="8458200" cy="4323678"/>
          </a:xfrm>
          <a:noFill/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/>
            <a:r>
              <a:rPr lang="en-US" dirty="0"/>
              <a:t>Lectures broadcast </a:t>
            </a:r>
            <a:r>
              <a:rPr lang="en-US" dirty="0" smtClean="0"/>
              <a:t>by:</a:t>
            </a:r>
          </a:p>
          <a:p>
            <a:pPr marL="457200" lvl="1" indent="0">
              <a:buNone/>
            </a:pPr>
            <a:r>
              <a:rPr lang="en-US" dirty="0" smtClean="0"/>
              <a:t>Microwave &gt;&gt; </a:t>
            </a:r>
            <a:r>
              <a:rPr lang="en-US" dirty="0" smtClean="0"/>
              <a:t>Videotape &gt;&gt; DVD &gt;&gt; Internet</a:t>
            </a:r>
          </a:p>
          <a:p>
            <a:pPr marL="457200" lvl="1" indent="0">
              <a:buNone/>
            </a:pPr>
            <a:r>
              <a:rPr lang="en-US" dirty="0" smtClean="0"/>
              <a:t>   1967              1980           1990        2000</a:t>
            </a:r>
            <a:endParaRPr lang="en-US" dirty="0"/>
          </a:p>
          <a:p>
            <a:pPr marL="342900" indent="-342900"/>
            <a:r>
              <a:rPr lang="en-US" dirty="0" smtClean="0"/>
              <a:t>Many more </a:t>
            </a:r>
            <a:r>
              <a:rPr lang="en-US" dirty="0"/>
              <a:t>students per </a:t>
            </a:r>
            <a:r>
              <a:rPr lang="en-US" dirty="0" smtClean="0"/>
              <a:t>course</a:t>
            </a:r>
            <a:endParaRPr lang="en-US" dirty="0"/>
          </a:p>
          <a:p>
            <a:pPr marL="342900" indent="-342900"/>
            <a:r>
              <a:rPr lang="en-US" dirty="0"/>
              <a:t>Students from all over the world</a:t>
            </a:r>
          </a:p>
          <a:p>
            <a:pPr marL="342900" indent="-342900"/>
            <a:r>
              <a:rPr lang="en-US" dirty="0"/>
              <a:t>All </a:t>
            </a:r>
            <a:r>
              <a:rPr lang="en-US" dirty="0" smtClean="0"/>
              <a:t>materials now </a:t>
            </a:r>
            <a:r>
              <a:rPr lang="en-US" dirty="0"/>
              <a:t>downloaded from www</a:t>
            </a:r>
          </a:p>
          <a:p>
            <a:pPr marL="342900" indent="-342900"/>
            <a:r>
              <a:rPr lang="en-US" dirty="0"/>
              <a:t>All communication via internet (e-mail)</a:t>
            </a:r>
          </a:p>
          <a:p>
            <a:pPr marL="342900" indent="-342900"/>
            <a:r>
              <a:rPr lang="en-US" dirty="0"/>
              <a:t>Exams conducted via on-site </a:t>
            </a:r>
            <a:r>
              <a:rPr lang="en-US" dirty="0" smtClean="0"/>
              <a:t>proctors</a:t>
            </a:r>
          </a:p>
          <a:p>
            <a:pPr marL="400050" lvl="1" indent="0">
              <a:buNone/>
            </a:pPr>
            <a:r>
              <a:rPr lang="en-US" dirty="0" smtClean="0"/>
              <a:t>Or re-engineered to not need proctors</a:t>
            </a:r>
            <a:endParaRPr lang="en-US" dirty="0"/>
          </a:p>
          <a:p>
            <a:pPr marL="342900" indent="-342900"/>
            <a:r>
              <a:rPr lang="en-US" dirty="0"/>
              <a:t>Assignments graded as completed</a:t>
            </a:r>
          </a:p>
        </p:txBody>
      </p:sp>
      <p:graphicFrame>
        <p:nvGraphicFramePr>
          <p:cNvPr id="122884" name="Object 4">
            <a:hlinkClick r:id="" action="ppaction://ole?verb=0"/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43565103"/>
              </p:ext>
            </p:extLst>
          </p:nvPr>
        </p:nvGraphicFramePr>
        <p:xfrm>
          <a:off x="6759638" y="1351481"/>
          <a:ext cx="1011238" cy="111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66" name="Clip" r:id="rId4" imgW="3114360" imgH="3435120" progId="MS_ClipArt_Gallery.2">
                  <p:embed/>
                </p:oleObj>
              </mc:Choice>
              <mc:Fallback>
                <p:oleObj name="Clip" r:id="rId4" imgW="3114360" imgH="3435120" progId="MS_ClipArt_Gallery.2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59638" y="1351481"/>
                        <a:ext cx="1011238" cy="1117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885" name="Object 5">
            <a:hlinkClick r:id="" action="ppaction://ole?verb=0"/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89866799"/>
              </p:ext>
            </p:extLst>
          </p:nvPr>
        </p:nvGraphicFramePr>
        <p:xfrm>
          <a:off x="7986058" y="330264"/>
          <a:ext cx="841375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67" name="Clip" r:id="rId6" imgW="4289400" imgH="2489040" progId="MS_ClipArt_Gallery.2">
                  <p:embed/>
                </p:oleObj>
              </mc:Choice>
              <mc:Fallback>
                <p:oleObj name="Clip" r:id="rId6" imgW="4289400" imgH="2489040" progId="MS_ClipArt_Gallery.2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86058" y="330264"/>
                        <a:ext cx="841375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22886" name="Group 6"/>
          <p:cNvGrpSpPr>
            <a:grpSpLocks/>
          </p:cNvGrpSpPr>
          <p:nvPr/>
        </p:nvGrpSpPr>
        <p:grpSpPr bwMode="auto">
          <a:xfrm>
            <a:off x="8050351" y="5386363"/>
            <a:ext cx="898525" cy="639762"/>
            <a:chOff x="5064" y="3367"/>
            <a:chExt cx="566" cy="403"/>
          </a:xfrm>
        </p:grpSpPr>
        <p:sp>
          <p:nvSpPr>
            <p:cNvPr id="122887" name="Freeform 7"/>
            <p:cNvSpPr>
              <a:spLocks/>
            </p:cNvSpPr>
            <p:nvPr/>
          </p:nvSpPr>
          <p:spPr bwMode="auto">
            <a:xfrm>
              <a:off x="5064" y="3367"/>
              <a:ext cx="325" cy="393"/>
            </a:xfrm>
            <a:custGeom>
              <a:avLst/>
              <a:gdLst>
                <a:gd name="T0" fmla="*/ 279 w 325"/>
                <a:gd name="T1" fmla="*/ 392 h 393"/>
                <a:gd name="T2" fmla="*/ 324 w 325"/>
                <a:gd name="T3" fmla="*/ 13 h 393"/>
                <a:gd name="T4" fmla="*/ 46 w 325"/>
                <a:gd name="T5" fmla="*/ 0 h 393"/>
                <a:gd name="T6" fmla="*/ 0 w 325"/>
                <a:gd name="T7" fmla="*/ 338 h 393"/>
                <a:gd name="T8" fmla="*/ 279 w 325"/>
                <a:gd name="T9" fmla="*/ 392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5" h="393">
                  <a:moveTo>
                    <a:pt x="279" y="392"/>
                  </a:moveTo>
                  <a:lnTo>
                    <a:pt x="324" y="13"/>
                  </a:lnTo>
                  <a:lnTo>
                    <a:pt x="46" y="0"/>
                  </a:lnTo>
                  <a:lnTo>
                    <a:pt x="0" y="338"/>
                  </a:lnTo>
                  <a:lnTo>
                    <a:pt x="279" y="392"/>
                  </a:lnTo>
                </a:path>
              </a:pathLst>
            </a:custGeom>
            <a:solidFill>
              <a:srgbClr val="A0A0A0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2888" name="Freeform 8"/>
            <p:cNvSpPr>
              <a:spLocks/>
            </p:cNvSpPr>
            <p:nvPr/>
          </p:nvSpPr>
          <p:spPr bwMode="auto">
            <a:xfrm>
              <a:off x="5342" y="3379"/>
              <a:ext cx="288" cy="391"/>
            </a:xfrm>
            <a:custGeom>
              <a:avLst/>
              <a:gdLst>
                <a:gd name="T0" fmla="*/ 45 w 288"/>
                <a:gd name="T1" fmla="*/ 0 h 391"/>
                <a:gd name="T2" fmla="*/ 287 w 288"/>
                <a:gd name="T3" fmla="*/ 87 h 391"/>
                <a:gd name="T4" fmla="*/ 253 w 288"/>
                <a:gd name="T5" fmla="*/ 390 h 391"/>
                <a:gd name="T6" fmla="*/ 0 w 288"/>
                <a:gd name="T7" fmla="*/ 380 h 391"/>
                <a:gd name="T8" fmla="*/ 45 w 288"/>
                <a:gd name="T9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391">
                  <a:moveTo>
                    <a:pt x="45" y="0"/>
                  </a:moveTo>
                  <a:lnTo>
                    <a:pt x="287" y="87"/>
                  </a:lnTo>
                  <a:lnTo>
                    <a:pt x="253" y="390"/>
                  </a:lnTo>
                  <a:lnTo>
                    <a:pt x="0" y="380"/>
                  </a:lnTo>
                  <a:lnTo>
                    <a:pt x="45" y="0"/>
                  </a:lnTo>
                </a:path>
              </a:pathLst>
            </a:custGeom>
            <a:solidFill>
              <a:srgbClr val="808080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2889" name="Freeform 9"/>
            <p:cNvSpPr>
              <a:spLocks/>
            </p:cNvSpPr>
            <p:nvPr/>
          </p:nvSpPr>
          <p:spPr bwMode="auto">
            <a:xfrm>
              <a:off x="5101" y="3406"/>
              <a:ext cx="233" cy="296"/>
            </a:xfrm>
            <a:custGeom>
              <a:avLst/>
              <a:gdLst>
                <a:gd name="T0" fmla="*/ 232 w 233"/>
                <a:gd name="T1" fmla="*/ 13 h 296"/>
                <a:gd name="T2" fmla="*/ 199 w 233"/>
                <a:gd name="T3" fmla="*/ 295 h 296"/>
                <a:gd name="T4" fmla="*/ 0 w 233"/>
                <a:gd name="T5" fmla="*/ 262 h 296"/>
                <a:gd name="T6" fmla="*/ 34 w 233"/>
                <a:gd name="T7" fmla="*/ 0 h 296"/>
                <a:gd name="T8" fmla="*/ 232 w 233"/>
                <a:gd name="T9" fmla="*/ 13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3" h="296">
                  <a:moveTo>
                    <a:pt x="232" y="13"/>
                  </a:moveTo>
                  <a:lnTo>
                    <a:pt x="199" y="295"/>
                  </a:lnTo>
                  <a:lnTo>
                    <a:pt x="0" y="262"/>
                  </a:lnTo>
                  <a:lnTo>
                    <a:pt x="34" y="0"/>
                  </a:lnTo>
                  <a:lnTo>
                    <a:pt x="232" y="13"/>
                  </a:lnTo>
                </a:path>
              </a:pathLst>
            </a:custGeom>
            <a:solidFill>
              <a:srgbClr val="00C0C0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22890" name="Group 10"/>
          <p:cNvGrpSpPr>
            <a:grpSpLocks/>
          </p:cNvGrpSpPr>
          <p:nvPr/>
        </p:nvGrpSpPr>
        <p:grpSpPr bwMode="auto">
          <a:xfrm>
            <a:off x="7476471" y="5433398"/>
            <a:ext cx="817562" cy="1016000"/>
            <a:chOff x="4423" y="3485"/>
            <a:chExt cx="515" cy="640"/>
          </a:xfrm>
        </p:grpSpPr>
        <p:grpSp>
          <p:nvGrpSpPr>
            <p:cNvPr id="122891" name="Group 11"/>
            <p:cNvGrpSpPr>
              <a:grpSpLocks/>
            </p:cNvGrpSpPr>
            <p:nvPr/>
          </p:nvGrpSpPr>
          <p:grpSpPr bwMode="auto">
            <a:xfrm>
              <a:off x="4464" y="3485"/>
              <a:ext cx="474" cy="640"/>
              <a:chOff x="4464" y="3485"/>
              <a:chExt cx="474" cy="640"/>
            </a:xfrm>
          </p:grpSpPr>
          <p:grpSp>
            <p:nvGrpSpPr>
              <p:cNvPr id="122892" name="Group 12"/>
              <p:cNvGrpSpPr>
                <a:grpSpLocks/>
              </p:cNvGrpSpPr>
              <p:nvPr/>
            </p:nvGrpSpPr>
            <p:grpSpPr bwMode="auto">
              <a:xfrm>
                <a:off x="4482" y="3485"/>
                <a:ext cx="115" cy="136"/>
                <a:chOff x="4482" y="3485"/>
                <a:chExt cx="115" cy="136"/>
              </a:xfrm>
            </p:grpSpPr>
            <p:sp>
              <p:nvSpPr>
                <p:cNvPr id="122893" name="Freeform 13"/>
                <p:cNvSpPr>
                  <a:spLocks/>
                </p:cNvSpPr>
                <p:nvPr/>
              </p:nvSpPr>
              <p:spPr bwMode="auto">
                <a:xfrm>
                  <a:off x="4488" y="3494"/>
                  <a:ext cx="109" cy="127"/>
                </a:xfrm>
                <a:custGeom>
                  <a:avLst/>
                  <a:gdLst>
                    <a:gd name="T0" fmla="*/ 85 w 109"/>
                    <a:gd name="T1" fmla="*/ 13 h 127"/>
                    <a:gd name="T2" fmla="*/ 92 w 109"/>
                    <a:gd name="T3" fmla="*/ 21 h 127"/>
                    <a:gd name="T4" fmla="*/ 97 w 109"/>
                    <a:gd name="T5" fmla="*/ 29 h 127"/>
                    <a:gd name="T6" fmla="*/ 100 w 109"/>
                    <a:gd name="T7" fmla="*/ 35 h 127"/>
                    <a:gd name="T8" fmla="*/ 101 w 109"/>
                    <a:gd name="T9" fmla="*/ 40 h 127"/>
                    <a:gd name="T10" fmla="*/ 100 w 109"/>
                    <a:gd name="T11" fmla="*/ 43 h 127"/>
                    <a:gd name="T12" fmla="*/ 98 w 109"/>
                    <a:gd name="T13" fmla="*/ 45 h 127"/>
                    <a:gd name="T14" fmla="*/ 96 w 109"/>
                    <a:gd name="T15" fmla="*/ 49 h 127"/>
                    <a:gd name="T16" fmla="*/ 99 w 109"/>
                    <a:gd name="T17" fmla="*/ 53 h 127"/>
                    <a:gd name="T18" fmla="*/ 102 w 109"/>
                    <a:gd name="T19" fmla="*/ 57 h 127"/>
                    <a:gd name="T20" fmla="*/ 107 w 109"/>
                    <a:gd name="T21" fmla="*/ 62 h 127"/>
                    <a:gd name="T22" fmla="*/ 108 w 109"/>
                    <a:gd name="T23" fmla="*/ 67 h 127"/>
                    <a:gd name="T24" fmla="*/ 107 w 109"/>
                    <a:gd name="T25" fmla="*/ 68 h 127"/>
                    <a:gd name="T26" fmla="*/ 104 w 109"/>
                    <a:gd name="T27" fmla="*/ 69 h 127"/>
                    <a:gd name="T28" fmla="*/ 100 w 109"/>
                    <a:gd name="T29" fmla="*/ 70 h 127"/>
                    <a:gd name="T30" fmla="*/ 102 w 109"/>
                    <a:gd name="T31" fmla="*/ 78 h 127"/>
                    <a:gd name="T32" fmla="*/ 94 w 109"/>
                    <a:gd name="T33" fmla="*/ 79 h 127"/>
                    <a:gd name="T34" fmla="*/ 98 w 109"/>
                    <a:gd name="T35" fmla="*/ 82 h 127"/>
                    <a:gd name="T36" fmla="*/ 102 w 109"/>
                    <a:gd name="T37" fmla="*/ 85 h 127"/>
                    <a:gd name="T38" fmla="*/ 100 w 109"/>
                    <a:gd name="T39" fmla="*/ 86 h 127"/>
                    <a:gd name="T40" fmla="*/ 99 w 109"/>
                    <a:gd name="T41" fmla="*/ 87 h 127"/>
                    <a:gd name="T42" fmla="*/ 99 w 109"/>
                    <a:gd name="T43" fmla="*/ 90 h 127"/>
                    <a:gd name="T44" fmla="*/ 101 w 109"/>
                    <a:gd name="T45" fmla="*/ 94 h 127"/>
                    <a:gd name="T46" fmla="*/ 102 w 109"/>
                    <a:gd name="T47" fmla="*/ 97 h 127"/>
                    <a:gd name="T48" fmla="*/ 100 w 109"/>
                    <a:gd name="T49" fmla="*/ 101 h 127"/>
                    <a:gd name="T50" fmla="*/ 98 w 109"/>
                    <a:gd name="T51" fmla="*/ 104 h 127"/>
                    <a:gd name="T52" fmla="*/ 95 w 109"/>
                    <a:gd name="T53" fmla="*/ 106 h 127"/>
                    <a:gd name="T54" fmla="*/ 91 w 109"/>
                    <a:gd name="T55" fmla="*/ 106 h 127"/>
                    <a:gd name="T56" fmla="*/ 85 w 109"/>
                    <a:gd name="T57" fmla="*/ 105 h 127"/>
                    <a:gd name="T58" fmla="*/ 77 w 109"/>
                    <a:gd name="T59" fmla="*/ 104 h 127"/>
                    <a:gd name="T60" fmla="*/ 73 w 109"/>
                    <a:gd name="T61" fmla="*/ 111 h 127"/>
                    <a:gd name="T62" fmla="*/ 66 w 109"/>
                    <a:gd name="T63" fmla="*/ 126 h 127"/>
                    <a:gd name="T64" fmla="*/ 8 w 109"/>
                    <a:gd name="T65" fmla="*/ 105 h 127"/>
                    <a:gd name="T66" fmla="*/ 10 w 109"/>
                    <a:gd name="T67" fmla="*/ 92 h 127"/>
                    <a:gd name="T68" fmla="*/ 4 w 109"/>
                    <a:gd name="T69" fmla="*/ 76 h 127"/>
                    <a:gd name="T70" fmla="*/ 0 w 109"/>
                    <a:gd name="T71" fmla="*/ 63 h 127"/>
                    <a:gd name="T72" fmla="*/ 0 w 109"/>
                    <a:gd name="T73" fmla="*/ 50 h 127"/>
                    <a:gd name="T74" fmla="*/ 3 w 109"/>
                    <a:gd name="T75" fmla="*/ 35 h 127"/>
                    <a:gd name="T76" fmla="*/ 9 w 109"/>
                    <a:gd name="T77" fmla="*/ 23 h 127"/>
                    <a:gd name="T78" fmla="*/ 17 w 109"/>
                    <a:gd name="T79" fmla="*/ 12 h 127"/>
                    <a:gd name="T80" fmla="*/ 27 w 109"/>
                    <a:gd name="T81" fmla="*/ 5 h 127"/>
                    <a:gd name="T82" fmla="*/ 39 w 109"/>
                    <a:gd name="T83" fmla="*/ 0 h 127"/>
                    <a:gd name="T84" fmla="*/ 52 w 109"/>
                    <a:gd name="T85" fmla="*/ 0 h 127"/>
                    <a:gd name="T86" fmla="*/ 64 w 109"/>
                    <a:gd name="T87" fmla="*/ 2 h 127"/>
                    <a:gd name="T88" fmla="*/ 76 w 109"/>
                    <a:gd name="T89" fmla="*/ 6 h 127"/>
                    <a:gd name="T90" fmla="*/ 85 w 109"/>
                    <a:gd name="T91" fmla="*/ 13 h 1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09" h="127">
                      <a:moveTo>
                        <a:pt x="85" y="13"/>
                      </a:moveTo>
                      <a:lnTo>
                        <a:pt x="92" y="21"/>
                      </a:lnTo>
                      <a:lnTo>
                        <a:pt x="97" y="29"/>
                      </a:lnTo>
                      <a:lnTo>
                        <a:pt x="100" y="35"/>
                      </a:lnTo>
                      <a:lnTo>
                        <a:pt x="101" y="40"/>
                      </a:lnTo>
                      <a:lnTo>
                        <a:pt x="100" y="43"/>
                      </a:lnTo>
                      <a:lnTo>
                        <a:pt x="98" y="45"/>
                      </a:lnTo>
                      <a:lnTo>
                        <a:pt x="96" y="49"/>
                      </a:lnTo>
                      <a:lnTo>
                        <a:pt x="99" y="53"/>
                      </a:lnTo>
                      <a:lnTo>
                        <a:pt x="102" y="57"/>
                      </a:lnTo>
                      <a:lnTo>
                        <a:pt x="107" y="62"/>
                      </a:lnTo>
                      <a:lnTo>
                        <a:pt x="108" y="67"/>
                      </a:lnTo>
                      <a:lnTo>
                        <a:pt x="107" y="68"/>
                      </a:lnTo>
                      <a:lnTo>
                        <a:pt x="104" y="69"/>
                      </a:lnTo>
                      <a:lnTo>
                        <a:pt x="100" y="70"/>
                      </a:lnTo>
                      <a:lnTo>
                        <a:pt x="102" y="78"/>
                      </a:lnTo>
                      <a:lnTo>
                        <a:pt x="94" y="79"/>
                      </a:lnTo>
                      <a:lnTo>
                        <a:pt x="98" y="82"/>
                      </a:lnTo>
                      <a:lnTo>
                        <a:pt x="102" y="85"/>
                      </a:lnTo>
                      <a:lnTo>
                        <a:pt x="100" y="86"/>
                      </a:lnTo>
                      <a:lnTo>
                        <a:pt x="99" y="87"/>
                      </a:lnTo>
                      <a:lnTo>
                        <a:pt x="99" y="90"/>
                      </a:lnTo>
                      <a:lnTo>
                        <a:pt x="101" y="94"/>
                      </a:lnTo>
                      <a:lnTo>
                        <a:pt x="102" y="97"/>
                      </a:lnTo>
                      <a:lnTo>
                        <a:pt x="100" y="101"/>
                      </a:lnTo>
                      <a:lnTo>
                        <a:pt x="98" y="104"/>
                      </a:lnTo>
                      <a:lnTo>
                        <a:pt x="95" y="106"/>
                      </a:lnTo>
                      <a:lnTo>
                        <a:pt x="91" y="106"/>
                      </a:lnTo>
                      <a:lnTo>
                        <a:pt x="85" y="105"/>
                      </a:lnTo>
                      <a:lnTo>
                        <a:pt x="77" y="104"/>
                      </a:lnTo>
                      <a:lnTo>
                        <a:pt x="73" y="111"/>
                      </a:lnTo>
                      <a:lnTo>
                        <a:pt x="66" y="126"/>
                      </a:lnTo>
                      <a:lnTo>
                        <a:pt x="8" y="105"/>
                      </a:lnTo>
                      <a:lnTo>
                        <a:pt x="10" y="92"/>
                      </a:lnTo>
                      <a:lnTo>
                        <a:pt x="4" y="76"/>
                      </a:lnTo>
                      <a:lnTo>
                        <a:pt x="0" y="63"/>
                      </a:lnTo>
                      <a:lnTo>
                        <a:pt x="0" y="50"/>
                      </a:lnTo>
                      <a:lnTo>
                        <a:pt x="3" y="35"/>
                      </a:lnTo>
                      <a:lnTo>
                        <a:pt x="9" y="23"/>
                      </a:lnTo>
                      <a:lnTo>
                        <a:pt x="17" y="12"/>
                      </a:lnTo>
                      <a:lnTo>
                        <a:pt x="27" y="5"/>
                      </a:lnTo>
                      <a:lnTo>
                        <a:pt x="39" y="0"/>
                      </a:lnTo>
                      <a:lnTo>
                        <a:pt x="52" y="0"/>
                      </a:lnTo>
                      <a:lnTo>
                        <a:pt x="64" y="2"/>
                      </a:lnTo>
                      <a:lnTo>
                        <a:pt x="76" y="6"/>
                      </a:lnTo>
                      <a:lnTo>
                        <a:pt x="85" y="13"/>
                      </a:lnTo>
                    </a:path>
                  </a:pathLst>
                </a:custGeom>
                <a:solidFill>
                  <a:srgbClr val="FFBF7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rnd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2894" name="Freeform 14"/>
                <p:cNvSpPr>
                  <a:spLocks/>
                </p:cNvSpPr>
                <p:nvPr/>
              </p:nvSpPr>
              <p:spPr bwMode="auto">
                <a:xfrm>
                  <a:off x="4482" y="3485"/>
                  <a:ext cx="100" cy="100"/>
                </a:xfrm>
                <a:custGeom>
                  <a:avLst/>
                  <a:gdLst>
                    <a:gd name="T0" fmla="*/ 98 w 100"/>
                    <a:gd name="T1" fmla="*/ 32 h 100"/>
                    <a:gd name="T2" fmla="*/ 99 w 100"/>
                    <a:gd name="T3" fmla="*/ 20 h 100"/>
                    <a:gd name="T4" fmla="*/ 95 w 100"/>
                    <a:gd name="T5" fmla="*/ 14 h 100"/>
                    <a:gd name="T6" fmla="*/ 85 w 100"/>
                    <a:gd name="T7" fmla="*/ 10 h 100"/>
                    <a:gd name="T8" fmla="*/ 79 w 100"/>
                    <a:gd name="T9" fmla="*/ 7 h 100"/>
                    <a:gd name="T10" fmla="*/ 74 w 100"/>
                    <a:gd name="T11" fmla="*/ 6 h 100"/>
                    <a:gd name="T12" fmla="*/ 67 w 100"/>
                    <a:gd name="T13" fmla="*/ 5 h 100"/>
                    <a:gd name="T14" fmla="*/ 60 w 100"/>
                    <a:gd name="T15" fmla="*/ 5 h 100"/>
                    <a:gd name="T16" fmla="*/ 53 w 100"/>
                    <a:gd name="T17" fmla="*/ 3 h 100"/>
                    <a:gd name="T18" fmla="*/ 43 w 100"/>
                    <a:gd name="T19" fmla="*/ 0 h 100"/>
                    <a:gd name="T20" fmla="*/ 33 w 100"/>
                    <a:gd name="T21" fmla="*/ 2 h 100"/>
                    <a:gd name="T22" fmla="*/ 24 w 100"/>
                    <a:gd name="T23" fmla="*/ 9 h 100"/>
                    <a:gd name="T24" fmla="*/ 20 w 100"/>
                    <a:gd name="T25" fmla="*/ 14 h 100"/>
                    <a:gd name="T26" fmla="*/ 11 w 100"/>
                    <a:gd name="T27" fmla="*/ 21 h 100"/>
                    <a:gd name="T28" fmla="*/ 4 w 100"/>
                    <a:gd name="T29" fmla="*/ 34 h 100"/>
                    <a:gd name="T30" fmla="*/ 6 w 100"/>
                    <a:gd name="T31" fmla="*/ 43 h 100"/>
                    <a:gd name="T32" fmla="*/ 2 w 100"/>
                    <a:gd name="T33" fmla="*/ 53 h 100"/>
                    <a:gd name="T34" fmla="*/ 0 w 100"/>
                    <a:gd name="T35" fmla="*/ 65 h 100"/>
                    <a:gd name="T36" fmla="*/ 2 w 100"/>
                    <a:gd name="T37" fmla="*/ 76 h 100"/>
                    <a:gd name="T38" fmla="*/ 10 w 100"/>
                    <a:gd name="T39" fmla="*/ 89 h 100"/>
                    <a:gd name="T40" fmla="*/ 15 w 100"/>
                    <a:gd name="T41" fmla="*/ 99 h 100"/>
                    <a:gd name="T42" fmla="*/ 23 w 100"/>
                    <a:gd name="T43" fmla="*/ 96 h 100"/>
                    <a:gd name="T44" fmla="*/ 28 w 100"/>
                    <a:gd name="T45" fmla="*/ 88 h 100"/>
                    <a:gd name="T46" fmla="*/ 32 w 100"/>
                    <a:gd name="T47" fmla="*/ 73 h 100"/>
                    <a:gd name="T48" fmla="*/ 33 w 100"/>
                    <a:gd name="T49" fmla="*/ 66 h 100"/>
                    <a:gd name="T50" fmla="*/ 44 w 100"/>
                    <a:gd name="T51" fmla="*/ 63 h 100"/>
                    <a:gd name="T52" fmla="*/ 52 w 100"/>
                    <a:gd name="T53" fmla="*/ 75 h 100"/>
                    <a:gd name="T54" fmla="*/ 58 w 100"/>
                    <a:gd name="T55" fmla="*/ 64 h 100"/>
                    <a:gd name="T56" fmla="*/ 61 w 100"/>
                    <a:gd name="T57" fmla="*/ 54 h 100"/>
                    <a:gd name="T58" fmla="*/ 71 w 100"/>
                    <a:gd name="T59" fmla="*/ 54 h 100"/>
                    <a:gd name="T60" fmla="*/ 80 w 100"/>
                    <a:gd name="T61" fmla="*/ 48 h 100"/>
                    <a:gd name="T62" fmla="*/ 90 w 100"/>
                    <a:gd name="T63" fmla="*/ 4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100" h="100">
                      <a:moveTo>
                        <a:pt x="97" y="36"/>
                      </a:moveTo>
                      <a:lnTo>
                        <a:pt x="98" y="32"/>
                      </a:lnTo>
                      <a:lnTo>
                        <a:pt x="99" y="26"/>
                      </a:lnTo>
                      <a:lnTo>
                        <a:pt x="99" y="20"/>
                      </a:lnTo>
                      <a:lnTo>
                        <a:pt x="97" y="17"/>
                      </a:lnTo>
                      <a:lnTo>
                        <a:pt x="95" y="14"/>
                      </a:lnTo>
                      <a:lnTo>
                        <a:pt x="90" y="12"/>
                      </a:lnTo>
                      <a:lnTo>
                        <a:pt x="85" y="10"/>
                      </a:lnTo>
                      <a:lnTo>
                        <a:pt x="82" y="7"/>
                      </a:lnTo>
                      <a:lnTo>
                        <a:pt x="79" y="7"/>
                      </a:lnTo>
                      <a:lnTo>
                        <a:pt x="77" y="7"/>
                      </a:lnTo>
                      <a:lnTo>
                        <a:pt x="74" y="6"/>
                      </a:lnTo>
                      <a:lnTo>
                        <a:pt x="71" y="5"/>
                      </a:lnTo>
                      <a:lnTo>
                        <a:pt x="67" y="5"/>
                      </a:lnTo>
                      <a:lnTo>
                        <a:pt x="64" y="6"/>
                      </a:lnTo>
                      <a:lnTo>
                        <a:pt x="60" y="5"/>
                      </a:lnTo>
                      <a:lnTo>
                        <a:pt x="56" y="4"/>
                      </a:lnTo>
                      <a:lnTo>
                        <a:pt x="53" y="3"/>
                      </a:lnTo>
                      <a:lnTo>
                        <a:pt x="48" y="1"/>
                      </a:lnTo>
                      <a:lnTo>
                        <a:pt x="43" y="0"/>
                      </a:lnTo>
                      <a:lnTo>
                        <a:pt x="39" y="0"/>
                      </a:lnTo>
                      <a:lnTo>
                        <a:pt x="33" y="2"/>
                      </a:lnTo>
                      <a:lnTo>
                        <a:pt x="27" y="4"/>
                      </a:lnTo>
                      <a:lnTo>
                        <a:pt x="24" y="9"/>
                      </a:lnTo>
                      <a:lnTo>
                        <a:pt x="22" y="12"/>
                      </a:lnTo>
                      <a:lnTo>
                        <a:pt x="20" y="14"/>
                      </a:lnTo>
                      <a:lnTo>
                        <a:pt x="16" y="16"/>
                      </a:lnTo>
                      <a:lnTo>
                        <a:pt x="11" y="21"/>
                      </a:lnTo>
                      <a:lnTo>
                        <a:pt x="7" y="27"/>
                      </a:lnTo>
                      <a:lnTo>
                        <a:pt x="4" y="34"/>
                      </a:lnTo>
                      <a:lnTo>
                        <a:pt x="4" y="39"/>
                      </a:lnTo>
                      <a:lnTo>
                        <a:pt x="6" y="43"/>
                      </a:lnTo>
                      <a:lnTo>
                        <a:pt x="4" y="47"/>
                      </a:lnTo>
                      <a:lnTo>
                        <a:pt x="2" y="53"/>
                      </a:lnTo>
                      <a:lnTo>
                        <a:pt x="1" y="60"/>
                      </a:lnTo>
                      <a:lnTo>
                        <a:pt x="0" y="65"/>
                      </a:lnTo>
                      <a:lnTo>
                        <a:pt x="1" y="71"/>
                      </a:lnTo>
                      <a:lnTo>
                        <a:pt x="2" y="76"/>
                      </a:lnTo>
                      <a:lnTo>
                        <a:pt x="6" y="82"/>
                      </a:lnTo>
                      <a:lnTo>
                        <a:pt x="10" y="89"/>
                      </a:lnTo>
                      <a:lnTo>
                        <a:pt x="12" y="95"/>
                      </a:lnTo>
                      <a:lnTo>
                        <a:pt x="15" y="99"/>
                      </a:lnTo>
                      <a:lnTo>
                        <a:pt x="20" y="98"/>
                      </a:lnTo>
                      <a:lnTo>
                        <a:pt x="23" y="96"/>
                      </a:lnTo>
                      <a:lnTo>
                        <a:pt x="26" y="92"/>
                      </a:lnTo>
                      <a:lnTo>
                        <a:pt x="28" y="88"/>
                      </a:lnTo>
                      <a:lnTo>
                        <a:pt x="31" y="80"/>
                      </a:lnTo>
                      <a:lnTo>
                        <a:pt x="32" y="73"/>
                      </a:lnTo>
                      <a:lnTo>
                        <a:pt x="32" y="68"/>
                      </a:lnTo>
                      <a:lnTo>
                        <a:pt x="33" y="66"/>
                      </a:lnTo>
                      <a:lnTo>
                        <a:pt x="39" y="63"/>
                      </a:lnTo>
                      <a:lnTo>
                        <a:pt x="44" y="63"/>
                      </a:lnTo>
                      <a:lnTo>
                        <a:pt x="47" y="69"/>
                      </a:lnTo>
                      <a:lnTo>
                        <a:pt x="52" y="75"/>
                      </a:lnTo>
                      <a:lnTo>
                        <a:pt x="58" y="72"/>
                      </a:lnTo>
                      <a:lnTo>
                        <a:pt x="58" y="64"/>
                      </a:lnTo>
                      <a:lnTo>
                        <a:pt x="60" y="58"/>
                      </a:lnTo>
                      <a:lnTo>
                        <a:pt x="61" y="54"/>
                      </a:lnTo>
                      <a:lnTo>
                        <a:pt x="66" y="53"/>
                      </a:lnTo>
                      <a:lnTo>
                        <a:pt x="71" y="54"/>
                      </a:lnTo>
                      <a:lnTo>
                        <a:pt x="76" y="52"/>
                      </a:lnTo>
                      <a:lnTo>
                        <a:pt x="80" y="48"/>
                      </a:lnTo>
                      <a:lnTo>
                        <a:pt x="84" y="43"/>
                      </a:lnTo>
                      <a:lnTo>
                        <a:pt x="90" y="40"/>
                      </a:lnTo>
                      <a:lnTo>
                        <a:pt x="97" y="36"/>
                      </a:lnTo>
                    </a:path>
                  </a:pathLst>
                </a:custGeom>
                <a:solidFill>
                  <a:srgbClr val="BF7F1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rnd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22895" name="Group 15"/>
              <p:cNvGrpSpPr>
                <a:grpSpLocks/>
              </p:cNvGrpSpPr>
              <p:nvPr/>
            </p:nvGrpSpPr>
            <p:grpSpPr bwMode="auto">
              <a:xfrm>
                <a:off x="4464" y="3599"/>
                <a:ext cx="328" cy="330"/>
                <a:chOff x="4464" y="3599"/>
                <a:chExt cx="328" cy="330"/>
              </a:xfrm>
            </p:grpSpPr>
            <p:sp>
              <p:nvSpPr>
                <p:cNvPr id="122896" name="Freeform 16"/>
                <p:cNvSpPr>
                  <a:spLocks/>
                </p:cNvSpPr>
                <p:nvPr/>
              </p:nvSpPr>
              <p:spPr bwMode="auto">
                <a:xfrm>
                  <a:off x="4492" y="3599"/>
                  <a:ext cx="74" cy="67"/>
                </a:xfrm>
                <a:custGeom>
                  <a:avLst/>
                  <a:gdLst>
                    <a:gd name="T0" fmla="*/ 3 w 74"/>
                    <a:gd name="T1" fmla="*/ 0 h 67"/>
                    <a:gd name="T2" fmla="*/ 62 w 74"/>
                    <a:gd name="T3" fmla="*/ 21 h 67"/>
                    <a:gd name="T4" fmla="*/ 61 w 74"/>
                    <a:gd name="T5" fmla="*/ 33 h 67"/>
                    <a:gd name="T6" fmla="*/ 73 w 74"/>
                    <a:gd name="T7" fmla="*/ 38 h 67"/>
                    <a:gd name="T8" fmla="*/ 73 w 74"/>
                    <a:gd name="T9" fmla="*/ 66 h 67"/>
                    <a:gd name="T10" fmla="*/ 54 w 74"/>
                    <a:gd name="T11" fmla="*/ 53 h 67"/>
                    <a:gd name="T12" fmla="*/ 37 w 74"/>
                    <a:gd name="T13" fmla="*/ 31 h 67"/>
                    <a:gd name="T14" fmla="*/ 0 w 74"/>
                    <a:gd name="T15" fmla="*/ 7 h 67"/>
                    <a:gd name="T16" fmla="*/ 3 w 74"/>
                    <a:gd name="T17" fmla="*/ 0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4" h="67">
                      <a:moveTo>
                        <a:pt x="3" y="0"/>
                      </a:moveTo>
                      <a:lnTo>
                        <a:pt x="62" y="21"/>
                      </a:lnTo>
                      <a:lnTo>
                        <a:pt x="61" y="33"/>
                      </a:lnTo>
                      <a:lnTo>
                        <a:pt x="73" y="38"/>
                      </a:lnTo>
                      <a:lnTo>
                        <a:pt x="73" y="66"/>
                      </a:lnTo>
                      <a:lnTo>
                        <a:pt x="54" y="53"/>
                      </a:lnTo>
                      <a:lnTo>
                        <a:pt x="37" y="31"/>
                      </a:lnTo>
                      <a:lnTo>
                        <a:pt x="0" y="7"/>
                      </a:lnTo>
                      <a:lnTo>
                        <a:pt x="3" y="0"/>
                      </a:lnTo>
                    </a:path>
                  </a:pathLst>
                </a:custGeom>
                <a:solidFill>
                  <a:srgbClr val="B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rnd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2897" name="Freeform 17"/>
                <p:cNvSpPr>
                  <a:spLocks/>
                </p:cNvSpPr>
                <p:nvPr/>
              </p:nvSpPr>
              <p:spPr bwMode="auto">
                <a:xfrm>
                  <a:off x="4555" y="3620"/>
                  <a:ext cx="36" cy="76"/>
                </a:xfrm>
                <a:custGeom>
                  <a:avLst/>
                  <a:gdLst>
                    <a:gd name="T0" fmla="*/ 5 w 36"/>
                    <a:gd name="T1" fmla="*/ 0 h 76"/>
                    <a:gd name="T2" fmla="*/ 1 w 36"/>
                    <a:gd name="T3" fmla="*/ 2 h 76"/>
                    <a:gd name="T4" fmla="*/ 0 w 36"/>
                    <a:gd name="T5" fmla="*/ 13 h 76"/>
                    <a:gd name="T6" fmla="*/ 11 w 36"/>
                    <a:gd name="T7" fmla="*/ 19 h 76"/>
                    <a:gd name="T8" fmla="*/ 11 w 36"/>
                    <a:gd name="T9" fmla="*/ 43 h 76"/>
                    <a:gd name="T10" fmla="*/ 29 w 36"/>
                    <a:gd name="T11" fmla="*/ 75 h 76"/>
                    <a:gd name="T12" fmla="*/ 35 w 36"/>
                    <a:gd name="T13" fmla="*/ 74 h 76"/>
                    <a:gd name="T14" fmla="*/ 35 w 36"/>
                    <a:gd name="T15" fmla="*/ 68 h 76"/>
                    <a:gd name="T16" fmla="*/ 34 w 36"/>
                    <a:gd name="T17" fmla="*/ 61 h 76"/>
                    <a:gd name="T18" fmla="*/ 33 w 36"/>
                    <a:gd name="T19" fmla="*/ 52 h 76"/>
                    <a:gd name="T20" fmla="*/ 30 w 36"/>
                    <a:gd name="T21" fmla="*/ 42 h 76"/>
                    <a:gd name="T22" fmla="*/ 26 w 36"/>
                    <a:gd name="T23" fmla="*/ 33 h 76"/>
                    <a:gd name="T24" fmla="*/ 20 w 36"/>
                    <a:gd name="T25" fmla="*/ 21 h 76"/>
                    <a:gd name="T26" fmla="*/ 16 w 36"/>
                    <a:gd name="T27" fmla="*/ 15 h 76"/>
                    <a:gd name="T28" fmla="*/ 13 w 36"/>
                    <a:gd name="T29" fmla="*/ 6 h 76"/>
                    <a:gd name="T30" fmla="*/ 5 w 36"/>
                    <a:gd name="T31" fmla="*/ 0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36" h="76">
                      <a:moveTo>
                        <a:pt x="5" y="0"/>
                      </a:moveTo>
                      <a:lnTo>
                        <a:pt x="1" y="2"/>
                      </a:lnTo>
                      <a:lnTo>
                        <a:pt x="0" y="13"/>
                      </a:lnTo>
                      <a:lnTo>
                        <a:pt x="11" y="19"/>
                      </a:lnTo>
                      <a:lnTo>
                        <a:pt x="11" y="43"/>
                      </a:lnTo>
                      <a:lnTo>
                        <a:pt x="29" y="75"/>
                      </a:lnTo>
                      <a:lnTo>
                        <a:pt x="35" y="74"/>
                      </a:lnTo>
                      <a:lnTo>
                        <a:pt x="35" y="68"/>
                      </a:lnTo>
                      <a:lnTo>
                        <a:pt x="34" y="61"/>
                      </a:lnTo>
                      <a:lnTo>
                        <a:pt x="33" y="52"/>
                      </a:lnTo>
                      <a:lnTo>
                        <a:pt x="30" y="42"/>
                      </a:lnTo>
                      <a:lnTo>
                        <a:pt x="26" y="33"/>
                      </a:lnTo>
                      <a:lnTo>
                        <a:pt x="20" y="21"/>
                      </a:lnTo>
                      <a:lnTo>
                        <a:pt x="16" y="15"/>
                      </a:lnTo>
                      <a:lnTo>
                        <a:pt x="13" y="6"/>
                      </a:lnTo>
                      <a:lnTo>
                        <a:pt x="5" y="0"/>
                      </a:lnTo>
                    </a:path>
                  </a:pathLst>
                </a:custGeom>
                <a:solidFill>
                  <a:srgbClr val="FF9F0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rnd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2898" name="Freeform 18"/>
                <p:cNvSpPr>
                  <a:spLocks/>
                </p:cNvSpPr>
                <p:nvPr/>
              </p:nvSpPr>
              <p:spPr bwMode="auto">
                <a:xfrm>
                  <a:off x="4690" y="3694"/>
                  <a:ext cx="102" cy="70"/>
                </a:xfrm>
                <a:custGeom>
                  <a:avLst/>
                  <a:gdLst>
                    <a:gd name="T0" fmla="*/ 6 w 102"/>
                    <a:gd name="T1" fmla="*/ 32 h 70"/>
                    <a:gd name="T2" fmla="*/ 16 w 102"/>
                    <a:gd name="T3" fmla="*/ 25 h 70"/>
                    <a:gd name="T4" fmla="*/ 21 w 102"/>
                    <a:gd name="T5" fmla="*/ 19 h 70"/>
                    <a:gd name="T6" fmla="*/ 27 w 102"/>
                    <a:gd name="T7" fmla="*/ 9 h 70"/>
                    <a:gd name="T8" fmla="*/ 34 w 102"/>
                    <a:gd name="T9" fmla="*/ 5 h 70"/>
                    <a:gd name="T10" fmla="*/ 42 w 102"/>
                    <a:gd name="T11" fmla="*/ 3 h 70"/>
                    <a:gd name="T12" fmla="*/ 52 w 102"/>
                    <a:gd name="T13" fmla="*/ 3 h 70"/>
                    <a:gd name="T14" fmla="*/ 60 w 102"/>
                    <a:gd name="T15" fmla="*/ 4 h 70"/>
                    <a:gd name="T16" fmla="*/ 68 w 102"/>
                    <a:gd name="T17" fmla="*/ 0 h 70"/>
                    <a:gd name="T18" fmla="*/ 71 w 102"/>
                    <a:gd name="T19" fmla="*/ 5 h 70"/>
                    <a:gd name="T20" fmla="*/ 69 w 102"/>
                    <a:gd name="T21" fmla="*/ 10 h 70"/>
                    <a:gd name="T22" fmla="*/ 64 w 102"/>
                    <a:gd name="T23" fmla="*/ 13 h 70"/>
                    <a:gd name="T24" fmla="*/ 57 w 102"/>
                    <a:gd name="T25" fmla="*/ 15 h 70"/>
                    <a:gd name="T26" fmla="*/ 67 w 102"/>
                    <a:gd name="T27" fmla="*/ 16 h 70"/>
                    <a:gd name="T28" fmla="*/ 72 w 102"/>
                    <a:gd name="T29" fmla="*/ 17 h 70"/>
                    <a:gd name="T30" fmla="*/ 83 w 102"/>
                    <a:gd name="T31" fmla="*/ 12 h 70"/>
                    <a:gd name="T32" fmla="*/ 93 w 102"/>
                    <a:gd name="T33" fmla="*/ 4 h 70"/>
                    <a:gd name="T34" fmla="*/ 98 w 102"/>
                    <a:gd name="T35" fmla="*/ 1 h 70"/>
                    <a:gd name="T36" fmla="*/ 101 w 102"/>
                    <a:gd name="T37" fmla="*/ 4 h 70"/>
                    <a:gd name="T38" fmla="*/ 101 w 102"/>
                    <a:gd name="T39" fmla="*/ 8 h 70"/>
                    <a:gd name="T40" fmla="*/ 94 w 102"/>
                    <a:gd name="T41" fmla="*/ 18 h 70"/>
                    <a:gd name="T42" fmla="*/ 91 w 102"/>
                    <a:gd name="T43" fmla="*/ 23 h 70"/>
                    <a:gd name="T44" fmla="*/ 93 w 102"/>
                    <a:gd name="T45" fmla="*/ 28 h 70"/>
                    <a:gd name="T46" fmla="*/ 90 w 102"/>
                    <a:gd name="T47" fmla="*/ 36 h 70"/>
                    <a:gd name="T48" fmla="*/ 87 w 102"/>
                    <a:gd name="T49" fmla="*/ 40 h 70"/>
                    <a:gd name="T50" fmla="*/ 88 w 102"/>
                    <a:gd name="T51" fmla="*/ 44 h 70"/>
                    <a:gd name="T52" fmla="*/ 83 w 102"/>
                    <a:gd name="T53" fmla="*/ 49 h 70"/>
                    <a:gd name="T54" fmla="*/ 79 w 102"/>
                    <a:gd name="T55" fmla="*/ 53 h 70"/>
                    <a:gd name="T56" fmla="*/ 75 w 102"/>
                    <a:gd name="T57" fmla="*/ 59 h 70"/>
                    <a:gd name="T58" fmla="*/ 61 w 102"/>
                    <a:gd name="T59" fmla="*/ 62 h 70"/>
                    <a:gd name="T60" fmla="*/ 40 w 102"/>
                    <a:gd name="T61" fmla="*/ 66 h 70"/>
                    <a:gd name="T62" fmla="*/ 9 w 102"/>
                    <a:gd name="T63" fmla="*/ 69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102" h="70">
                      <a:moveTo>
                        <a:pt x="0" y="35"/>
                      </a:moveTo>
                      <a:lnTo>
                        <a:pt x="6" y="32"/>
                      </a:lnTo>
                      <a:lnTo>
                        <a:pt x="11" y="29"/>
                      </a:lnTo>
                      <a:lnTo>
                        <a:pt x="16" y="25"/>
                      </a:lnTo>
                      <a:lnTo>
                        <a:pt x="18" y="24"/>
                      </a:lnTo>
                      <a:lnTo>
                        <a:pt x="21" y="19"/>
                      </a:lnTo>
                      <a:lnTo>
                        <a:pt x="23" y="15"/>
                      </a:lnTo>
                      <a:lnTo>
                        <a:pt x="27" y="9"/>
                      </a:lnTo>
                      <a:lnTo>
                        <a:pt x="30" y="7"/>
                      </a:lnTo>
                      <a:lnTo>
                        <a:pt x="34" y="5"/>
                      </a:lnTo>
                      <a:lnTo>
                        <a:pt x="38" y="5"/>
                      </a:lnTo>
                      <a:lnTo>
                        <a:pt x="42" y="3"/>
                      </a:lnTo>
                      <a:lnTo>
                        <a:pt x="47" y="3"/>
                      </a:lnTo>
                      <a:lnTo>
                        <a:pt x="52" y="3"/>
                      </a:lnTo>
                      <a:lnTo>
                        <a:pt x="57" y="4"/>
                      </a:lnTo>
                      <a:lnTo>
                        <a:pt x="60" y="4"/>
                      </a:lnTo>
                      <a:lnTo>
                        <a:pt x="64" y="3"/>
                      </a:lnTo>
                      <a:lnTo>
                        <a:pt x="68" y="0"/>
                      </a:lnTo>
                      <a:lnTo>
                        <a:pt x="70" y="1"/>
                      </a:lnTo>
                      <a:lnTo>
                        <a:pt x="71" y="5"/>
                      </a:lnTo>
                      <a:lnTo>
                        <a:pt x="71" y="8"/>
                      </a:lnTo>
                      <a:lnTo>
                        <a:pt x="69" y="10"/>
                      </a:lnTo>
                      <a:lnTo>
                        <a:pt x="67" y="12"/>
                      </a:lnTo>
                      <a:lnTo>
                        <a:pt x="64" y="13"/>
                      </a:lnTo>
                      <a:lnTo>
                        <a:pt x="61" y="14"/>
                      </a:lnTo>
                      <a:lnTo>
                        <a:pt x="57" y="15"/>
                      </a:lnTo>
                      <a:lnTo>
                        <a:pt x="63" y="16"/>
                      </a:lnTo>
                      <a:lnTo>
                        <a:pt x="67" y="16"/>
                      </a:lnTo>
                      <a:lnTo>
                        <a:pt x="69" y="17"/>
                      </a:lnTo>
                      <a:lnTo>
                        <a:pt x="72" y="17"/>
                      </a:lnTo>
                      <a:lnTo>
                        <a:pt x="78" y="16"/>
                      </a:lnTo>
                      <a:lnTo>
                        <a:pt x="83" y="12"/>
                      </a:lnTo>
                      <a:lnTo>
                        <a:pt x="90" y="8"/>
                      </a:lnTo>
                      <a:lnTo>
                        <a:pt x="93" y="4"/>
                      </a:lnTo>
                      <a:lnTo>
                        <a:pt x="96" y="2"/>
                      </a:lnTo>
                      <a:lnTo>
                        <a:pt x="98" y="1"/>
                      </a:lnTo>
                      <a:lnTo>
                        <a:pt x="100" y="2"/>
                      </a:lnTo>
                      <a:lnTo>
                        <a:pt x="101" y="4"/>
                      </a:lnTo>
                      <a:lnTo>
                        <a:pt x="101" y="5"/>
                      </a:lnTo>
                      <a:lnTo>
                        <a:pt x="101" y="8"/>
                      </a:lnTo>
                      <a:lnTo>
                        <a:pt x="99" y="12"/>
                      </a:lnTo>
                      <a:lnTo>
                        <a:pt x="94" y="18"/>
                      </a:lnTo>
                      <a:lnTo>
                        <a:pt x="89" y="22"/>
                      </a:lnTo>
                      <a:lnTo>
                        <a:pt x="91" y="23"/>
                      </a:lnTo>
                      <a:lnTo>
                        <a:pt x="93" y="26"/>
                      </a:lnTo>
                      <a:lnTo>
                        <a:pt x="93" y="28"/>
                      </a:lnTo>
                      <a:lnTo>
                        <a:pt x="92" y="32"/>
                      </a:lnTo>
                      <a:lnTo>
                        <a:pt x="90" y="36"/>
                      </a:lnTo>
                      <a:lnTo>
                        <a:pt x="88" y="39"/>
                      </a:lnTo>
                      <a:lnTo>
                        <a:pt x="87" y="40"/>
                      </a:lnTo>
                      <a:lnTo>
                        <a:pt x="87" y="42"/>
                      </a:lnTo>
                      <a:lnTo>
                        <a:pt x="88" y="44"/>
                      </a:lnTo>
                      <a:lnTo>
                        <a:pt x="87" y="46"/>
                      </a:lnTo>
                      <a:lnTo>
                        <a:pt x="83" y="49"/>
                      </a:lnTo>
                      <a:lnTo>
                        <a:pt x="81" y="51"/>
                      </a:lnTo>
                      <a:lnTo>
                        <a:pt x="79" y="53"/>
                      </a:lnTo>
                      <a:lnTo>
                        <a:pt x="77" y="56"/>
                      </a:lnTo>
                      <a:lnTo>
                        <a:pt x="75" y="59"/>
                      </a:lnTo>
                      <a:lnTo>
                        <a:pt x="70" y="60"/>
                      </a:lnTo>
                      <a:lnTo>
                        <a:pt x="61" y="62"/>
                      </a:lnTo>
                      <a:lnTo>
                        <a:pt x="49" y="64"/>
                      </a:lnTo>
                      <a:lnTo>
                        <a:pt x="40" y="66"/>
                      </a:lnTo>
                      <a:lnTo>
                        <a:pt x="26" y="68"/>
                      </a:lnTo>
                      <a:lnTo>
                        <a:pt x="9" y="69"/>
                      </a:lnTo>
                      <a:lnTo>
                        <a:pt x="0" y="35"/>
                      </a:lnTo>
                    </a:path>
                  </a:pathLst>
                </a:custGeom>
                <a:solidFill>
                  <a:srgbClr val="FFBF7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rnd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122899" name="Group 19"/>
                <p:cNvGrpSpPr>
                  <a:grpSpLocks/>
                </p:cNvGrpSpPr>
                <p:nvPr/>
              </p:nvGrpSpPr>
              <p:grpSpPr bwMode="auto">
                <a:xfrm>
                  <a:off x="4464" y="3606"/>
                  <a:ext cx="238" cy="323"/>
                  <a:chOff x="4464" y="3606"/>
                  <a:chExt cx="238" cy="323"/>
                </a:xfrm>
              </p:grpSpPr>
              <p:grpSp>
                <p:nvGrpSpPr>
                  <p:cNvPr id="122900" name="Group 20"/>
                  <p:cNvGrpSpPr>
                    <a:grpSpLocks/>
                  </p:cNvGrpSpPr>
                  <p:nvPr/>
                </p:nvGrpSpPr>
                <p:grpSpPr bwMode="auto">
                  <a:xfrm>
                    <a:off x="4464" y="3606"/>
                    <a:ext cx="238" cy="323"/>
                    <a:chOff x="4464" y="3606"/>
                    <a:chExt cx="238" cy="323"/>
                  </a:xfrm>
                </p:grpSpPr>
                <p:sp>
                  <p:nvSpPr>
                    <p:cNvPr id="122901" name="Freeform 21"/>
                    <p:cNvSpPr>
                      <a:spLocks/>
                    </p:cNvSpPr>
                    <p:nvPr/>
                  </p:nvSpPr>
                  <p:spPr bwMode="auto">
                    <a:xfrm>
                      <a:off x="4464" y="3606"/>
                      <a:ext cx="238" cy="323"/>
                    </a:xfrm>
                    <a:custGeom>
                      <a:avLst/>
                      <a:gdLst>
                        <a:gd name="T0" fmla="*/ 29 w 238"/>
                        <a:gd name="T1" fmla="*/ 0 h 323"/>
                        <a:gd name="T2" fmla="*/ 45 w 238"/>
                        <a:gd name="T3" fmla="*/ 7 h 323"/>
                        <a:gd name="T4" fmla="*/ 69 w 238"/>
                        <a:gd name="T5" fmla="*/ 23 h 323"/>
                        <a:gd name="T6" fmla="*/ 80 w 238"/>
                        <a:gd name="T7" fmla="*/ 34 h 323"/>
                        <a:gd name="T8" fmla="*/ 89 w 238"/>
                        <a:gd name="T9" fmla="*/ 45 h 323"/>
                        <a:gd name="T10" fmla="*/ 113 w 238"/>
                        <a:gd name="T11" fmla="*/ 63 h 323"/>
                        <a:gd name="T12" fmla="*/ 116 w 238"/>
                        <a:gd name="T13" fmla="*/ 71 h 323"/>
                        <a:gd name="T14" fmla="*/ 119 w 238"/>
                        <a:gd name="T15" fmla="*/ 75 h 323"/>
                        <a:gd name="T16" fmla="*/ 124 w 238"/>
                        <a:gd name="T17" fmla="*/ 80 h 323"/>
                        <a:gd name="T18" fmla="*/ 121 w 238"/>
                        <a:gd name="T19" fmla="*/ 86 h 323"/>
                        <a:gd name="T20" fmla="*/ 128 w 238"/>
                        <a:gd name="T21" fmla="*/ 90 h 323"/>
                        <a:gd name="T22" fmla="*/ 129 w 238"/>
                        <a:gd name="T23" fmla="*/ 96 h 323"/>
                        <a:gd name="T24" fmla="*/ 132 w 238"/>
                        <a:gd name="T25" fmla="*/ 111 h 323"/>
                        <a:gd name="T26" fmla="*/ 153 w 238"/>
                        <a:gd name="T27" fmla="*/ 121 h 323"/>
                        <a:gd name="T28" fmla="*/ 167 w 238"/>
                        <a:gd name="T29" fmla="*/ 119 h 323"/>
                        <a:gd name="T30" fmla="*/ 177 w 238"/>
                        <a:gd name="T31" fmla="*/ 125 h 323"/>
                        <a:gd name="T32" fmla="*/ 192 w 238"/>
                        <a:gd name="T33" fmla="*/ 124 h 323"/>
                        <a:gd name="T34" fmla="*/ 207 w 238"/>
                        <a:gd name="T35" fmla="*/ 118 h 323"/>
                        <a:gd name="T36" fmla="*/ 220 w 238"/>
                        <a:gd name="T37" fmla="*/ 113 h 323"/>
                        <a:gd name="T38" fmla="*/ 228 w 238"/>
                        <a:gd name="T39" fmla="*/ 123 h 323"/>
                        <a:gd name="T40" fmla="*/ 237 w 238"/>
                        <a:gd name="T41" fmla="*/ 160 h 323"/>
                        <a:gd name="T42" fmla="*/ 237 w 238"/>
                        <a:gd name="T43" fmla="*/ 168 h 323"/>
                        <a:gd name="T44" fmla="*/ 200 w 238"/>
                        <a:gd name="T45" fmla="*/ 180 h 323"/>
                        <a:gd name="T46" fmla="*/ 175 w 238"/>
                        <a:gd name="T47" fmla="*/ 183 h 323"/>
                        <a:gd name="T48" fmla="*/ 190 w 238"/>
                        <a:gd name="T49" fmla="*/ 187 h 323"/>
                        <a:gd name="T50" fmla="*/ 217 w 238"/>
                        <a:gd name="T51" fmla="*/ 185 h 323"/>
                        <a:gd name="T52" fmla="*/ 212 w 238"/>
                        <a:gd name="T53" fmla="*/ 208 h 323"/>
                        <a:gd name="T54" fmla="*/ 201 w 238"/>
                        <a:gd name="T55" fmla="*/ 230 h 323"/>
                        <a:gd name="T56" fmla="*/ 187 w 238"/>
                        <a:gd name="T57" fmla="*/ 240 h 323"/>
                        <a:gd name="T58" fmla="*/ 171 w 238"/>
                        <a:gd name="T59" fmla="*/ 246 h 323"/>
                        <a:gd name="T60" fmla="*/ 160 w 238"/>
                        <a:gd name="T61" fmla="*/ 249 h 323"/>
                        <a:gd name="T62" fmla="*/ 148 w 238"/>
                        <a:gd name="T63" fmla="*/ 259 h 323"/>
                        <a:gd name="T64" fmla="*/ 136 w 238"/>
                        <a:gd name="T65" fmla="*/ 279 h 323"/>
                        <a:gd name="T66" fmla="*/ 128 w 238"/>
                        <a:gd name="T67" fmla="*/ 290 h 323"/>
                        <a:gd name="T68" fmla="*/ 112 w 238"/>
                        <a:gd name="T69" fmla="*/ 297 h 323"/>
                        <a:gd name="T70" fmla="*/ 99 w 238"/>
                        <a:gd name="T71" fmla="*/ 304 h 323"/>
                        <a:gd name="T72" fmla="*/ 90 w 238"/>
                        <a:gd name="T73" fmla="*/ 312 h 323"/>
                        <a:gd name="T74" fmla="*/ 85 w 238"/>
                        <a:gd name="T75" fmla="*/ 322 h 323"/>
                        <a:gd name="T76" fmla="*/ 66 w 238"/>
                        <a:gd name="T77" fmla="*/ 322 h 323"/>
                        <a:gd name="T78" fmla="*/ 49 w 238"/>
                        <a:gd name="T79" fmla="*/ 305 h 323"/>
                        <a:gd name="T80" fmla="*/ 37 w 238"/>
                        <a:gd name="T81" fmla="*/ 272 h 323"/>
                        <a:gd name="T82" fmla="*/ 28 w 238"/>
                        <a:gd name="T83" fmla="*/ 222 h 323"/>
                        <a:gd name="T84" fmla="*/ 14 w 238"/>
                        <a:gd name="T85" fmla="*/ 165 h 323"/>
                        <a:gd name="T86" fmla="*/ 6 w 238"/>
                        <a:gd name="T87" fmla="*/ 130 h 323"/>
                        <a:gd name="T88" fmla="*/ 1 w 238"/>
                        <a:gd name="T89" fmla="*/ 106 h 323"/>
                        <a:gd name="T90" fmla="*/ 0 w 238"/>
                        <a:gd name="T91" fmla="*/ 87 h 323"/>
                        <a:gd name="T92" fmla="*/ 0 w 238"/>
                        <a:gd name="T93" fmla="*/ 63 h 323"/>
                        <a:gd name="T94" fmla="*/ 3 w 238"/>
                        <a:gd name="T95" fmla="*/ 45 h 323"/>
                        <a:gd name="T96" fmla="*/ 7 w 238"/>
                        <a:gd name="T97" fmla="*/ 34 h 323"/>
                        <a:gd name="T98" fmla="*/ 12 w 238"/>
                        <a:gd name="T99" fmla="*/ 27 h 323"/>
                        <a:gd name="T100" fmla="*/ 23 w 238"/>
                        <a:gd name="T101" fmla="*/ 18 h 323"/>
                        <a:gd name="T102" fmla="*/ 25 w 238"/>
                        <a:gd name="T103" fmla="*/ 7 h 323"/>
                        <a:gd name="T104" fmla="*/ 29 w 238"/>
                        <a:gd name="T105" fmla="*/ 0 h 32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  <a:cxn ang="0">
                          <a:pos x="T102" y="T103"/>
                        </a:cxn>
                        <a:cxn ang="0">
                          <a:pos x="T104" y="T105"/>
                        </a:cxn>
                      </a:cxnLst>
                      <a:rect l="0" t="0" r="r" b="b"/>
                      <a:pathLst>
                        <a:path w="238" h="323">
                          <a:moveTo>
                            <a:pt x="29" y="0"/>
                          </a:moveTo>
                          <a:lnTo>
                            <a:pt x="45" y="7"/>
                          </a:lnTo>
                          <a:lnTo>
                            <a:pt x="69" y="23"/>
                          </a:lnTo>
                          <a:lnTo>
                            <a:pt x="80" y="34"/>
                          </a:lnTo>
                          <a:lnTo>
                            <a:pt x="89" y="45"/>
                          </a:lnTo>
                          <a:lnTo>
                            <a:pt x="113" y="63"/>
                          </a:lnTo>
                          <a:lnTo>
                            <a:pt x="116" y="71"/>
                          </a:lnTo>
                          <a:lnTo>
                            <a:pt x="119" y="75"/>
                          </a:lnTo>
                          <a:lnTo>
                            <a:pt x="124" y="80"/>
                          </a:lnTo>
                          <a:lnTo>
                            <a:pt x="121" y="86"/>
                          </a:lnTo>
                          <a:lnTo>
                            <a:pt x="128" y="90"/>
                          </a:lnTo>
                          <a:lnTo>
                            <a:pt x="129" y="96"/>
                          </a:lnTo>
                          <a:lnTo>
                            <a:pt x="132" y="111"/>
                          </a:lnTo>
                          <a:lnTo>
                            <a:pt x="153" y="121"/>
                          </a:lnTo>
                          <a:lnTo>
                            <a:pt x="167" y="119"/>
                          </a:lnTo>
                          <a:lnTo>
                            <a:pt x="177" y="125"/>
                          </a:lnTo>
                          <a:lnTo>
                            <a:pt x="192" y="124"/>
                          </a:lnTo>
                          <a:lnTo>
                            <a:pt x="207" y="118"/>
                          </a:lnTo>
                          <a:lnTo>
                            <a:pt x="220" y="113"/>
                          </a:lnTo>
                          <a:lnTo>
                            <a:pt x="228" y="123"/>
                          </a:lnTo>
                          <a:lnTo>
                            <a:pt x="237" y="160"/>
                          </a:lnTo>
                          <a:lnTo>
                            <a:pt x="237" y="168"/>
                          </a:lnTo>
                          <a:lnTo>
                            <a:pt x="200" y="180"/>
                          </a:lnTo>
                          <a:lnTo>
                            <a:pt x="175" y="183"/>
                          </a:lnTo>
                          <a:lnTo>
                            <a:pt x="190" y="187"/>
                          </a:lnTo>
                          <a:lnTo>
                            <a:pt x="217" y="185"/>
                          </a:lnTo>
                          <a:lnTo>
                            <a:pt x="212" y="208"/>
                          </a:lnTo>
                          <a:lnTo>
                            <a:pt x="201" y="230"/>
                          </a:lnTo>
                          <a:lnTo>
                            <a:pt x="187" y="240"/>
                          </a:lnTo>
                          <a:lnTo>
                            <a:pt x="171" y="246"/>
                          </a:lnTo>
                          <a:lnTo>
                            <a:pt x="160" y="249"/>
                          </a:lnTo>
                          <a:lnTo>
                            <a:pt x="148" y="259"/>
                          </a:lnTo>
                          <a:lnTo>
                            <a:pt x="136" y="279"/>
                          </a:lnTo>
                          <a:lnTo>
                            <a:pt x="128" y="290"/>
                          </a:lnTo>
                          <a:lnTo>
                            <a:pt x="112" y="297"/>
                          </a:lnTo>
                          <a:lnTo>
                            <a:pt x="99" y="304"/>
                          </a:lnTo>
                          <a:lnTo>
                            <a:pt x="90" y="312"/>
                          </a:lnTo>
                          <a:lnTo>
                            <a:pt x="85" y="322"/>
                          </a:lnTo>
                          <a:lnTo>
                            <a:pt x="66" y="322"/>
                          </a:lnTo>
                          <a:lnTo>
                            <a:pt x="49" y="305"/>
                          </a:lnTo>
                          <a:lnTo>
                            <a:pt x="37" y="272"/>
                          </a:lnTo>
                          <a:lnTo>
                            <a:pt x="28" y="222"/>
                          </a:lnTo>
                          <a:lnTo>
                            <a:pt x="14" y="165"/>
                          </a:lnTo>
                          <a:lnTo>
                            <a:pt x="6" y="130"/>
                          </a:lnTo>
                          <a:lnTo>
                            <a:pt x="1" y="106"/>
                          </a:lnTo>
                          <a:lnTo>
                            <a:pt x="0" y="87"/>
                          </a:lnTo>
                          <a:lnTo>
                            <a:pt x="0" y="63"/>
                          </a:lnTo>
                          <a:lnTo>
                            <a:pt x="3" y="45"/>
                          </a:lnTo>
                          <a:lnTo>
                            <a:pt x="7" y="34"/>
                          </a:lnTo>
                          <a:lnTo>
                            <a:pt x="12" y="27"/>
                          </a:lnTo>
                          <a:lnTo>
                            <a:pt x="23" y="18"/>
                          </a:lnTo>
                          <a:lnTo>
                            <a:pt x="25" y="7"/>
                          </a:lnTo>
                          <a:lnTo>
                            <a:pt x="29" y="0"/>
                          </a:lnTo>
                        </a:path>
                      </a:pathLst>
                    </a:custGeom>
                    <a:solidFill>
                      <a:srgbClr val="008080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12700" cap="rnd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22902" name="Freeform 22"/>
                    <p:cNvSpPr>
                      <a:spLocks/>
                    </p:cNvSpPr>
                    <p:nvPr/>
                  </p:nvSpPr>
                  <p:spPr bwMode="auto">
                    <a:xfrm>
                      <a:off x="4575" y="3782"/>
                      <a:ext cx="61" cy="10"/>
                    </a:xfrm>
                    <a:custGeom>
                      <a:avLst/>
                      <a:gdLst>
                        <a:gd name="T0" fmla="*/ 60 w 61"/>
                        <a:gd name="T1" fmla="*/ 9 h 10"/>
                        <a:gd name="T2" fmla="*/ 37 w 61"/>
                        <a:gd name="T3" fmla="*/ 7 h 10"/>
                        <a:gd name="T4" fmla="*/ 17 w 61"/>
                        <a:gd name="T5" fmla="*/ 5 h 10"/>
                        <a:gd name="T6" fmla="*/ 0 w 61"/>
                        <a:gd name="T7" fmla="*/ 0 h 1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61" h="10">
                          <a:moveTo>
                            <a:pt x="60" y="9"/>
                          </a:moveTo>
                          <a:lnTo>
                            <a:pt x="37" y="7"/>
                          </a:lnTo>
                          <a:lnTo>
                            <a:pt x="17" y="5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noFill/>
                    <a:ln w="12700" cap="rnd" cmpd="sng">
                      <a:solidFill>
                        <a:srgbClr val="00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22903" name="Freeform 23"/>
                    <p:cNvSpPr>
                      <a:spLocks/>
                    </p:cNvSpPr>
                    <p:nvPr/>
                  </p:nvSpPr>
                  <p:spPr bwMode="auto">
                    <a:xfrm>
                      <a:off x="4596" y="3845"/>
                      <a:ext cx="29" cy="13"/>
                    </a:xfrm>
                    <a:custGeom>
                      <a:avLst/>
                      <a:gdLst>
                        <a:gd name="T0" fmla="*/ 28 w 29"/>
                        <a:gd name="T1" fmla="*/ 12 h 13"/>
                        <a:gd name="T2" fmla="*/ 21 w 29"/>
                        <a:gd name="T3" fmla="*/ 12 h 13"/>
                        <a:gd name="T4" fmla="*/ 12 w 29"/>
                        <a:gd name="T5" fmla="*/ 9 h 13"/>
                        <a:gd name="T6" fmla="*/ 6 w 29"/>
                        <a:gd name="T7" fmla="*/ 5 h 13"/>
                        <a:gd name="T8" fmla="*/ 0 w 29"/>
                        <a:gd name="T9" fmla="*/ 0 h 1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29" h="13">
                          <a:moveTo>
                            <a:pt x="28" y="12"/>
                          </a:moveTo>
                          <a:lnTo>
                            <a:pt x="21" y="12"/>
                          </a:lnTo>
                          <a:lnTo>
                            <a:pt x="12" y="9"/>
                          </a:lnTo>
                          <a:lnTo>
                            <a:pt x="6" y="5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noFill/>
                    <a:ln w="12700" cap="rnd" cmpd="sng">
                      <a:solidFill>
                        <a:srgbClr val="00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122904" name="Freeform 24"/>
                  <p:cNvSpPr>
                    <a:spLocks/>
                  </p:cNvSpPr>
                  <p:nvPr/>
                </p:nvSpPr>
                <p:spPr bwMode="auto">
                  <a:xfrm>
                    <a:off x="4487" y="3647"/>
                    <a:ext cx="102" cy="71"/>
                  </a:xfrm>
                  <a:custGeom>
                    <a:avLst/>
                    <a:gdLst>
                      <a:gd name="T0" fmla="*/ 0 w 102"/>
                      <a:gd name="T1" fmla="*/ 10 h 71"/>
                      <a:gd name="T2" fmla="*/ 6 w 102"/>
                      <a:gd name="T3" fmla="*/ 5 h 71"/>
                      <a:gd name="T4" fmla="*/ 14 w 102"/>
                      <a:gd name="T5" fmla="*/ 2 h 71"/>
                      <a:gd name="T6" fmla="*/ 24 w 102"/>
                      <a:gd name="T7" fmla="*/ 0 h 71"/>
                      <a:gd name="T8" fmla="*/ 33 w 102"/>
                      <a:gd name="T9" fmla="*/ 1 h 71"/>
                      <a:gd name="T10" fmla="*/ 42 w 102"/>
                      <a:gd name="T11" fmla="*/ 5 h 71"/>
                      <a:gd name="T12" fmla="*/ 49 w 102"/>
                      <a:gd name="T13" fmla="*/ 10 h 71"/>
                      <a:gd name="T14" fmla="*/ 65 w 102"/>
                      <a:gd name="T15" fmla="*/ 29 h 71"/>
                      <a:gd name="T16" fmla="*/ 84 w 102"/>
                      <a:gd name="T17" fmla="*/ 52 h 71"/>
                      <a:gd name="T18" fmla="*/ 101 w 102"/>
                      <a:gd name="T19" fmla="*/ 70 h 7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02" h="71">
                        <a:moveTo>
                          <a:pt x="0" y="10"/>
                        </a:moveTo>
                        <a:lnTo>
                          <a:pt x="6" y="5"/>
                        </a:lnTo>
                        <a:lnTo>
                          <a:pt x="14" y="2"/>
                        </a:lnTo>
                        <a:lnTo>
                          <a:pt x="24" y="0"/>
                        </a:lnTo>
                        <a:lnTo>
                          <a:pt x="33" y="1"/>
                        </a:lnTo>
                        <a:lnTo>
                          <a:pt x="42" y="5"/>
                        </a:lnTo>
                        <a:lnTo>
                          <a:pt x="49" y="10"/>
                        </a:lnTo>
                        <a:lnTo>
                          <a:pt x="65" y="29"/>
                        </a:lnTo>
                        <a:lnTo>
                          <a:pt x="84" y="52"/>
                        </a:lnTo>
                        <a:lnTo>
                          <a:pt x="101" y="70"/>
                        </a:lnTo>
                      </a:path>
                    </a:pathLst>
                  </a:custGeom>
                  <a:noFill/>
                  <a:ln w="12700" cap="rnd" cmpd="sng">
                    <a:solidFill>
                      <a:srgbClr val="005F5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2905" name="Freeform 25"/>
                  <p:cNvSpPr>
                    <a:spLocks/>
                  </p:cNvSpPr>
                  <p:nvPr/>
                </p:nvSpPr>
                <p:spPr bwMode="auto">
                  <a:xfrm>
                    <a:off x="4590" y="3729"/>
                    <a:ext cx="33" cy="21"/>
                  </a:xfrm>
                  <a:custGeom>
                    <a:avLst/>
                    <a:gdLst>
                      <a:gd name="T0" fmla="*/ 0 w 33"/>
                      <a:gd name="T1" fmla="*/ 20 h 21"/>
                      <a:gd name="T2" fmla="*/ 8 w 33"/>
                      <a:gd name="T3" fmla="*/ 16 h 21"/>
                      <a:gd name="T4" fmla="*/ 15 w 33"/>
                      <a:gd name="T5" fmla="*/ 10 h 21"/>
                      <a:gd name="T6" fmla="*/ 20 w 33"/>
                      <a:gd name="T7" fmla="*/ 5 h 21"/>
                      <a:gd name="T8" fmla="*/ 27 w 33"/>
                      <a:gd name="T9" fmla="*/ 0 h 21"/>
                      <a:gd name="T10" fmla="*/ 29 w 33"/>
                      <a:gd name="T11" fmla="*/ 7 h 21"/>
                      <a:gd name="T12" fmla="*/ 32 w 33"/>
                      <a:gd name="T13" fmla="*/ 11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33" h="21">
                        <a:moveTo>
                          <a:pt x="0" y="20"/>
                        </a:moveTo>
                        <a:lnTo>
                          <a:pt x="8" y="16"/>
                        </a:lnTo>
                        <a:lnTo>
                          <a:pt x="15" y="10"/>
                        </a:lnTo>
                        <a:lnTo>
                          <a:pt x="20" y="5"/>
                        </a:lnTo>
                        <a:lnTo>
                          <a:pt x="27" y="0"/>
                        </a:lnTo>
                        <a:lnTo>
                          <a:pt x="29" y="7"/>
                        </a:lnTo>
                        <a:lnTo>
                          <a:pt x="32" y="11"/>
                        </a:lnTo>
                      </a:path>
                    </a:pathLst>
                  </a:custGeom>
                  <a:noFill/>
                  <a:ln w="12700" cap="rnd" cmpd="sng">
                    <a:solidFill>
                      <a:srgbClr val="005F5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2906" name="Freeform 26"/>
                  <p:cNvSpPr>
                    <a:spLocks/>
                  </p:cNvSpPr>
                  <p:nvPr/>
                </p:nvSpPr>
                <p:spPr bwMode="auto">
                  <a:xfrm>
                    <a:off x="4572" y="3857"/>
                    <a:ext cx="61" cy="52"/>
                  </a:xfrm>
                  <a:custGeom>
                    <a:avLst/>
                    <a:gdLst>
                      <a:gd name="T0" fmla="*/ 60 w 61"/>
                      <a:gd name="T1" fmla="*/ 0 h 52"/>
                      <a:gd name="T2" fmla="*/ 53 w 61"/>
                      <a:gd name="T3" fmla="*/ 1 h 52"/>
                      <a:gd name="T4" fmla="*/ 45 w 61"/>
                      <a:gd name="T5" fmla="*/ 7 h 52"/>
                      <a:gd name="T6" fmla="*/ 42 w 61"/>
                      <a:gd name="T7" fmla="*/ 11 h 52"/>
                      <a:gd name="T8" fmla="*/ 36 w 61"/>
                      <a:gd name="T9" fmla="*/ 18 h 52"/>
                      <a:gd name="T10" fmla="*/ 31 w 61"/>
                      <a:gd name="T11" fmla="*/ 27 h 52"/>
                      <a:gd name="T12" fmla="*/ 27 w 61"/>
                      <a:gd name="T13" fmla="*/ 36 h 52"/>
                      <a:gd name="T14" fmla="*/ 21 w 61"/>
                      <a:gd name="T15" fmla="*/ 43 h 52"/>
                      <a:gd name="T16" fmla="*/ 12 w 61"/>
                      <a:gd name="T17" fmla="*/ 47 h 52"/>
                      <a:gd name="T18" fmla="*/ 0 w 61"/>
                      <a:gd name="T19" fmla="*/ 51 h 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61" h="52">
                        <a:moveTo>
                          <a:pt x="60" y="0"/>
                        </a:moveTo>
                        <a:lnTo>
                          <a:pt x="53" y="1"/>
                        </a:lnTo>
                        <a:lnTo>
                          <a:pt x="45" y="7"/>
                        </a:lnTo>
                        <a:lnTo>
                          <a:pt x="42" y="11"/>
                        </a:lnTo>
                        <a:lnTo>
                          <a:pt x="36" y="18"/>
                        </a:lnTo>
                        <a:lnTo>
                          <a:pt x="31" y="27"/>
                        </a:lnTo>
                        <a:lnTo>
                          <a:pt x="27" y="36"/>
                        </a:lnTo>
                        <a:lnTo>
                          <a:pt x="21" y="43"/>
                        </a:lnTo>
                        <a:lnTo>
                          <a:pt x="12" y="47"/>
                        </a:lnTo>
                        <a:lnTo>
                          <a:pt x="0" y="51"/>
                        </a:lnTo>
                      </a:path>
                    </a:pathLst>
                  </a:custGeom>
                  <a:noFill/>
                  <a:ln w="12700" cap="rnd" cmpd="sng">
                    <a:solidFill>
                      <a:srgbClr val="005F5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22907" name="Group 27"/>
              <p:cNvGrpSpPr>
                <a:grpSpLocks/>
              </p:cNvGrpSpPr>
              <p:nvPr/>
            </p:nvGrpSpPr>
            <p:grpSpPr bwMode="auto">
              <a:xfrm>
                <a:off x="4516" y="3787"/>
                <a:ext cx="422" cy="338"/>
                <a:chOff x="4516" y="3787"/>
                <a:chExt cx="422" cy="338"/>
              </a:xfrm>
            </p:grpSpPr>
            <p:grpSp>
              <p:nvGrpSpPr>
                <p:cNvPr id="122908" name="Group 28"/>
                <p:cNvGrpSpPr>
                  <a:grpSpLocks/>
                </p:cNvGrpSpPr>
                <p:nvPr/>
              </p:nvGrpSpPr>
              <p:grpSpPr bwMode="auto">
                <a:xfrm>
                  <a:off x="4745" y="3975"/>
                  <a:ext cx="193" cy="150"/>
                  <a:chOff x="4745" y="3975"/>
                  <a:chExt cx="193" cy="150"/>
                </a:xfrm>
              </p:grpSpPr>
              <p:sp>
                <p:nvSpPr>
                  <p:cNvPr id="122909" name="Freeform 29"/>
                  <p:cNvSpPr>
                    <a:spLocks/>
                  </p:cNvSpPr>
                  <p:nvPr/>
                </p:nvSpPr>
                <p:spPr bwMode="auto">
                  <a:xfrm>
                    <a:off x="4745" y="4087"/>
                    <a:ext cx="125" cy="38"/>
                  </a:xfrm>
                  <a:custGeom>
                    <a:avLst/>
                    <a:gdLst>
                      <a:gd name="T0" fmla="*/ 0 w 125"/>
                      <a:gd name="T1" fmla="*/ 19 h 38"/>
                      <a:gd name="T2" fmla="*/ 2 w 125"/>
                      <a:gd name="T3" fmla="*/ 28 h 38"/>
                      <a:gd name="T4" fmla="*/ 5 w 125"/>
                      <a:gd name="T5" fmla="*/ 33 h 38"/>
                      <a:gd name="T6" fmla="*/ 9 w 125"/>
                      <a:gd name="T7" fmla="*/ 37 h 38"/>
                      <a:gd name="T8" fmla="*/ 45 w 125"/>
                      <a:gd name="T9" fmla="*/ 37 h 38"/>
                      <a:gd name="T10" fmla="*/ 47 w 125"/>
                      <a:gd name="T11" fmla="*/ 30 h 38"/>
                      <a:gd name="T12" fmla="*/ 63 w 125"/>
                      <a:gd name="T13" fmla="*/ 33 h 38"/>
                      <a:gd name="T14" fmla="*/ 77 w 125"/>
                      <a:gd name="T15" fmla="*/ 31 h 38"/>
                      <a:gd name="T16" fmla="*/ 99 w 125"/>
                      <a:gd name="T17" fmla="*/ 27 h 38"/>
                      <a:gd name="T18" fmla="*/ 110 w 125"/>
                      <a:gd name="T19" fmla="*/ 25 h 38"/>
                      <a:gd name="T20" fmla="*/ 121 w 125"/>
                      <a:gd name="T21" fmla="*/ 21 h 38"/>
                      <a:gd name="T22" fmla="*/ 124 w 125"/>
                      <a:gd name="T23" fmla="*/ 15 h 38"/>
                      <a:gd name="T24" fmla="*/ 122 w 125"/>
                      <a:gd name="T25" fmla="*/ 11 h 38"/>
                      <a:gd name="T26" fmla="*/ 111 w 125"/>
                      <a:gd name="T27" fmla="*/ 9 h 38"/>
                      <a:gd name="T28" fmla="*/ 99 w 125"/>
                      <a:gd name="T29" fmla="*/ 10 h 38"/>
                      <a:gd name="T30" fmla="*/ 81 w 125"/>
                      <a:gd name="T31" fmla="*/ 8 h 38"/>
                      <a:gd name="T32" fmla="*/ 64 w 125"/>
                      <a:gd name="T33" fmla="*/ 4 h 38"/>
                      <a:gd name="T34" fmla="*/ 54 w 125"/>
                      <a:gd name="T35" fmla="*/ 0 h 38"/>
                      <a:gd name="T36" fmla="*/ 57 w 125"/>
                      <a:gd name="T37" fmla="*/ 5 h 38"/>
                      <a:gd name="T38" fmla="*/ 42 w 125"/>
                      <a:gd name="T39" fmla="*/ 8 h 38"/>
                      <a:gd name="T40" fmla="*/ 24 w 125"/>
                      <a:gd name="T41" fmla="*/ 9 h 38"/>
                      <a:gd name="T42" fmla="*/ 7 w 125"/>
                      <a:gd name="T43" fmla="*/ 8 h 38"/>
                      <a:gd name="T44" fmla="*/ 2 w 125"/>
                      <a:gd name="T45" fmla="*/ 11 h 38"/>
                      <a:gd name="T46" fmla="*/ 0 w 125"/>
                      <a:gd name="T47" fmla="*/ 19 h 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</a:cxnLst>
                    <a:rect l="0" t="0" r="r" b="b"/>
                    <a:pathLst>
                      <a:path w="125" h="38">
                        <a:moveTo>
                          <a:pt x="0" y="19"/>
                        </a:moveTo>
                        <a:lnTo>
                          <a:pt x="2" y="28"/>
                        </a:lnTo>
                        <a:lnTo>
                          <a:pt x="5" y="33"/>
                        </a:lnTo>
                        <a:lnTo>
                          <a:pt x="9" y="37"/>
                        </a:lnTo>
                        <a:lnTo>
                          <a:pt x="45" y="37"/>
                        </a:lnTo>
                        <a:lnTo>
                          <a:pt x="47" y="30"/>
                        </a:lnTo>
                        <a:lnTo>
                          <a:pt x="63" y="33"/>
                        </a:lnTo>
                        <a:lnTo>
                          <a:pt x="77" y="31"/>
                        </a:lnTo>
                        <a:lnTo>
                          <a:pt x="99" y="27"/>
                        </a:lnTo>
                        <a:lnTo>
                          <a:pt x="110" y="25"/>
                        </a:lnTo>
                        <a:lnTo>
                          <a:pt x="121" y="21"/>
                        </a:lnTo>
                        <a:lnTo>
                          <a:pt x="124" y="15"/>
                        </a:lnTo>
                        <a:lnTo>
                          <a:pt x="122" y="11"/>
                        </a:lnTo>
                        <a:lnTo>
                          <a:pt x="111" y="9"/>
                        </a:lnTo>
                        <a:lnTo>
                          <a:pt x="99" y="10"/>
                        </a:lnTo>
                        <a:lnTo>
                          <a:pt x="81" y="8"/>
                        </a:lnTo>
                        <a:lnTo>
                          <a:pt x="64" y="4"/>
                        </a:lnTo>
                        <a:lnTo>
                          <a:pt x="54" y="0"/>
                        </a:lnTo>
                        <a:lnTo>
                          <a:pt x="57" y="5"/>
                        </a:lnTo>
                        <a:lnTo>
                          <a:pt x="42" y="8"/>
                        </a:lnTo>
                        <a:lnTo>
                          <a:pt x="24" y="9"/>
                        </a:lnTo>
                        <a:lnTo>
                          <a:pt x="7" y="8"/>
                        </a:lnTo>
                        <a:lnTo>
                          <a:pt x="2" y="11"/>
                        </a:lnTo>
                        <a:lnTo>
                          <a:pt x="0" y="19"/>
                        </a:lnTo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12700" cap="rnd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2910" name="Freeform 30"/>
                  <p:cNvSpPr>
                    <a:spLocks/>
                  </p:cNvSpPr>
                  <p:nvPr/>
                </p:nvSpPr>
                <p:spPr bwMode="auto">
                  <a:xfrm>
                    <a:off x="4821" y="3975"/>
                    <a:ext cx="117" cy="62"/>
                  </a:xfrm>
                  <a:custGeom>
                    <a:avLst/>
                    <a:gdLst>
                      <a:gd name="T0" fmla="*/ 36 w 117"/>
                      <a:gd name="T1" fmla="*/ 0 h 62"/>
                      <a:gd name="T2" fmla="*/ 60 w 117"/>
                      <a:gd name="T3" fmla="*/ 16 h 62"/>
                      <a:gd name="T4" fmla="*/ 76 w 117"/>
                      <a:gd name="T5" fmla="*/ 16 h 62"/>
                      <a:gd name="T6" fmla="*/ 95 w 117"/>
                      <a:gd name="T7" fmla="*/ 18 h 62"/>
                      <a:gd name="T8" fmla="*/ 111 w 117"/>
                      <a:gd name="T9" fmla="*/ 22 h 62"/>
                      <a:gd name="T10" fmla="*/ 116 w 117"/>
                      <a:gd name="T11" fmla="*/ 29 h 62"/>
                      <a:gd name="T12" fmla="*/ 114 w 117"/>
                      <a:gd name="T13" fmla="*/ 33 h 62"/>
                      <a:gd name="T14" fmla="*/ 81 w 117"/>
                      <a:gd name="T15" fmla="*/ 45 h 62"/>
                      <a:gd name="T16" fmla="*/ 55 w 117"/>
                      <a:gd name="T17" fmla="*/ 48 h 62"/>
                      <a:gd name="T18" fmla="*/ 43 w 117"/>
                      <a:gd name="T19" fmla="*/ 46 h 62"/>
                      <a:gd name="T20" fmla="*/ 28 w 117"/>
                      <a:gd name="T21" fmla="*/ 49 h 62"/>
                      <a:gd name="T22" fmla="*/ 29 w 117"/>
                      <a:gd name="T23" fmla="*/ 55 h 62"/>
                      <a:gd name="T24" fmla="*/ 3 w 117"/>
                      <a:gd name="T25" fmla="*/ 61 h 62"/>
                      <a:gd name="T26" fmla="*/ 0 w 117"/>
                      <a:gd name="T27" fmla="*/ 54 h 62"/>
                      <a:gd name="T28" fmla="*/ 6 w 117"/>
                      <a:gd name="T29" fmla="*/ 32 h 62"/>
                      <a:gd name="T30" fmla="*/ 36 w 117"/>
                      <a:gd name="T31" fmla="*/ 0 h 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117" h="62">
                        <a:moveTo>
                          <a:pt x="36" y="0"/>
                        </a:moveTo>
                        <a:lnTo>
                          <a:pt x="60" y="16"/>
                        </a:lnTo>
                        <a:lnTo>
                          <a:pt x="76" y="16"/>
                        </a:lnTo>
                        <a:lnTo>
                          <a:pt x="95" y="18"/>
                        </a:lnTo>
                        <a:lnTo>
                          <a:pt x="111" y="22"/>
                        </a:lnTo>
                        <a:lnTo>
                          <a:pt x="116" y="29"/>
                        </a:lnTo>
                        <a:lnTo>
                          <a:pt x="114" y="33"/>
                        </a:lnTo>
                        <a:lnTo>
                          <a:pt x="81" y="45"/>
                        </a:lnTo>
                        <a:lnTo>
                          <a:pt x="55" y="48"/>
                        </a:lnTo>
                        <a:lnTo>
                          <a:pt x="43" y="46"/>
                        </a:lnTo>
                        <a:lnTo>
                          <a:pt x="28" y="49"/>
                        </a:lnTo>
                        <a:lnTo>
                          <a:pt x="29" y="55"/>
                        </a:lnTo>
                        <a:lnTo>
                          <a:pt x="3" y="61"/>
                        </a:lnTo>
                        <a:lnTo>
                          <a:pt x="0" y="54"/>
                        </a:lnTo>
                        <a:lnTo>
                          <a:pt x="6" y="32"/>
                        </a:lnTo>
                        <a:lnTo>
                          <a:pt x="36" y="0"/>
                        </a:lnTo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12700" cap="rnd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22911" name="Group 31"/>
                <p:cNvGrpSpPr>
                  <a:grpSpLocks/>
                </p:cNvGrpSpPr>
                <p:nvPr/>
              </p:nvGrpSpPr>
              <p:grpSpPr bwMode="auto">
                <a:xfrm>
                  <a:off x="4516" y="3787"/>
                  <a:ext cx="363" cy="316"/>
                  <a:chOff x="4516" y="3787"/>
                  <a:chExt cx="363" cy="316"/>
                </a:xfrm>
              </p:grpSpPr>
              <p:sp>
                <p:nvSpPr>
                  <p:cNvPr id="122912" name="Freeform 32"/>
                  <p:cNvSpPr>
                    <a:spLocks/>
                  </p:cNvSpPr>
                  <p:nvPr/>
                </p:nvSpPr>
                <p:spPr bwMode="auto">
                  <a:xfrm>
                    <a:off x="4744" y="3857"/>
                    <a:ext cx="85" cy="246"/>
                  </a:xfrm>
                  <a:custGeom>
                    <a:avLst/>
                    <a:gdLst>
                      <a:gd name="T0" fmla="*/ 1 w 85"/>
                      <a:gd name="T1" fmla="*/ 27 h 246"/>
                      <a:gd name="T2" fmla="*/ 0 w 85"/>
                      <a:gd name="T3" fmla="*/ 107 h 246"/>
                      <a:gd name="T4" fmla="*/ 5 w 85"/>
                      <a:gd name="T5" fmla="*/ 190 h 246"/>
                      <a:gd name="T6" fmla="*/ 2 w 85"/>
                      <a:gd name="T7" fmla="*/ 245 h 246"/>
                      <a:gd name="T8" fmla="*/ 30 w 85"/>
                      <a:gd name="T9" fmla="*/ 244 h 246"/>
                      <a:gd name="T10" fmla="*/ 51 w 85"/>
                      <a:gd name="T11" fmla="*/ 243 h 246"/>
                      <a:gd name="T12" fmla="*/ 74 w 85"/>
                      <a:gd name="T13" fmla="*/ 239 h 246"/>
                      <a:gd name="T14" fmla="*/ 84 w 85"/>
                      <a:gd name="T15" fmla="*/ 231 h 246"/>
                      <a:gd name="T16" fmla="*/ 81 w 85"/>
                      <a:gd name="T17" fmla="*/ 192 h 246"/>
                      <a:gd name="T18" fmla="*/ 79 w 85"/>
                      <a:gd name="T19" fmla="*/ 150 h 246"/>
                      <a:gd name="T20" fmla="*/ 71 w 85"/>
                      <a:gd name="T21" fmla="*/ 107 h 246"/>
                      <a:gd name="T22" fmla="*/ 74 w 85"/>
                      <a:gd name="T23" fmla="*/ 72 h 246"/>
                      <a:gd name="T24" fmla="*/ 72 w 85"/>
                      <a:gd name="T25" fmla="*/ 44 h 246"/>
                      <a:gd name="T26" fmla="*/ 64 w 85"/>
                      <a:gd name="T27" fmla="*/ 15 h 246"/>
                      <a:gd name="T28" fmla="*/ 57 w 85"/>
                      <a:gd name="T29" fmla="*/ 7 h 246"/>
                      <a:gd name="T30" fmla="*/ 38 w 85"/>
                      <a:gd name="T31" fmla="*/ 0 h 246"/>
                      <a:gd name="T32" fmla="*/ 12 w 85"/>
                      <a:gd name="T33" fmla="*/ 5 h 246"/>
                      <a:gd name="T34" fmla="*/ 1 w 85"/>
                      <a:gd name="T35" fmla="*/ 27 h 2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85" h="246">
                        <a:moveTo>
                          <a:pt x="1" y="27"/>
                        </a:moveTo>
                        <a:lnTo>
                          <a:pt x="0" y="107"/>
                        </a:lnTo>
                        <a:lnTo>
                          <a:pt x="5" y="190"/>
                        </a:lnTo>
                        <a:lnTo>
                          <a:pt x="2" y="245"/>
                        </a:lnTo>
                        <a:lnTo>
                          <a:pt x="30" y="244"/>
                        </a:lnTo>
                        <a:lnTo>
                          <a:pt x="51" y="243"/>
                        </a:lnTo>
                        <a:lnTo>
                          <a:pt x="74" y="239"/>
                        </a:lnTo>
                        <a:lnTo>
                          <a:pt x="84" y="231"/>
                        </a:lnTo>
                        <a:lnTo>
                          <a:pt x="81" y="192"/>
                        </a:lnTo>
                        <a:lnTo>
                          <a:pt x="79" y="150"/>
                        </a:lnTo>
                        <a:lnTo>
                          <a:pt x="71" y="107"/>
                        </a:lnTo>
                        <a:lnTo>
                          <a:pt x="74" y="72"/>
                        </a:lnTo>
                        <a:lnTo>
                          <a:pt x="72" y="44"/>
                        </a:lnTo>
                        <a:lnTo>
                          <a:pt x="64" y="15"/>
                        </a:lnTo>
                        <a:lnTo>
                          <a:pt x="57" y="7"/>
                        </a:lnTo>
                        <a:lnTo>
                          <a:pt x="38" y="0"/>
                        </a:lnTo>
                        <a:lnTo>
                          <a:pt x="12" y="5"/>
                        </a:lnTo>
                        <a:lnTo>
                          <a:pt x="1" y="27"/>
                        </a:lnTo>
                      </a:path>
                    </a:pathLst>
                  </a:custGeom>
                  <a:solidFill>
                    <a:srgbClr val="008080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12700" cap="rnd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2913" name="Freeform 33"/>
                  <p:cNvSpPr>
                    <a:spLocks/>
                  </p:cNvSpPr>
                  <p:nvPr/>
                </p:nvSpPr>
                <p:spPr bwMode="auto">
                  <a:xfrm>
                    <a:off x="4745" y="3892"/>
                    <a:ext cx="76" cy="159"/>
                  </a:xfrm>
                  <a:custGeom>
                    <a:avLst/>
                    <a:gdLst>
                      <a:gd name="T0" fmla="*/ 0 w 76"/>
                      <a:gd name="T1" fmla="*/ 5 h 159"/>
                      <a:gd name="T2" fmla="*/ 5 w 76"/>
                      <a:gd name="T3" fmla="*/ 32 h 159"/>
                      <a:gd name="T4" fmla="*/ 8 w 76"/>
                      <a:gd name="T5" fmla="*/ 48 h 159"/>
                      <a:gd name="T6" fmla="*/ 15 w 76"/>
                      <a:gd name="T7" fmla="*/ 62 h 159"/>
                      <a:gd name="T8" fmla="*/ 22 w 76"/>
                      <a:gd name="T9" fmla="*/ 73 h 159"/>
                      <a:gd name="T10" fmla="*/ 24 w 76"/>
                      <a:gd name="T11" fmla="*/ 83 h 159"/>
                      <a:gd name="T12" fmla="*/ 31 w 76"/>
                      <a:gd name="T13" fmla="*/ 89 h 159"/>
                      <a:gd name="T14" fmla="*/ 31 w 76"/>
                      <a:gd name="T15" fmla="*/ 92 h 159"/>
                      <a:gd name="T16" fmla="*/ 36 w 76"/>
                      <a:gd name="T17" fmla="*/ 99 h 159"/>
                      <a:gd name="T18" fmla="*/ 46 w 76"/>
                      <a:gd name="T19" fmla="*/ 112 h 159"/>
                      <a:gd name="T20" fmla="*/ 53 w 76"/>
                      <a:gd name="T21" fmla="*/ 124 h 159"/>
                      <a:gd name="T22" fmla="*/ 54 w 76"/>
                      <a:gd name="T23" fmla="*/ 140 h 159"/>
                      <a:gd name="T24" fmla="*/ 58 w 76"/>
                      <a:gd name="T25" fmla="*/ 149 h 159"/>
                      <a:gd name="T26" fmla="*/ 65 w 76"/>
                      <a:gd name="T27" fmla="*/ 158 h 159"/>
                      <a:gd name="T28" fmla="*/ 67 w 76"/>
                      <a:gd name="T29" fmla="*/ 149 h 159"/>
                      <a:gd name="T30" fmla="*/ 72 w 76"/>
                      <a:gd name="T31" fmla="*/ 144 h 159"/>
                      <a:gd name="T32" fmla="*/ 75 w 76"/>
                      <a:gd name="T33" fmla="*/ 133 h 159"/>
                      <a:gd name="T34" fmla="*/ 7 w 76"/>
                      <a:gd name="T35" fmla="*/ 0 h 159"/>
                      <a:gd name="T36" fmla="*/ 0 w 76"/>
                      <a:gd name="T37" fmla="*/ 5 h 1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76" h="159">
                        <a:moveTo>
                          <a:pt x="0" y="5"/>
                        </a:moveTo>
                        <a:lnTo>
                          <a:pt x="5" y="32"/>
                        </a:lnTo>
                        <a:lnTo>
                          <a:pt x="8" y="48"/>
                        </a:lnTo>
                        <a:lnTo>
                          <a:pt x="15" y="62"/>
                        </a:lnTo>
                        <a:lnTo>
                          <a:pt x="22" y="73"/>
                        </a:lnTo>
                        <a:lnTo>
                          <a:pt x="24" y="83"/>
                        </a:lnTo>
                        <a:lnTo>
                          <a:pt x="31" y="89"/>
                        </a:lnTo>
                        <a:lnTo>
                          <a:pt x="31" y="92"/>
                        </a:lnTo>
                        <a:lnTo>
                          <a:pt x="36" y="99"/>
                        </a:lnTo>
                        <a:lnTo>
                          <a:pt x="46" y="112"/>
                        </a:lnTo>
                        <a:lnTo>
                          <a:pt x="53" y="124"/>
                        </a:lnTo>
                        <a:lnTo>
                          <a:pt x="54" y="140"/>
                        </a:lnTo>
                        <a:lnTo>
                          <a:pt x="58" y="149"/>
                        </a:lnTo>
                        <a:lnTo>
                          <a:pt x="65" y="158"/>
                        </a:lnTo>
                        <a:lnTo>
                          <a:pt x="67" y="149"/>
                        </a:lnTo>
                        <a:lnTo>
                          <a:pt x="72" y="144"/>
                        </a:lnTo>
                        <a:lnTo>
                          <a:pt x="75" y="133"/>
                        </a:lnTo>
                        <a:lnTo>
                          <a:pt x="7" y="0"/>
                        </a:lnTo>
                        <a:lnTo>
                          <a:pt x="0" y="5"/>
                        </a:lnTo>
                      </a:path>
                    </a:pathLst>
                  </a:custGeom>
                  <a:solidFill>
                    <a:srgbClr val="005F5F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12700" cap="rnd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2914" name="Freeform 34"/>
                  <p:cNvSpPr>
                    <a:spLocks/>
                  </p:cNvSpPr>
                  <p:nvPr/>
                </p:nvSpPr>
                <p:spPr bwMode="auto">
                  <a:xfrm>
                    <a:off x="4516" y="3787"/>
                    <a:ext cx="363" cy="248"/>
                  </a:xfrm>
                  <a:custGeom>
                    <a:avLst/>
                    <a:gdLst>
                      <a:gd name="T0" fmla="*/ 118 w 363"/>
                      <a:gd name="T1" fmla="*/ 11 h 248"/>
                      <a:gd name="T2" fmla="*/ 142 w 363"/>
                      <a:gd name="T3" fmla="*/ 8 h 248"/>
                      <a:gd name="T4" fmla="*/ 179 w 363"/>
                      <a:gd name="T5" fmla="*/ 3 h 248"/>
                      <a:gd name="T6" fmla="*/ 222 w 363"/>
                      <a:gd name="T7" fmla="*/ 0 h 248"/>
                      <a:gd name="T8" fmla="*/ 252 w 363"/>
                      <a:gd name="T9" fmla="*/ 0 h 248"/>
                      <a:gd name="T10" fmla="*/ 264 w 363"/>
                      <a:gd name="T11" fmla="*/ 4 h 248"/>
                      <a:gd name="T12" fmla="*/ 272 w 363"/>
                      <a:gd name="T13" fmla="*/ 14 h 248"/>
                      <a:gd name="T14" fmla="*/ 278 w 363"/>
                      <a:gd name="T15" fmla="*/ 27 h 248"/>
                      <a:gd name="T16" fmla="*/ 294 w 363"/>
                      <a:gd name="T17" fmla="*/ 63 h 248"/>
                      <a:gd name="T18" fmla="*/ 311 w 363"/>
                      <a:gd name="T19" fmla="*/ 106 h 248"/>
                      <a:gd name="T20" fmla="*/ 320 w 363"/>
                      <a:gd name="T21" fmla="*/ 125 h 248"/>
                      <a:gd name="T22" fmla="*/ 362 w 363"/>
                      <a:gd name="T23" fmla="*/ 183 h 248"/>
                      <a:gd name="T24" fmla="*/ 344 w 363"/>
                      <a:gd name="T25" fmla="*/ 195 h 248"/>
                      <a:gd name="T26" fmla="*/ 314 w 363"/>
                      <a:gd name="T27" fmla="*/ 225 h 248"/>
                      <a:gd name="T28" fmla="*/ 303 w 363"/>
                      <a:gd name="T29" fmla="*/ 247 h 248"/>
                      <a:gd name="T30" fmla="*/ 292 w 363"/>
                      <a:gd name="T31" fmla="*/ 222 h 248"/>
                      <a:gd name="T32" fmla="*/ 277 w 363"/>
                      <a:gd name="T33" fmla="*/ 197 h 248"/>
                      <a:gd name="T34" fmla="*/ 257 w 363"/>
                      <a:gd name="T35" fmla="*/ 170 h 248"/>
                      <a:gd name="T36" fmla="*/ 243 w 363"/>
                      <a:gd name="T37" fmla="*/ 150 h 248"/>
                      <a:gd name="T38" fmla="*/ 235 w 363"/>
                      <a:gd name="T39" fmla="*/ 124 h 248"/>
                      <a:gd name="T40" fmla="*/ 233 w 363"/>
                      <a:gd name="T41" fmla="*/ 101 h 248"/>
                      <a:gd name="T42" fmla="*/ 187 w 363"/>
                      <a:gd name="T43" fmla="*/ 126 h 248"/>
                      <a:gd name="T44" fmla="*/ 157 w 363"/>
                      <a:gd name="T45" fmla="*/ 134 h 248"/>
                      <a:gd name="T46" fmla="*/ 118 w 363"/>
                      <a:gd name="T47" fmla="*/ 138 h 248"/>
                      <a:gd name="T48" fmla="*/ 87 w 363"/>
                      <a:gd name="T49" fmla="*/ 139 h 248"/>
                      <a:gd name="T50" fmla="*/ 64 w 363"/>
                      <a:gd name="T51" fmla="*/ 137 h 248"/>
                      <a:gd name="T52" fmla="*/ 34 w 363"/>
                      <a:gd name="T53" fmla="*/ 130 h 248"/>
                      <a:gd name="T54" fmla="*/ 16 w 363"/>
                      <a:gd name="T55" fmla="*/ 115 h 248"/>
                      <a:gd name="T56" fmla="*/ 5 w 363"/>
                      <a:gd name="T57" fmla="*/ 98 h 248"/>
                      <a:gd name="T58" fmla="*/ 0 w 363"/>
                      <a:gd name="T59" fmla="*/ 80 h 248"/>
                      <a:gd name="T60" fmla="*/ 118 w 363"/>
                      <a:gd name="T61" fmla="*/ 11 h 24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</a:cxnLst>
                    <a:rect l="0" t="0" r="r" b="b"/>
                    <a:pathLst>
                      <a:path w="363" h="248">
                        <a:moveTo>
                          <a:pt x="118" y="11"/>
                        </a:moveTo>
                        <a:lnTo>
                          <a:pt x="142" y="8"/>
                        </a:lnTo>
                        <a:lnTo>
                          <a:pt x="179" y="3"/>
                        </a:lnTo>
                        <a:lnTo>
                          <a:pt x="222" y="0"/>
                        </a:lnTo>
                        <a:lnTo>
                          <a:pt x="252" y="0"/>
                        </a:lnTo>
                        <a:lnTo>
                          <a:pt x="264" y="4"/>
                        </a:lnTo>
                        <a:lnTo>
                          <a:pt x="272" y="14"/>
                        </a:lnTo>
                        <a:lnTo>
                          <a:pt x="278" y="27"/>
                        </a:lnTo>
                        <a:lnTo>
                          <a:pt x="294" y="63"/>
                        </a:lnTo>
                        <a:lnTo>
                          <a:pt x="311" y="106"/>
                        </a:lnTo>
                        <a:lnTo>
                          <a:pt x="320" y="125"/>
                        </a:lnTo>
                        <a:lnTo>
                          <a:pt x="362" y="183"/>
                        </a:lnTo>
                        <a:lnTo>
                          <a:pt x="344" y="195"/>
                        </a:lnTo>
                        <a:lnTo>
                          <a:pt x="314" y="225"/>
                        </a:lnTo>
                        <a:lnTo>
                          <a:pt x="303" y="247"/>
                        </a:lnTo>
                        <a:lnTo>
                          <a:pt x="292" y="222"/>
                        </a:lnTo>
                        <a:lnTo>
                          <a:pt x="277" y="197"/>
                        </a:lnTo>
                        <a:lnTo>
                          <a:pt x="257" y="170"/>
                        </a:lnTo>
                        <a:lnTo>
                          <a:pt x="243" y="150"/>
                        </a:lnTo>
                        <a:lnTo>
                          <a:pt x="235" y="124"/>
                        </a:lnTo>
                        <a:lnTo>
                          <a:pt x="233" y="101"/>
                        </a:lnTo>
                        <a:lnTo>
                          <a:pt x="187" y="126"/>
                        </a:lnTo>
                        <a:lnTo>
                          <a:pt x="157" y="134"/>
                        </a:lnTo>
                        <a:lnTo>
                          <a:pt x="118" y="138"/>
                        </a:lnTo>
                        <a:lnTo>
                          <a:pt x="87" y="139"/>
                        </a:lnTo>
                        <a:lnTo>
                          <a:pt x="64" y="137"/>
                        </a:lnTo>
                        <a:lnTo>
                          <a:pt x="34" y="130"/>
                        </a:lnTo>
                        <a:lnTo>
                          <a:pt x="16" y="115"/>
                        </a:lnTo>
                        <a:lnTo>
                          <a:pt x="5" y="98"/>
                        </a:lnTo>
                        <a:lnTo>
                          <a:pt x="0" y="80"/>
                        </a:lnTo>
                        <a:lnTo>
                          <a:pt x="118" y="11"/>
                        </a:lnTo>
                      </a:path>
                    </a:pathLst>
                  </a:custGeom>
                  <a:solidFill>
                    <a:srgbClr val="00BF9F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12700" cap="rnd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2915" name="Freeform 35"/>
                  <p:cNvSpPr>
                    <a:spLocks/>
                  </p:cNvSpPr>
                  <p:nvPr/>
                </p:nvSpPr>
                <p:spPr bwMode="auto">
                  <a:xfrm>
                    <a:off x="4801" y="3904"/>
                    <a:ext cx="44" cy="21"/>
                  </a:xfrm>
                  <a:custGeom>
                    <a:avLst/>
                    <a:gdLst>
                      <a:gd name="T0" fmla="*/ 0 w 44"/>
                      <a:gd name="T1" fmla="*/ 0 h 21"/>
                      <a:gd name="T2" fmla="*/ 13 w 44"/>
                      <a:gd name="T3" fmla="*/ 2 h 21"/>
                      <a:gd name="T4" fmla="*/ 26 w 44"/>
                      <a:gd name="T5" fmla="*/ 8 h 21"/>
                      <a:gd name="T6" fmla="*/ 34 w 44"/>
                      <a:gd name="T7" fmla="*/ 13 h 21"/>
                      <a:gd name="T8" fmla="*/ 43 w 44"/>
                      <a:gd name="T9" fmla="*/ 20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4" h="21">
                        <a:moveTo>
                          <a:pt x="0" y="0"/>
                        </a:moveTo>
                        <a:lnTo>
                          <a:pt x="13" y="2"/>
                        </a:lnTo>
                        <a:lnTo>
                          <a:pt x="26" y="8"/>
                        </a:lnTo>
                        <a:lnTo>
                          <a:pt x="34" y="13"/>
                        </a:lnTo>
                        <a:lnTo>
                          <a:pt x="43" y="20"/>
                        </a:lnTo>
                      </a:path>
                    </a:pathLst>
                  </a:custGeom>
                  <a:noFill/>
                  <a:ln w="12700" cap="rnd" cmpd="sng">
                    <a:solidFill>
                      <a:srgbClr val="005F5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2916" name="Freeform 36"/>
                  <p:cNvSpPr>
                    <a:spLocks/>
                  </p:cNvSpPr>
                  <p:nvPr/>
                </p:nvSpPr>
                <p:spPr bwMode="auto">
                  <a:xfrm>
                    <a:off x="4745" y="3857"/>
                    <a:ext cx="12" cy="36"/>
                  </a:xfrm>
                  <a:custGeom>
                    <a:avLst/>
                    <a:gdLst>
                      <a:gd name="T0" fmla="*/ 0 w 12"/>
                      <a:gd name="T1" fmla="*/ 35 h 36"/>
                      <a:gd name="T2" fmla="*/ 1 w 12"/>
                      <a:gd name="T3" fmla="*/ 22 h 36"/>
                      <a:gd name="T4" fmla="*/ 4 w 12"/>
                      <a:gd name="T5" fmla="*/ 14 h 36"/>
                      <a:gd name="T6" fmla="*/ 11 w 12"/>
                      <a:gd name="T7" fmla="*/ 10 h 36"/>
                      <a:gd name="T8" fmla="*/ 6 w 12"/>
                      <a:gd name="T9" fmla="*/ 0 h 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36">
                        <a:moveTo>
                          <a:pt x="0" y="35"/>
                        </a:moveTo>
                        <a:lnTo>
                          <a:pt x="1" y="22"/>
                        </a:lnTo>
                        <a:lnTo>
                          <a:pt x="4" y="14"/>
                        </a:lnTo>
                        <a:lnTo>
                          <a:pt x="11" y="10"/>
                        </a:lnTo>
                        <a:lnTo>
                          <a:pt x="6" y="0"/>
                        </a:lnTo>
                      </a:path>
                    </a:pathLst>
                  </a:custGeom>
                  <a:noFill/>
                  <a:ln w="12700" cap="rnd" cmpd="sng">
                    <a:solidFill>
                      <a:srgbClr val="005F5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2917" name="Freeform 37"/>
                  <p:cNvSpPr>
                    <a:spLocks/>
                  </p:cNvSpPr>
                  <p:nvPr/>
                </p:nvSpPr>
                <p:spPr bwMode="auto">
                  <a:xfrm>
                    <a:off x="4747" y="3885"/>
                    <a:ext cx="28" cy="8"/>
                  </a:xfrm>
                  <a:custGeom>
                    <a:avLst/>
                    <a:gdLst>
                      <a:gd name="T0" fmla="*/ 0 w 28"/>
                      <a:gd name="T1" fmla="*/ 7 h 8"/>
                      <a:gd name="T2" fmla="*/ 8 w 28"/>
                      <a:gd name="T3" fmla="*/ 1 h 8"/>
                      <a:gd name="T4" fmla="*/ 15 w 28"/>
                      <a:gd name="T5" fmla="*/ 0 h 8"/>
                      <a:gd name="T6" fmla="*/ 21 w 28"/>
                      <a:gd name="T7" fmla="*/ 0 h 8"/>
                      <a:gd name="T8" fmla="*/ 27 w 28"/>
                      <a:gd name="T9" fmla="*/ 4 h 8"/>
                      <a:gd name="T10" fmla="*/ 0 w 28"/>
                      <a:gd name="T11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8" h="8">
                        <a:moveTo>
                          <a:pt x="0" y="7"/>
                        </a:moveTo>
                        <a:lnTo>
                          <a:pt x="8" y="1"/>
                        </a:lnTo>
                        <a:lnTo>
                          <a:pt x="15" y="0"/>
                        </a:lnTo>
                        <a:lnTo>
                          <a:pt x="21" y="0"/>
                        </a:lnTo>
                        <a:lnTo>
                          <a:pt x="27" y="4"/>
                        </a:lnTo>
                        <a:lnTo>
                          <a:pt x="0" y="7"/>
                        </a:lnTo>
                      </a:path>
                    </a:pathLst>
                  </a:custGeom>
                  <a:solidFill>
                    <a:srgbClr val="005F5F"/>
                  </a:solidFill>
                  <a:ln w="12700" cap="rnd" cmpd="sng">
                    <a:solidFill>
                      <a:srgbClr val="005F5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2918" name="Freeform 38"/>
                  <p:cNvSpPr>
                    <a:spLocks/>
                  </p:cNvSpPr>
                  <p:nvPr/>
                </p:nvSpPr>
                <p:spPr bwMode="auto">
                  <a:xfrm>
                    <a:off x="4798" y="3956"/>
                    <a:ext cx="7" cy="42"/>
                  </a:xfrm>
                  <a:custGeom>
                    <a:avLst/>
                    <a:gdLst>
                      <a:gd name="T0" fmla="*/ 1 w 7"/>
                      <a:gd name="T1" fmla="*/ 41 h 42"/>
                      <a:gd name="T2" fmla="*/ 6 w 7"/>
                      <a:gd name="T3" fmla="*/ 27 h 42"/>
                      <a:gd name="T4" fmla="*/ 6 w 7"/>
                      <a:gd name="T5" fmla="*/ 16 h 42"/>
                      <a:gd name="T6" fmla="*/ 0 w 7"/>
                      <a:gd name="T7" fmla="*/ 0 h 4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" h="42">
                        <a:moveTo>
                          <a:pt x="1" y="41"/>
                        </a:moveTo>
                        <a:lnTo>
                          <a:pt x="6" y="27"/>
                        </a:lnTo>
                        <a:lnTo>
                          <a:pt x="6" y="16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12700" cap="rnd" cmpd="sng">
                    <a:solidFill>
                      <a:srgbClr val="005F5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2919" name="Freeform 39"/>
                  <p:cNvSpPr>
                    <a:spLocks/>
                  </p:cNvSpPr>
                  <p:nvPr/>
                </p:nvSpPr>
                <p:spPr bwMode="auto">
                  <a:xfrm>
                    <a:off x="4749" y="4032"/>
                    <a:ext cx="27" cy="51"/>
                  </a:xfrm>
                  <a:custGeom>
                    <a:avLst/>
                    <a:gdLst>
                      <a:gd name="T0" fmla="*/ 0 w 27"/>
                      <a:gd name="T1" fmla="*/ 0 h 51"/>
                      <a:gd name="T2" fmla="*/ 10 w 27"/>
                      <a:gd name="T3" fmla="*/ 21 h 51"/>
                      <a:gd name="T4" fmla="*/ 17 w 27"/>
                      <a:gd name="T5" fmla="*/ 36 h 51"/>
                      <a:gd name="T6" fmla="*/ 26 w 27"/>
                      <a:gd name="T7" fmla="*/ 50 h 51"/>
                      <a:gd name="T8" fmla="*/ 0 w 27"/>
                      <a:gd name="T9" fmla="*/ 0 h 5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7" h="51">
                        <a:moveTo>
                          <a:pt x="0" y="0"/>
                        </a:moveTo>
                        <a:lnTo>
                          <a:pt x="10" y="21"/>
                        </a:lnTo>
                        <a:lnTo>
                          <a:pt x="17" y="36"/>
                        </a:lnTo>
                        <a:lnTo>
                          <a:pt x="26" y="50"/>
                        </a:ln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005F5F"/>
                  </a:solidFill>
                  <a:ln w="12700" cap="rnd" cmpd="sng">
                    <a:solidFill>
                      <a:srgbClr val="005F7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122920" name="Group 40"/>
            <p:cNvGrpSpPr>
              <a:grpSpLocks/>
            </p:cNvGrpSpPr>
            <p:nvPr/>
          </p:nvGrpSpPr>
          <p:grpSpPr bwMode="auto">
            <a:xfrm>
              <a:off x="4423" y="3666"/>
              <a:ext cx="305" cy="453"/>
              <a:chOff x="4423" y="3666"/>
              <a:chExt cx="305" cy="453"/>
            </a:xfrm>
          </p:grpSpPr>
          <p:sp>
            <p:nvSpPr>
              <p:cNvPr id="122921" name="Freeform 41"/>
              <p:cNvSpPr>
                <a:spLocks/>
              </p:cNvSpPr>
              <p:nvPr/>
            </p:nvSpPr>
            <p:spPr bwMode="auto">
              <a:xfrm>
                <a:off x="4452" y="3963"/>
                <a:ext cx="276" cy="156"/>
              </a:xfrm>
              <a:custGeom>
                <a:avLst/>
                <a:gdLst>
                  <a:gd name="T0" fmla="*/ 275 w 276"/>
                  <a:gd name="T1" fmla="*/ 154 h 156"/>
                  <a:gd name="T2" fmla="*/ 242 w 276"/>
                  <a:gd name="T3" fmla="*/ 0 h 156"/>
                  <a:gd name="T4" fmla="*/ 39 w 276"/>
                  <a:gd name="T5" fmla="*/ 0 h 156"/>
                  <a:gd name="T6" fmla="*/ 0 w 276"/>
                  <a:gd name="T7" fmla="*/ 155 h 156"/>
                  <a:gd name="T8" fmla="*/ 11 w 276"/>
                  <a:gd name="T9" fmla="*/ 155 h 156"/>
                  <a:gd name="T10" fmla="*/ 55 w 276"/>
                  <a:gd name="T11" fmla="*/ 15 h 156"/>
                  <a:gd name="T12" fmla="*/ 59 w 276"/>
                  <a:gd name="T13" fmla="*/ 9 h 156"/>
                  <a:gd name="T14" fmla="*/ 66 w 276"/>
                  <a:gd name="T15" fmla="*/ 6 h 156"/>
                  <a:gd name="T16" fmla="*/ 73 w 276"/>
                  <a:gd name="T17" fmla="*/ 3 h 156"/>
                  <a:gd name="T18" fmla="*/ 83 w 276"/>
                  <a:gd name="T19" fmla="*/ 3 h 156"/>
                  <a:gd name="T20" fmla="*/ 193 w 276"/>
                  <a:gd name="T21" fmla="*/ 3 h 156"/>
                  <a:gd name="T22" fmla="*/ 200 w 276"/>
                  <a:gd name="T23" fmla="*/ 5 h 156"/>
                  <a:gd name="T24" fmla="*/ 208 w 276"/>
                  <a:gd name="T25" fmla="*/ 7 h 156"/>
                  <a:gd name="T26" fmla="*/ 216 w 276"/>
                  <a:gd name="T27" fmla="*/ 12 h 156"/>
                  <a:gd name="T28" fmla="*/ 221 w 276"/>
                  <a:gd name="T29" fmla="*/ 19 h 156"/>
                  <a:gd name="T30" fmla="*/ 224 w 276"/>
                  <a:gd name="T31" fmla="*/ 25 h 156"/>
                  <a:gd name="T32" fmla="*/ 263 w 276"/>
                  <a:gd name="T33" fmla="*/ 155 h 156"/>
                  <a:gd name="T34" fmla="*/ 275 w 276"/>
                  <a:gd name="T35" fmla="*/ 154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76" h="156">
                    <a:moveTo>
                      <a:pt x="275" y="154"/>
                    </a:moveTo>
                    <a:lnTo>
                      <a:pt x="242" y="0"/>
                    </a:lnTo>
                    <a:lnTo>
                      <a:pt x="39" y="0"/>
                    </a:lnTo>
                    <a:lnTo>
                      <a:pt x="0" y="155"/>
                    </a:lnTo>
                    <a:lnTo>
                      <a:pt x="11" y="155"/>
                    </a:lnTo>
                    <a:lnTo>
                      <a:pt x="55" y="15"/>
                    </a:lnTo>
                    <a:lnTo>
                      <a:pt x="59" y="9"/>
                    </a:lnTo>
                    <a:lnTo>
                      <a:pt x="66" y="6"/>
                    </a:lnTo>
                    <a:lnTo>
                      <a:pt x="73" y="3"/>
                    </a:lnTo>
                    <a:lnTo>
                      <a:pt x="83" y="3"/>
                    </a:lnTo>
                    <a:lnTo>
                      <a:pt x="193" y="3"/>
                    </a:lnTo>
                    <a:lnTo>
                      <a:pt x="200" y="5"/>
                    </a:lnTo>
                    <a:lnTo>
                      <a:pt x="208" y="7"/>
                    </a:lnTo>
                    <a:lnTo>
                      <a:pt x="216" y="12"/>
                    </a:lnTo>
                    <a:lnTo>
                      <a:pt x="221" y="19"/>
                    </a:lnTo>
                    <a:lnTo>
                      <a:pt x="224" y="25"/>
                    </a:lnTo>
                    <a:lnTo>
                      <a:pt x="263" y="155"/>
                    </a:lnTo>
                    <a:lnTo>
                      <a:pt x="275" y="154"/>
                    </a:lnTo>
                  </a:path>
                </a:pathLst>
              </a:custGeom>
              <a:solidFill>
                <a:srgbClr val="C0C0C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rnd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2922" name="Freeform 42"/>
              <p:cNvSpPr>
                <a:spLocks/>
              </p:cNvSpPr>
              <p:nvPr/>
            </p:nvSpPr>
            <p:spPr bwMode="auto">
              <a:xfrm>
                <a:off x="4423" y="3666"/>
                <a:ext cx="286" cy="298"/>
              </a:xfrm>
              <a:custGeom>
                <a:avLst/>
                <a:gdLst>
                  <a:gd name="T0" fmla="*/ 0 w 286"/>
                  <a:gd name="T1" fmla="*/ 0 h 298"/>
                  <a:gd name="T2" fmla="*/ 11 w 286"/>
                  <a:gd name="T3" fmla="*/ 1 h 298"/>
                  <a:gd name="T4" fmla="*/ 22 w 286"/>
                  <a:gd name="T5" fmla="*/ 6 h 298"/>
                  <a:gd name="T6" fmla="*/ 31 w 286"/>
                  <a:gd name="T7" fmla="*/ 10 h 298"/>
                  <a:gd name="T8" fmla="*/ 45 w 286"/>
                  <a:gd name="T9" fmla="*/ 22 h 298"/>
                  <a:gd name="T10" fmla="*/ 54 w 286"/>
                  <a:gd name="T11" fmla="*/ 34 h 298"/>
                  <a:gd name="T12" fmla="*/ 68 w 286"/>
                  <a:gd name="T13" fmla="*/ 63 h 298"/>
                  <a:gd name="T14" fmla="*/ 78 w 286"/>
                  <a:gd name="T15" fmla="*/ 93 h 298"/>
                  <a:gd name="T16" fmla="*/ 121 w 286"/>
                  <a:gd name="T17" fmla="*/ 248 h 298"/>
                  <a:gd name="T18" fmla="*/ 280 w 286"/>
                  <a:gd name="T19" fmla="*/ 248 h 298"/>
                  <a:gd name="T20" fmla="*/ 284 w 286"/>
                  <a:gd name="T21" fmla="*/ 257 h 298"/>
                  <a:gd name="T22" fmla="*/ 285 w 286"/>
                  <a:gd name="T23" fmla="*/ 266 h 298"/>
                  <a:gd name="T24" fmla="*/ 284 w 286"/>
                  <a:gd name="T25" fmla="*/ 273 h 298"/>
                  <a:gd name="T26" fmla="*/ 282 w 286"/>
                  <a:gd name="T27" fmla="*/ 282 h 298"/>
                  <a:gd name="T28" fmla="*/ 278 w 286"/>
                  <a:gd name="T29" fmla="*/ 289 h 298"/>
                  <a:gd name="T30" fmla="*/ 272 w 286"/>
                  <a:gd name="T31" fmla="*/ 295 h 298"/>
                  <a:gd name="T32" fmla="*/ 68 w 286"/>
                  <a:gd name="T33" fmla="*/ 297 h 298"/>
                  <a:gd name="T34" fmla="*/ 63 w 286"/>
                  <a:gd name="T35" fmla="*/ 290 h 298"/>
                  <a:gd name="T36" fmla="*/ 0 w 286"/>
                  <a:gd name="T37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86" h="298">
                    <a:moveTo>
                      <a:pt x="0" y="0"/>
                    </a:moveTo>
                    <a:lnTo>
                      <a:pt x="11" y="1"/>
                    </a:lnTo>
                    <a:lnTo>
                      <a:pt x="22" y="6"/>
                    </a:lnTo>
                    <a:lnTo>
                      <a:pt x="31" y="10"/>
                    </a:lnTo>
                    <a:lnTo>
                      <a:pt x="45" y="22"/>
                    </a:lnTo>
                    <a:lnTo>
                      <a:pt x="54" y="34"/>
                    </a:lnTo>
                    <a:lnTo>
                      <a:pt x="68" y="63"/>
                    </a:lnTo>
                    <a:lnTo>
                      <a:pt x="78" y="93"/>
                    </a:lnTo>
                    <a:lnTo>
                      <a:pt x="121" y="248"/>
                    </a:lnTo>
                    <a:lnTo>
                      <a:pt x="280" y="248"/>
                    </a:lnTo>
                    <a:lnTo>
                      <a:pt x="284" y="257"/>
                    </a:lnTo>
                    <a:lnTo>
                      <a:pt x="285" y="266"/>
                    </a:lnTo>
                    <a:lnTo>
                      <a:pt x="284" y="273"/>
                    </a:lnTo>
                    <a:lnTo>
                      <a:pt x="282" y="282"/>
                    </a:lnTo>
                    <a:lnTo>
                      <a:pt x="278" y="289"/>
                    </a:lnTo>
                    <a:lnTo>
                      <a:pt x="272" y="295"/>
                    </a:lnTo>
                    <a:lnTo>
                      <a:pt x="68" y="297"/>
                    </a:lnTo>
                    <a:lnTo>
                      <a:pt x="63" y="29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8000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rnd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2923" name="Freeform 43"/>
              <p:cNvSpPr>
                <a:spLocks/>
              </p:cNvSpPr>
              <p:nvPr/>
            </p:nvSpPr>
            <p:spPr bwMode="auto">
              <a:xfrm>
                <a:off x="4508" y="3820"/>
                <a:ext cx="169" cy="103"/>
              </a:xfrm>
              <a:custGeom>
                <a:avLst/>
                <a:gdLst>
                  <a:gd name="T0" fmla="*/ 0 w 169"/>
                  <a:gd name="T1" fmla="*/ 0 h 103"/>
                  <a:gd name="T2" fmla="*/ 168 w 169"/>
                  <a:gd name="T3" fmla="*/ 0 h 103"/>
                  <a:gd name="T4" fmla="*/ 168 w 169"/>
                  <a:gd name="T5" fmla="*/ 9 h 103"/>
                  <a:gd name="T6" fmla="*/ 142 w 169"/>
                  <a:gd name="T7" fmla="*/ 20 h 103"/>
                  <a:gd name="T8" fmla="*/ 142 w 169"/>
                  <a:gd name="T9" fmla="*/ 102 h 103"/>
                  <a:gd name="T10" fmla="*/ 124 w 169"/>
                  <a:gd name="T11" fmla="*/ 102 h 103"/>
                  <a:gd name="T12" fmla="*/ 124 w 169"/>
                  <a:gd name="T13" fmla="*/ 19 h 103"/>
                  <a:gd name="T14" fmla="*/ 6 w 169"/>
                  <a:gd name="T15" fmla="*/ 19 h 103"/>
                  <a:gd name="T16" fmla="*/ 0 w 169"/>
                  <a:gd name="T17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9" h="103">
                    <a:moveTo>
                      <a:pt x="0" y="0"/>
                    </a:moveTo>
                    <a:lnTo>
                      <a:pt x="168" y="0"/>
                    </a:lnTo>
                    <a:lnTo>
                      <a:pt x="168" y="9"/>
                    </a:lnTo>
                    <a:lnTo>
                      <a:pt x="142" y="20"/>
                    </a:lnTo>
                    <a:lnTo>
                      <a:pt x="142" y="102"/>
                    </a:lnTo>
                    <a:lnTo>
                      <a:pt x="124" y="102"/>
                    </a:lnTo>
                    <a:lnTo>
                      <a:pt x="124" y="19"/>
                    </a:lnTo>
                    <a:lnTo>
                      <a:pt x="6" y="19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C0C0C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rnd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pic>
        <p:nvPicPr>
          <p:cNvPr id="45060" name="Picture 4" descr="C:\Users\DJF.DJFCO-2010\AppData\Local\Microsoft\Windows\Temporary Internet Files\Content.IE5\F9R3VM6H\MC900213063[1].wm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9383" y="1042344"/>
            <a:ext cx="849296" cy="867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61" name="Picture 5" descr="C:\Users\DJF.DJFCO-2010\AppData\Local\Microsoft\Windows\Temporary Internet Files\Content.IE5\2UFVFHY3\MC900383864[1].wmf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8106" y="225933"/>
            <a:ext cx="693002" cy="691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47508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chForum">
  <a:themeElements>
    <a:clrScheme name="TechForum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echForum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31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31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TechForum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chForum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chForum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chForum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chForum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chForum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chForum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chForum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chForum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chForum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chForum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chForum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C:\Documents and Settings\DBell1\Application Data\Microsoft\Templates\TechForum.pot</Template>
  <TotalTime>557</TotalTime>
  <Words>997</Words>
  <Application>Microsoft Office PowerPoint</Application>
  <PresentationFormat>On-screen Show (4:3)</PresentationFormat>
  <Paragraphs>164</Paragraphs>
  <Slides>16</Slides>
  <Notes>15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19" baseType="lpstr">
      <vt:lpstr>TechForum</vt:lpstr>
      <vt:lpstr>Clip</vt:lpstr>
      <vt:lpstr>Document</vt:lpstr>
      <vt:lpstr>Trends in Graduate Software Engineering Education</vt:lpstr>
      <vt:lpstr>The Growth of Computer Science</vt:lpstr>
      <vt:lpstr>Elements of a Profession</vt:lpstr>
      <vt:lpstr>PowerPoint Presentation</vt:lpstr>
      <vt:lpstr>SWEBOK coverage* in 2007 across 28 SwE MS programs</vt:lpstr>
      <vt:lpstr>How Conservative Is the Education Establishment?</vt:lpstr>
      <vt:lpstr>The Changes in Computing</vt:lpstr>
      <vt:lpstr>We Must Innovate!</vt:lpstr>
      <vt:lpstr>An Example: Expanding the Reach of a Conventional Graduate SW Engineering Program</vt:lpstr>
      <vt:lpstr>Student Observations</vt:lpstr>
      <vt:lpstr>Sample Personal Difficulties Accommodated With This Program</vt:lpstr>
      <vt:lpstr>The Way Forward is to Re-engineer How We Educate</vt:lpstr>
      <vt:lpstr>The Special Opportunity for Software Engineers</vt:lpstr>
      <vt:lpstr>Concluding Remarks</vt:lpstr>
      <vt:lpstr>Recommended Reading</vt:lpstr>
      <vt:lpstr>Questions?</vt:lpstr>
    </vt:vector>
  </TitlesOfParts>
  <Company>DJF CO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Careers in Computing</dc:title>
  <dc:creator>Dennis J. Frailey</dc:creator>
  <cp:lastModifiedBy>DJF</cp:lastModifiedBy>
  <cp:revision>61</cp:revision>
  <dcterms:created xsi:type="dcterms:W3CDTF">2004-06-17T21:28:30Z</dcterms:created>
  <dcterms:modified xsi:type="dcterms:W3CDTF">2013-05-18T01:16:45Z</dcterms:modified>
</cp:coreProperties>
</file>